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70" r:id="rId3"/>
    <p:sldId id="257" r:id="rId4"/>
    <p:sldId id="258" r:id="rId5"/>
    <p:sldId id="271" r:id="rId6"/>
    <p:sldId id="261" r:id="rId7"/>
    <p:sldId id="266" r:id="rId8"/>
    <p:sldId id="259" r:id="rId9"/>
    <p:sldId id="269" r:id="rId10"/>
    <p:sldId id="277" r:id="rId11"/>
    <p:sldId id="260" r:id="rId12"/>
    <p:sldId id="267" r:id="rId13"/>
    <p:sldId id="268" r:id="rId14"/>
    <p:sldId id="262" r:id="rId15"/>
    <p:sldId id="273" r:id="rId16"/>
    <p:sldId id="274" r:id="rId17"/>
    <p:sldId id="264" r:id="rId18"/>
    <p:sldId id="275" r:id="rId19"/>
    <p:sldId id="263" r:id="rId20"/>
    <p:sldId id="279" r:id="rId21"/>
    <p:sldId id="278" r:id="rId22"/>
    <p:sldId id="276" r:id="rId23"/>
    <p:sldId id="265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9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35E64-F768-584A-A90B-2CBCEF2CD92A}" type="datetimeFigureOut">
              <a:rPr lang="en-US" smtClean="0"/>
              <a:t>3/7/18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90065-6E7F-8343-94FC-266A801B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73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58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523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Key players: Emperor Hirohito, PM Hideki </a:t>
            </a:r>
            <a:r>
              <a:rPr lang="en-US" baseline="0" dirty="0" err="1" smtClean="0"/>
              <a:t>Tojo</a:t>
            </a:r>
            <a:r>
              <a:rPr lang="en-US" baseline="0" dirty="0" smtClean="0"/>
              <a:t>, Allied Sup Commander Douglass MacArthur</a:t>
            </a:r>
          </a:p>
          <a:p>
            <a:r>
              <a:rPr lang="en-US" baseline="0" dirty="0" smtClean="0"/>
              <a:t>Reasons for Japanese </a:t>
            </a:r>
            <a:endParaRPr lang="en-US" baseline="0" dirty="0" smtClean="0"/>
          </a:p>
          <a:p>
            <a:r>
              <a:rPr lang="en-US" baseline="0" dirty="0" smtClean="0"/>
              <a:t>Pearl Harbor </a:t>
            </a:r>
            <a:r>
              <a:rPr lang="mr-IN" baseline="0" dirty="0" smtClean="0"/>
              <a:t>–</a:t>
            </a:r>
            <a:r>
              <a:rPr lang="en-US" baseline="0" dirty="0" smtClean="0"/>
              <a:t> 2400 killed; 1200 wounded; over 500 Japanese zeros from 6 aircraft</a:t>
            </a:r>
          </a:p>
          <a:p>
            <a:r>
              <a:rPr lang="en-US" dirty="0" smtClean="0"/>
              <a:t>Allied counter offensive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“island hopping”</a:t>
            </a:r>
          </a:p>
          <a:p>
            <a:r>
              <a:rPr lang="en-US" baseline="0" dirty="0" smtClean="0"/>
              <a:t>Battle of Coral Sea </a:t>
            </a:r>
            <a:r>
              <a:rPr lang="mr-IN" baseline="0" dirty="0" smtClean="0"/>
              <a:t>–</a:t>
            </a:r>
            <a:r>
              <a:rPr lang="en-US" baseline="0" dirty="0" smtClean="0"/>
              <a:t> aircraft carriers engaged (tactical win for Japanese; strategic win for US </a:t>
            </a:r>
            <a:r>
              <a:rPr lang="mr-IN" baseline="0" dirty="0" smtClean="0"/>
              <a:t>–</a:t>
            </a:r>
            <a:r>
              <a:rPr lang="en-US" baseline="0" dirty="0" smtClean="0"/>
              <a:t> we didn’t surrender); disengaged after 2 days</a:t>
            </a:r>
          </a:p>
          <a:p>
            <a:r>
              <a:rPr lang="en-US" baseline="0" dirty="0" smtClean="0"/>
              <a:t>Midway </a:t>
            </a:r>
            <a:r>
              <a:rPr lang="mr-IN" baseline="0" dirty="0" smtClean="0"/>
              <a:t>–</a:t>
            </a:r>
            <a:r>
              <a:rPr lang="en-US" baseline="0" dirty="0" smtClean="0"/>
              <a:t> turning point</a:t>
            </a:r>
          </a:p>
          <a:p>
            <a:r>
              <a:rPr lang="en-US" baseline="0" dirty="0" smtClean="0"/>
              <a:t>Iwo Jima &amp; Okinawa </a:t>
            </a:r>
            <a:r>
              <a:rPr lang="mr-IN" baseline="0" dirty="0" smtClean="0"/>
              <a:t>–</a:t>
            </a:r>
            <a:r>
              <a:rPr lang="en-US" baseline="0" dirty="0" smtClean="0"/>
              <a:t> huge death tolls (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Japanese civilians); land, sea, air; both attractive to use for fueling/planes taking off</a:t>
            </a:r>
          </a:p>
          <a:p>
            <a:r>
              <a:rPr lang="en-US" baseline="0" dirty="0" smtClean="0"/>
              <a:t>Japanese kamikazes (Japan resorted to consistent use after Midway) </a:t>
            </a:r>
            <a:r>
              <a:rPr lang="mr-IN" baseline="0" dirty="0" smtClean="0"/>
              <a:t>–</a:t>
            </a:r>
            <a:r>
              <a:rPr lang="en-US" baseline="0" dirty="0" smtClean="0"/>
              <a:t> see subsequent slide</a:t>
            </a:r>
          </a:p>
          <a:p>
            <a:r>
              <a:rPr lang="en-US" baseline="0" dirty="0" smtClean="0"/>
              <a:t>Operation Downfall </a:t>
            </a:r>
            <a:r>
              <a:rPr lang="mr-IN" baseline="0" dirty="0" smtClean="0"/>
              <a:t>–</a:t>
            </a:r>
            <a:r>
              <a:rPr lang="en-US" baseline="0" dirty="0" smtClean="0"/>
              <a:t> planned invasion of mainland Japan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274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Mount </a:t>
            </a:r>
            <a:r>
              <a:rPr lang="en-US" dirty="0" err="1" smtClean="0"/>
              <a:t>Suribachi</a:t>
            </a:r>
            <a:r>
              <a:rPr lang="en-US" dirty="0" smtClean="0"/>
              <a:t>,</a:t>
            </a:r>
            <a:r>
              <a:rPr lang="en-US" baseline="0" dirty="0" smtClean="0"/>
              <a:t> Iwo Jima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901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Kamikaze means “divine</a:t>
            </a:r>
            <a:r>
              <a:rPr lang="en-US" baseline="0" dirty="0" smtClean="0"/>
              <a:t> wind”</a:t>
            </a:r>
          </a:p>
          <a:p>
            <a:r>
              <a:rPr lang="en-US" baseline="0" dirty="0" smtClean="0"/>
              <a:t>Most under the age of 25</a:t>
            </a:r>
          </a:p>
          <a:p>
            <a:r>
              <a:rPr lang="en-US" baseline="0" dirty="0" smtClean="0"/>
              <a:t>Most didn’t hit their targets (only 40 hours of training)</a:t>
            </a:r>
          </a:p>
          <a:p>
            <a:r>
              <a:rPr lang="en-US" baseline="0" dirty="0" smtClean="0"/>
              <a:t>Air and sea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44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Japanese army</a:t>
            </a:r>
            <a:r>
              <a:rPr lang="en-US" baseline="0" dirty="0" smtClean="0"/>
              <a:t> conquered land and killed over 10 million people in China and SE Asia in the 1930s and 40s</a:t>
            </a:r>
          </a:p>
          <a:p>
            <a:endParaRPr lang="en-US" dirty="0" smtClean="0"/>
          </a:p>
          <a:p>
            <a:r>
              <a:rPr lang="en-US" baseline="0" dirty="0" smtClean="0"/>
              <a:t>Ex. Nanking Massacre </a:t>
            </a:r>
            <a:r>
              <a:rPr lang="mr-IN" baseline="0" dirty="0" smtClean="0"/>
              <a:t>–</a:t>
            </a:r>
            <a:r>
              <a:rPr lang="en-US" baseline="0" dirty="0" smtClean="0"/>
              <a:t> 1937, China </a:t>
            </a:r>
            <a:r>
              <a:rPr lang="mr-IN" baseline="0" dirty="0" smtClean="0"/>
              <a:t>–</a:t>
            </a:r>
            <a:r>
              <a:rPr lang="en-US" baseline="0" dirty="0" smtClean="0"/>
              <a:t> Japanese army murdered 300,000 citizens in one month; also participating in mass rape and looting (contest </a:t>
            </a:r>
            <a:r>
              <a:rPr lang="mr-IN" baseline="0" dirty="0" smtClean="0"/>
              <a:t>–</a:t>
            </a:r>
            <a:r>
              <a:rPr lang="en-US" baseline="0" dirty="0" smtClean="0"/>
              <a:t> 100 civilians by sword in one day) </a:t>
            </a:r>
            <a:r>
              <a:rPr lang="mr-IN" baseline="0" dirty="0" smtClean="0"/>
              <a:t>–</a:t>
            </a:r>
            <a:r>
              <a:rPr lang="en-US" baseline="0" dirty="0" smtClean="0"/>
              <a:t> Japanese nationalists refute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Comfort women </a:t>
            </a:r>
            <a:r>
              <a:rPr lang="mr-IN" baseline="0" dirty="0" smtClean="0"/>
              <a:t>–</a:t>
            </a:r>
            <a:r>
              <a:rPr lang="en-US" baseline="0" dirty="0" smtClean="0"/>
              <a:t> brothels established throughout China, the Koreas, Indochina, and Indonesia </a:t>
            </a:r>
            <a:r>
              <a:rPr lang="mr-IN" baseline="0" dirty="0" smtClean="0"/>
              <a:t>–</a:t>
            </a:r>
            <a:r>
              <a:rPr lang="en-US" baseline="0" dirty="0" smtClean="0"/>
              <a:t> called military comfort stations; over 200,000 women were kidnapped and forced to remain confined in these areas where they were repeatedly raped and beaten</a:t>
            </a:r>
          </a:p>
          <a:p>
            <a:r>
              <a:rPr lang="en-US" baseline="0" dirty="0" smtClean="0"/>
              <a:t>When locals revolted against forced removal of women, Japanese army invoked Three </a:t>
            </a:r>
            <a:r>
              <a:rPr lang="en-US" baseline="0" dirty="0" err="1" smtClean="0"/>
              <a:t>Alls</a:t>
            </a:r>
            <a:r>
              <a:rPr lang="en-US" baseline="0" dirty="0" smtClean="0"/>
              <a:t> Policy </a:t>
            </a:r>
            <a:r>
              <a:rPr lang="mr-IN" baseline="0" dirty="0" smtClean="0"/>
              <a:t>–</a:t>
            </a:r>
            <a:r>
              <a:rPr lang="en-US" baseline="0" dirty="0" smtClean="0"/>
              <a:t> kill all, burn all, loot all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Unit 731: experiments and warfare in the name of science</a:t>
            </a:r>
          </a:p>
          <a:p>
            <a:r>
              <a:rPr lang="en-US" baseline="0" dirty="0" smtClean="0"/>
              <a:t>Human experiments </a:t>
            </a:r>
            <a:r>
              <a:rPr lang="mr-IN" baseline="0" dirty="0" smtClean="0"/>
              <a:t>–</a:t>
            </a:r>
            <a:r>
              <a:rPr lang="en-US" baseline="0" dirty="0" smtClean="0"/>
              <a:t> vivisections, germ warfare attacks, frost bite testing, syphilis testing (how it spread </a:t>
            </a:r>
            <a:r>
              <a:rPr lang="mr-IN" baseline="0" dirty="0" smtClean="0"/>
              <a:t>–</a:t>
            </a:r>
            <a:r>
              <a:rPr lang="en-US" baseline="0" dirty="0" smtClean="0"/>
              <a:t> forced adults and children to have sex), raped women to get them pregnant and then conduct experiments; animal blood injections; salt water injections, spinning to death, food and water deprivation </a:t>
            </a:r>
          </a:p>
          <a:p>
            <a:r>
              <a:rPr lang="en-US" baseline="0" dirty="0" smtClean="0"/>
              <a:t>Weapons testing </a:t>
            </a:r>
            <a:r>
              <a:rPr lang="mr-IN" baseline="0" dirty="0" smtClean="0"/>
              <a:t>–</a:t>
            </a:r>
            <a:r>
              <a:rPr lang="en-US" baseline="0" dirty="0" smtClean="0"/>
              <a:t> grenades and flamethrowers - distance/impact on humans</a:t>
            </a:r>
          </a:p>
          <a:p>
            <a:r>
              <a:rPr lang="en-US" baseline="0" dirty="0" smtClean="0"/>
              <a:t>Biological warfare </a:t>
            </a:r>
            <a:r>
              <a:rPr lang="mr-IN" baseline="0" dirty="0" smtClean="0"/>
              <a:t>–</a:t>
            </a:r>
            <a:r>
              <a:rPr lang="en-US" baseline="0" dirty="0" smtClean="0"/>
              <a:t> bombed Chinese with bubonic plague, cholera, small pox, anthrax, fleas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Tokyo trials aka International Military Tribunal for the Far East </a:t>
            </a:r>
            <a:r>
              <a:rPr lang="mr-IN" baseline="0" dirty="0" smtClean="0"/>
              <a:t>–</a:t>
            </a:r>
            <a:r>
              <a:rPr lang="en-US" baseline="0" dirty="0" smtClean="0"/>
              <a:t> 28 leaders charged with Class A crimes; 5700 other officials charged in trials worldwide (China held 13 tribunals which resulted in 504 convictions and 149 known executions); Hideki </a:t>
            </a:r>
            <a:r>
              <a:rPr lang="en-US" baseline="0" dirty="0" err="1" smtClean="0"/>
              <a:t>Tojo</a:t>
            </a:r>
            <a:r>
              <a:rPr lang="en-US" baseline="0" dirty="0" smtClean="0"/>
              <a:t> </a:t>
            </a:r>
            <a:r>
              <a:rPr lang="mr-IN" baseline="0" dirty="0" smtClean="0"/>
              <a:t>–</a:t>
            </a:r>
            <a:r>
              <a:rPr lang="en-US" baseline="0" dirty="0" smtClean="0"/>
              <a:t> hanged 1948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38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Bataan Death March </a:t>
            </a:r>
            <a:r>
              <a:rPr lang="mr-IN" dirty="0" smtClean="0"/>
              <a:t>–</a:t>
            </a:r>
            <a:r>
              <a:rPr lang="en-US" dirty="0" smtClean="0"/>
              <a:t> 70,000 US and Filipino</a:t>
            </a:r>
            <a:r>
              <a:rPr lang="en-US" baseline="0" dirty="0" smtClean="0"/>
              <a:t> soldiers/civilians (almost 18,000 Filipino deaths; 600 US deaths)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68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07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Tehran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baseline="0" dirty="0" smtClean="0"/>
              <a:t>Stalin, Churchill, FDR -</a:t>
            </a:r>
            <a:r>
              <a:rPr lang="en-US" dirty="0" smtClean="0"/>
              <a:t> Stalin</a:t>
            </a:r>
            <a:r>
              <a:rPr lang="en-US" baseline="0" dirty="0" smtClean="0"/>
              <a:t> will continue to take on the Germans alone on the Eastern front while Britain and the US will invade France on the western front</a:t>
            </a:r>
          </a:p>
          <a:p>
            <a:r>
              <a:rPr lang="en-US" baseline="0" dirty="0" smtClean="0"/>
              <a:t>Yalta </a:t>
            </a:r>
            <a:r>
              <a:rPr lang="mr-IN" baseline="0" dirty="0" smtClean="0"/>
              <a:t>–</a:t>
            </a:r>
            <a:r>
              <a:rPr lang="en-US" baseline="0" dirty="0" smtClean="0"/>
              <a:t> Stalin, Churchill, FDR - new boundaries for Poland; USSR agrees to enter war against Japan three months after defeating Germany (at strong urging of FDR)</a:t>
            </a:r>
          </a:p>
          <a:p>
            <a:endParaRPr lang="en-US" baseline="0" dirty="0" smtClean="0"/>
          </a:p>
          <a:p>
            <a:r>
              <a:rPr lang="en-US" baseline="0" dirty="0" smtClean="0"/>
              <a:t>San Francisco </a:t>
            </a:r>
            <a:r>
              <a:rPr lang="mr-IN" baseline="0" dirty="0" smtClean="0"/>
              <a:t>–</a:t>
            </a:r>
            <a:r>
              <a:rPr lang="en-US" baseline="0" dirty="0" smtClean="0"/>
              <a:t> 50 Allied nations agree to form the UN (important that it was on US soil </a:t>
            </a:r>
            <a:r>
              <a:rPr lang="mr-IN" baseline="0" dirty="0" smtClean="0"/>
              <a:t>–</a:t>
            </a:r>
            <a:r>
              <a:rPr lang="en-US" baseline="0" dirty="0" smtClean="0"/>
              <a:t> showed our commitment); sponsoring nations </a:t>
            </a:r>
            <a:r>
              <a:rPr lang="mr-IN" baseline="0" dirty="0" smtClean="0"/>
              <a:t>–</a:t>
            </a:r>
            <a:r>
              <a:rPr lang="en-US" baseline="0" dirty="0" smtClean="0"/>
              <a:t> US, China, Britain, USSR </a:t>
            </a:r>
          </a:p>
          <a:p>
            <a:r>
              <a:rPr lang="en-US" baseline="0" dirty="0" smtClean="0"/>
              <a:t>Potsdam </a:t>
            </a:r>
            <a:r>
              <a:rPr lang="mr-IN" baseline="0" dirty="0" smtClean="0"/>
              <a:t>–</a:t>
            </a:r>
            <a:r>
              <a:rPr lang="en-US" baseline="0" dirty="0" smtClean="0"/>
              <a:t> Stalin, Attlee, Truman </a:t>
            </a:r>
            <a:r>
              <a:rPr lang="mr-IN" baseline="0" dirty="0" smtClean="0"/>
              <a:t>–</a:t>
            </a:r>
            <a:r>
              <a:rPr lang="en-US" baseline="0" dirty="0" smtClean="0"/>
              <a:t> established German occupation zones; Truman told Stalin to allow free elections in Poland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44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300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A-bombs </a:t>
            </a:r>
            <a:r>
              <a:rPr lang="mr-IN" dirty="0" smtClean="0"/>
              <a:t>–</a:t>
            </a:r>
            <a:r>
              <a:rPr lang="en-US" dirty="0" smtClean="0"/>
              <a:t> killed over 200,000 civilians immediately, potentially millions in aftermath</a:t>
            </a:r>
          </a:p>
          <a:p>
            <a:endParaRPr lang="en-US" dirty="0" smtClean="0"/>
          </a:p>
          <a:p>
            <a:r>
              <a:rPr lang="en-US" dirty="0" smtClean="0"/>
              <a:t>Stalin </a:t>
            </a:r>
            <a:r>
              <a:rPr lang="mr-IN" dirty="0" smtClean="0"/>
              <a:t>–</a:t>
            </a:r>
            <a:r>
              <a:rPr lang="en-US" dirty="0" smtClean="0"/>
              <a:t> army</a:t>
            </a:r>
            <a:r>
              <a:rPr lang="en-US" baseline="0" dirty="0" smtClean="0"/>
              <a:t> on its way; no knowledge of atomic bomb; had taken the brunt of of German army and now not considered a partner in victory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19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78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45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53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17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2858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104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06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Key players </a:t>
            </a:r>
            <a:r>
              <a:rPr lang="mr-IN" baseline="0" dirty="0" smtClean="0"/>
              <a:t>–</a:t>
            </a:r>
            <a:r>
              <a:rPr lang="en-US" baseline="0" dirty="0" smtClean="0"/>
              <a:t> Eisenhower, Churchill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25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94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FDR </a:t>
            </a:r>
            <a:r>
              <a:rPr lang="mr-IN" dirty="0" smtClean="0"/>
              <a:t>–</a:t>
            </a:r>
            <a:r>
              <a:rPr lang="en-US" dirty="0" smtClean="0"/>
              <a:t> put economic</a:t>
            </a:r>
            <a:r>
              <a:rPr lang="en-US" baseline="0" dirty="0" smtClean="0"/>
              <a:t> needs at home over humanitarian efforts abroad</a:t>
            </a:r>
          </a:p>
          <a:p>
            <a:r>
              <a:rPr lang="en-US" baseline="0" dirty="0" smtClean="0"/>
              <a:t>US had no refugee program in the 1930s; hoped European nations would adopt refugees; Quota system of 1924 still in tact</a:t>
            </a:r>
          </a:p>
          <a:p>
            <a:r>
              <a:rPr lang="en-US" baseline="0" dirty="0" smtClean="0"/>
              <a:t>Eleanor Roosevelt openly pledged support for taking in German refugee children but FDR failed to act</a:t>
            </a:r>
          </a:p>
          <a:p>
            <a:r>
              <a:rPr lang="en-US" baseline="0" dirty="0" smtClean="0"/>
              <a:t>Formally condemned Hitler’s atrocities towards Jews (with 11 European nations) in 1942</a:t>
            </a:r>
          </a:p>
          <a:p>
            <a:r>
              <a:rPr lang="en-US" baseline="0" dirty="0" smtClean="0"/>
              <a:t>FDR and Churchill agreed that their priority was defeating Hitler</a:t>
            </a:r>
          </a:p>
          <a:p>
            <a:r>
              <a:rPr lang="en-US" baseline="0" dirty="0" smtClean="0"/>
              <a:t>Formally established a refugee board in 1944 </a:t>
            </a:r>
            <a:r>
              <a:rPr lang="mr-IN" baseline="0" dirty="0" smtClean="0"/>
              <a:t>–</a:t>
            </a:r>
            <a:r>
              <a:rPr lang="en-US" baseline="0" dirty="0" smtClean="0"/>
              <a:t> took in some refugees (about 1,000) and worked with other countries to open their borders to refugees </a:t>
            </a:r>
          </a:p>
          <a:p>
            <a:r>
              <a:rPr lang="en-US" baseline="0" dirty="0" smtClean="0"/>
              <a:t>Nuremburg Trials </a:t>
            </a:r>
            <a:r>
              <a:rPr lang="mr-IN" baseline="0" dirty="0" smtClean="0"/>
              <a:t>–</a:t>
            </a:r>
            <a:r>
              <a:rPr lang="en-US" baseline="0" dirty="0" smtClean="0"/>
              <a:t> US, GB, France, USSR presided over 22 major Nazi criminal trials </a:t>
            </a:r>
            <a:r>
              <a:rPr lang="mr-IN" baseline="0" dirty="0" smtClean="0"/>
              <a:t>–</a:t>
            </a:r>
            <a:r>
              <a:rPr lang="en-US" baseline="0" dirty="0" smtClean="0"/>
              <a:t> 12 put to death; trials of Nazi’s and Nazi conspirators continued in Germany and other countries for nearly 20 years; hundreds of Nazi’s fled Germany after the surrender to other countries, including the 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12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26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players: Eisenhower,</a:t>
            </a:r>
            <a:r>
              <a:rPr lang="en-US" baseline="0" dirty="0" smtClean="0"/>
              <a:t> Rommel (Desert Fox) </a:t>
            </a:r>
            <a:r>
              <a:rPr lang="mr-IN" baseline="0" dirty="0" smtClean="0"/>
              <a:t>–</a:t>
            </a:r>
            <a:r>
              <a:rPr lang="en-US" baseline="0" dirty="0" smtClean="0"/>
              <a:t> Africa; Patton - Italy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77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90065-6E7F-8343-94FC-266A801BD5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63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9869-85BB-324E-9B66-72AA7C20F3AB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6E00-4AB0-9842-A722-5CA39CCB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60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9869-85BB-324E-9B66-72AA7C20F3AB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6E00-4AB0-9842-A722-5CA39CCB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35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9869-85BB-324E-9B66-72AA7C20F3AB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6E00-4AB0-9842-A722-5CA39CCB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1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9869-85BB-324E-9B66-72AA7C20F3AB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6E00-4AB0-9842-A722-5CA39CCB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26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9869-85BB-324E-9B66-72AA7C20F3AB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6E00-4AB0-9842-A722-5CA39CCB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6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9869-85BB-324E-9B66-72AA7C20F3AB}" type="datetimeFigureOut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6E00-4AB0-9842-A722-5CA39CCB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9869-85BB-324E-9B66-72AA7C20F3AB}" type="datetimeFigureOut">
              <a:rPr lang="en-US" smtClean="0"/>
              <a:t>3/7/18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6E00-4AB0-9842-A722-5CA39CCB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91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9869-85BB-324E-9B66-72AA7C20F3AB}" type="datetimeFigureOut">
              <a:rPr lang="en-US" smtClean="0"/>
              <a:t>3/7/18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6E00-4AB0-9842-A722-5CA39CCB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95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9869-85BB-324E-9B66-72AA7C20F3AB}" type="datetimeFigureOut">
              <a:rPr lang="en-US" smtClean="0"/>
              <a:t>3/7/18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6E00-4AB0-9842-A722-5CA39CCB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3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9869-85BB-324E-9B66-72AA7C20F3AB}" type="datetimeFigureOut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6E00-4AB0-9842-A722-5CA39CCB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01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69869-85BB-324E-9B66-72AA7C20F3AB}" type="datetimeFigureOut">
              <a:rPr lang="en-US" smtClean="0"/>
              <a:t>3/7/18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F6E00-4AB0-9842-A722-5CA39CCB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8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69869-85BB-324E-9B66-72AA7C20F3AB}" type="datetimeFigureOut">
              <a:rPr lang="en-US" smtClean="0"/>
              <a:t>3/7/18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F6E00-4AB0-9842-A722-5CA39CCB26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1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2/March_of_Death_from_Bataan_to_the_prison_camp_-_Dead_soldiers.jpg" TargetMode="External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png"/><Relationship Id="rId6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Eva_berghof.jpg" TargetMode="External"/><Relationship Id="rId4" Type="http://schemas.openxmlformats.org/officeDocument/2006/relationships/image" Target="../media/image3.jpeg"/><Relationship Id="rId5" Type="http://schemas.openxmlformats.org/officeDocument/2006/relationships/hyperlink" Target="http://en.wikipedia.org/wiki/File:Stars_&amp;_Stripes_&amp;_Hitler_Dead2.jpg" TargetMode="External"/><Relationship Id="rId6" Type="http://schemas.openxmlformats.org/officeDocument/2006/relationships/image" Target="../media/image4.jpeg"/><Relationship Id="rId7" Type="http://schemas.openxmlformats.org/officeDocument/2006/relationships/hyperlink" Target="http://en.wikipedia.org/wiki/File:Bundesarchiv_Bild_183-V04744,_Berlin,_Garten_der_zerst%C3%B6rte_Reichskanzlei.jpg" TargetMode="External"/><Relationship Id="rId8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r>
              <a:rPr lang="en-US" smtClean="0"/>
              <a:t>: Overview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 US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155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ve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533400"/>
            <a:ext cx="2917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4" name="Picture 3" descr="vepap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25488"/>
            <a:ext cx="43434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4" descr="vepape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t="6041" r="2000" b="5370"/>
          <a:stretch>
            <a:fillRect/>
          </a:stretch>
        </p:blipFill>
        <p:spPr bwMode="auto">
          <a:xfrm>
            <a:off x="4495800" y="3810000"/>
            <a:ext cx="3810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685800" y="4343400"/>
            <a:ext cx="3733800" cy="1920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>
                <a:latin typeface="Verdana" charset="0"/>
              </a:rPr>
              <a:t>NEWSPAPERS CELEBRATE THE SURRENDER OF GERMANY BUT WARN THERE IS STILL JAPAN TO DEFEAT</a:t>
            </a:r>
          </a:p>
        </p:txBody>
      </p:sp>
    </p:spTree>
    <p:extLst>
      <p:ext uri="{BB962C8B-B14F-4D97-AF65-F5344CB8AC3E}">
        <p14:creationId xmlns:p14="http://schemas.microsoft.com/office/powerpoint/2010/main" val="130201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Pacific Theatre (1941 </a:t>
            </a:r>
            <a:r>
              <a:rPr lang="mr-IN" dirty="0" smtClean="0"/>
              <a:t>–</a:t>
            </a:r>
            <a:r>
              <a:rPr lang="en-US" dirty="0" smtClean="0"/>
              <a:t> 1945)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293936" cy="4525963"/>
          </a:xfrm>
        </p:spPr>
        <p:txBody>
          <a:bodyPr/>
          <a:lstStyle/>
          <a:p>
            <a:r>
              <a:rPr lang="en-US" dirty="0" smtClean="0"/>
              <a:t>Pearl Harbor</a:t>
            </a:r>
          </a:p>
          <a:p>
            <a:r>
              <a:rPr lang="en-US" dirty="0" smtClean="0"/>
              <a:t>Coral Sea</a:t>
            </a:r>
          </a:p>
          <a:p>
            <a:r>
              <a:rPr lang="en-US" dirty="0" smtClean="0"/>
              <a:t>Midway</a:t>
            </a:r>
          </a:p>
          <a:p>
            <a:r>
              <a:rPr lang="en-US" dirty="0" smtClean="0"/>
              <a:t>Iwo Jima</a:t>
            </a:r>
          </a:p>
          <a:p>
            <a:r>
              <a:rPr lang="en-US" dirty="0" smtClean="0"/>
              <a:t>Okinawa</a:t>
            </a:r>
          </a:p>
          <a:p>
            <a:r>
              <a:rPr lang="en-US" dirty="0" smtClean="0"/>
              <a:t>Operation Downfall</a:t>
            </a:r>
          </a:p>
          <a:p>
            <a:endParaRPr lang="en-US" dirty="0"/>
          </a:p>
        </p:txBody>
      </p:sp>
      <p:pic>
        <p:nvPicPr>
          <p:cNvPr id="4" name="Picture 3" descr="b6691878c44e113be2794f2b3e912f9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853" y="1587708"/>
            <a:ext cx="6296064" cy="486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6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wo Jima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8" y="244293"/>
            <a:ext cx="7794885" cy="64041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37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young kamak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161" y="3035346"/>
            <a:ext cx="2243138" cy="35052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ad4fa60614a3bd2bbc8ff75edb4f81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5" y="215946"/>
            <a:ext cx="6096000" cy="4572000"/>
          </a:xfrm>
          <a:prstGeom prst="rect">
            <a:avLst/>
          </a:prstGeom>
        </p:spPr>
      </p:pic>
      <p:pic>
        <p:nvPicPr>
          <p:cNvPr id="4" name="Picture 5" descr="Kamikaz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5"/>
          <a:stretch/>
        </p:blipFill>
        <p:spPr bwMode="auto">
          <a:xfrm>
            <a:off x="5651148" y="215946"/>
            <a:ext cx="3340452" cy="25749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4268" y="5263705"/>
            <a:ext cx="5209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Japanese Kamikaze Pilots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2870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Rights Abuses -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450"/>
            <a:ext cx="2580062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Japanese imperialism</a:t>
            </a:r>
          </a:p>
          <a:p>
            <a:r>
              <a:rPr lang="en-US" sz="2400" dirty="0" smtClean="0"/>
              <a:t>Bataan Death March</a:t>
            </a:r>
          </a:p>
          <a:p>
            <a:r>
              <a:rPr lang="en-US" sz="2400" dirty="0" smtClean="0"/>
              <a:t>Camps in China, Korea</a:t>
            </a:r>
          </a:p>
          <a:p>
            <a:pPr lvl="1"/>
            <a:r>
              <a:rPr lang="en-US" sz="2000" dirty="0" smtClean="0"/>
              <a:t>Forced labor</a:t>
            </a:r>
          </a:p>
          <a:p>
            <a:pPr lvl="1"/>
            <a:r>
              <a:rPr lang="en-US" sz="2000" dirty="0" smtClean="0"/>
              <a:t>Comfort women</a:t>
            </a:r>
          </a:p>
          <a:p>
            <a:pPr lvl="1"/>
            <a:r>
              <a:rPr lang="en-US" sz="2000" dirty="0" smtClean="0"/>
              <a:t>Unit 731</a:t>
            </a:r>
          </a:p>
          <a:p>
            <a:r>
              <a:rPr lang="en-US" sz="2400" dirty="0" smtClean="0"/>
              <a:t>Tokyo Trials</a:t>
            </a:r>
            <a:endParaRPr lang="en-US" sz="2400" dirty="0"/>
          </a:p>
        </p:txBody>
      </p:sp>
      <p:pic>
        <p:nvPicPr>
          <p:cNvPr id="4" name="Picture 3" descr="Map.JapaneseEmpire.194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10" y="1436042"/>
            <a:ext cx="5731633" cy="476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5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5" descr="BATTA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8" b="12000"/>
          <a:stretch>
            <a:fillRect/>
          </a:stretch>
        </p:blipFill>
        <p:spPr bwMode="auto">
          <a:xfrm>
            <a:off x="15875" y="2590800"/>
            <a:ext cx="34893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3" descr="BATANN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03688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7" descr="BATAN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14800"/>
            <a:ext cx="546735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4" descr="BATANNDM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838200"/>
            <a:ext cx="2057400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6" descr="BATTAN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35194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766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 descr="File:March of Death from Bataan to the prison camp - Dead soldier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924800" cy="5943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471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Diplomacy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three conferences (UK, US, USSR)</a:t>
            </a:r>
          </a:p>
          <a:p>
            <a:pPr lvl="1"/>
            <a:r>
              <a:rPr lang="en-US" dirty="0" smtClean="0"/>
              <a:t>Tehran (Nov </a:t>
            </a:r>
            <a:r>
              <a:rPr lang="mr-IN" dirty="0" smtClean="0"/>
              <a:t>–</a:t>
            </a:r>
            <a:r>
              <a:rPr lang="en-US" dirty="0" smtClean="0"/>
              <a:t> Dec, 1943)</a:t>
            </a:r>
          </a:p>
          <a:p>
            <a:pPr lvl="1"/>
            <a:r>
              <a:rPr lang="en-US" dirty="0" smtClean="0"/>
              <a:t>Yalta (Feb 1945)</a:t>
            </a:r>
          </a:p>
          <a:p>
            <a:pPr lvl="1"/>
            <a:r>
              <a:rPr lang="en-US" dirty="0" smtClean="0"/>
              <a:t>Potsdam (July </a:t>
            </a:r>
            <a:r>
              <a:rPr lang="mr-IN" dirty="0" smtClean="0"/>
              <a:t>–</a:t>
            </a:r>
            <a:r>
              <a:rPr lang="en-US" dirty="0" smtClean="0"/>
              <a:t> Aug, 1945)</a:t>
            </a:r>
          </a:p>
          <a:p>
            <a:endParaRPr lang="en-US" dirty="0" smtClean="0"/>
          </a:p>
          <a:p>
            <a:r>
              <a:rPr lang="en-US" dirty="0" smtClean="0"/>
              <a:t>San Francisco (Apr </a:t>
            </a:r>
            <a:r>
              <a:rPr lang="mr-IN" dirty="0" smtClean="0"/>
              <a:t>–</a:t>
            </a:r>
            <a:r>
              <a:rPr lang="en-US" dirty="0" smtClean="0"/>
              <a:t> June, 1945)</a:t>
            </a:r>
          </a:p>
        </p:txBody>
      </p:sp>
    </p:spTree>
    <p:extLst>
      <p:ext uri="{BB962C8B-B14F-4D97-AF65-F5344CB8AC3E}">
        <p14:creationId xmlns:p14="http://schemas.microsoft.com/office/powerpoint/2010/main" val="166792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481" y="0"/>
            <a:ext cx="4076519" cy="3206432"/>
          </a:xfrm>
          <a:prstGeom prst="rect">
            <a:avLst/>
          </a:prstGeom>
        </p:spPr>
      </p:pic>
      <p:pic>
        <p:nvPicPr>
          <p:cNvPr id="7" name="Picture 6" descr="23608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3206432"/>
            <a:ext cx="5143500" cy="3644900"/>
          </a:xfrm>
          <a:prstGeom prst="rect">
            <a:avLst/>
          </a:prstGeom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152"/>
            <a:ext cx="4547674" cy="3722491"/>
          </a:xfrm>
          <a:prstGeom prst="rect">
            <a:avLst/>
          </a:prstGeom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96" y="0"/>
            <a:ext cx="5456981" cy="320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019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to Drop the Bomb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Manhattan Project (3 bombs)</a:t>
            </a:r>
          </a:p>
          <a:p>
            <a:r>
              <a:rPr lang="en-US" dirty="0" smtClean="0"/>
              <a:t>FDR dies April 1945; Truman to POTUS</a:t>
            </a:r>
          </a:p>
          <a:p>
            <a:r>
              <a:rPr lang="en-US" dirty="0" smtClean="0"/>
              <a:t>Hiroshima (August 6), Nagasaki (August 9)</a:t>
            </a:r>
          </a:p>
          <a:p>
            <a:r>
              <a:rPr lang="en-US" dirty="0" smtClean="0"/>
              <a:t>Stalin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6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4b2f88ec690c7f4c78e50540007abc0--the-personal-economic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058" y="583057"/>
            <a:ext cx="5732478" cy="573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1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bomb explo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926" y="2610489"/>
            <a:ext cx="3415728" cy="40189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omb vict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16" y="182665"/>
            <a:ext cx="1912937" cy="23288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290px-Atomic_bomb_1945_mission_map.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032791" cy="6629400"/>
          </a:xfrm>
          <a:prstGeom prst="rect">
            <a:avLst/>
          </a:prstGeom>
        </p:spPr>
      </p:pic>
      <p:pic>
        <p:nvPicPr>
          <p:cNvPr id="7" name="Picture 6" descr="240px-Tibbets-wav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835" y="182665"/>
            <a:ext cx="30480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61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t man and lilttle b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256588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97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0340"/>
            <a:ext cx="5130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ar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76540"/>
            <a:ext cx="31623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vjcrow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67340"/>
            <a:ext cx="30480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VJ Day: September 2, 1945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90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Massive human dislocation</a:t>
            </a:r>
          </a:p>
          <a:p>
            <a:r>
              <a:rPr lang="en-US" dirty="0" smtClean="0"/>
              <a:t>Creation of the United Nations</a:t>
            </a:r>
          </a:p>
          <a:p>
            <a:r>
              <a:rPr lang="en-US" dirty="0" smtClean="0"/>
              <a:t>End of US and European economic depression</a:t>
            </a:r>
          </a:p>
          <a:p>
            <a:r>
              <a:rPr lang="en-US" dirty="0" smtClean="0"/>
              <a:t>Emergence of third world nationalist movements &amp; the decolonization of European empires</a:t>
            </a:r>
          </a:p>
          <a:p>
            <a:r>
              <a:rPr lang="en-US" dirty="0" smtClean="0"/>
              <a:t>Division of Germany</a:t>
            </a:r>
          </a:p>
          <a:p>
            <a:r>
              <a:rPr lang="en-US" dirty="0" smtClean="0"/>
              <a:t>Japan occupied by US</a:t>
            </a:r>
            <a:r>
              <a:rPr lang="en-US" dirty="0"/>
              <a:t>;</a:t>
            </a:r>
            <a:r>
              <a:rPr lang="en-US" dirty="0" smtClean="0"/>
              <a:t> independent Korea divides</a:t>
            </a:r>
          </a:p>
          <a:p>
            <a:r>
              <a:rPr lang="en-US" dirty="0" smtClean="0"/>
              <a:t>Chinese Civil War</a:t>
            </a:r>
          </a:p>
          <a:p>
            <a:r>
              <a:rPr lang="en-US" dirty="0" smtClean="0"/>
              <a:t>Bipolarization (US vs. USSR)</a:t>
            </a:r>
          </a:p>
          <a:p>
            <a:pPr lvl="1"/>
            <a:r>
              <a:rPr lang="en-US" dirty="0" smtClean="0"/>
              <a:t>Cold War atmosphere of fear</a:t>
            </a:r>
          </a:p>
          <a:p>
            <a:pPr lvl="1"/>
            <a:r>
              <a:rPr lang="en-US" dirty="0" smtClean="0"/>
              <a:t>Space race</a:t>
            </a:r>
          </a:p>
          <a:p>
            <a:pPr lvl="1"/>
            <a:r>
              <a:rPr lang="en-US" dirty="0" smtClean="0"/>
              <a:t>Arms race</a:t>
            </a:r>
          </a:p>
          <a:p>
            <a:r>
              <a:rPr lang="en-US" dirty="0" smtClean="0"/>
              <a:t>Nuclear 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36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3-06 at 1.20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4" y="349695"/>
            <a:ext cx="90805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2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Treaty of Versailles</a:t>
            </a:r>
          </a:p>
          <a:p>
            <a:r>
              <a:rPr lang="en-US" dirty="0" smtClean="0"/>
              <a:t>War Debt</a:t>
            </a:r>
          </a:p>
          <a:p>
            <a:r>
              <a:rPr lang="en-US" dirty="0" smtClean="0"/>
              <a:t>Emergence of fascism </a:t>
            </a:r>
          </a:p>
          <a:p>
            <a:r>
              <a:rPr lang="en-US" dirty="0" smtClean="0"/>
              <a:t>Lack of power of League of Nations</a:t>
            </a:r>
          </a:p>
          <a:p>
            <a:r>
              <a:rPr lang="en-US" dirty="0" smtClean="0"/>
              <a:t>Appeasement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90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46" y="274638"/>
            <a:ext cx="8405954" cy="1143000"/>
          </a:xfrm>
        </p:spPr>
        <p:txBody>
          <a:bodyPr/>
          <a:lstStyle/>
          <a:p>
            <a:r>
              <a:rPr lang="en-US" dirty="0" smtClean="0"/>
              <a:t>European Theatre (1939 </a:t>
            </a:r>
            <a:r>
              <a:rPr lang="mr-IN" dirty="0" smtClean="0"/>
              <a:t>–</a:t>
            </a:r>
            <a:r>
              <a:rPr lang="en-US" dirty="0" smtClean="0"/>
              <a:t> 1945)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45" y="1417638"/>
            <a:ext cx="3069897" cy="52859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Hitler’s conquests </a:t>
            </a:r>
          </a:p>
          <a:p>
            <a:r>
              <a:rPr lang="en-US" sz="2800" dirty="0" smtClean="0"/>
              <a:t>Battle of Britain</a:t>
            </a:r>
          </a:p>
          <a:p>
            <a:r>
              <a:rPr lang="en-US" sz="2800" dirty="0" smtClean="0"/>
              <a:t>Operation Barbarossa</a:t>
            </a:r>
          </a:p>
          <a:p>
            <a:r>
              <a:rPr lang="en-US" sz="2800" dirty="0" smtClean="0"/>
              <a:t>D-Day</a:t>
            </a:r>
          </a:p>
          <a:p>
            <a:r>
              <a:rPr lang="en-US" sz="2800" dirty="0" smtClean="0"/>
              <a:t>Conquest of Germany</a:t>
            </a:r>
          </a:p>
          <a:p>
            <a:r>
              <a:rPr lang="en-US" sz="2800" dirty="0" smtClean="0"/>
              <a:t>German surrender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slide_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/>
          <a:stretch/>
        </p:blipFill>
        <p:spPr>
          <a:xfrm>
            <a:off x="3350742" y="1552408"/>
            <a:ext cx="5616902" cy="501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1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0px-Eva_berghof">
            <a:hlinkClick r:id="rId3" tooltip="Eva berghof.jp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2" y="35282"/>
            <a:ext cx="3794125" cy="40227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180px-Stars_%26_Stripes_%26_Hitler_Dead2">
            <a:hlinkClick r:id="rId5" tooltip="Cover of US military newspaper The Stars and Stripes, May 194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0"/>
            <a:ext cx="4676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50px-Bundesarchiv_Bild_183-V04744%2C_Berlin%2C_Garten_der_zerst%C3%B6rte_Reichskanzlei">
            <a:hlinkClick r:id="rId7" tooltip="1947 photo of the rear entrance to the Führerbunker, in the garden of the Reich Chancellery"/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2"/>
          <a:stretch/>
        </p:blipFill>
        <p:spPr bwMode="auto">
          <a:xfrm>
            <a:off x="112032" y="3693474"/>
            <a:ext cx="4214109" cy="323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044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Rights Abuses -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Hitler’s Final Solution (Holocaust) </a:t>
            </a:r>
          </a:p>
          <a:p>
            <a:pPr lvl="1"/>
            <a:r>
              <a:rPr lang="en-US" dirty="0" smtClean="0"/>
              <a:t>1933 - 1945</a:t>
            </a:r>
          </a:p>
          <a:p>
            <a:pPr lvl="1"/>
            <a:r>
              <a:rPr lang="en-US" dirty="0" smtClean="0"/>
              <a:t>Over 11 million killed (over 6 million Jews)</a:t>
            </a:r>
          </a:p>
          <a:p>
            <a:pPr lvl="1"/>
            <a:r>
              <a:rPr lang="en-US" dirty="0" smtClean="0"/>
              <a:t>40,000 concentration camps/killing centers/confinement areas </a:t>
            </a:r>
            <a:r>
              <a:rPr lang="mr-IN" dirty="0" smtClean="0"/>
              <a:t>–</a:t>
            </a:r>
            <a:r>
              <a:rPr lang="en-US" dirty="0" smtClean="0"/>
              <a:t> most liberated by US and Soviet soldiers in 1945</a:t>
            </a:r>
          </a:p>
          <a:p>
            <a:pPr lvl="1"/>
            <a:r>
              <a:rPr lang="en-US" dirty="0" smtClean="0"/>
              <a:t>Military missions (USSR)</a:t>
            </a:r>
          </a:p>
          <a:p>
            <a:pPr lvl="1"/>
            <a:r>
              <a:rPr lang="en-US" dirty="0" smtClean="0"/>
              <a:t>Allied knowledge?</a:t>
            </a:r>
          </a:p>
          <a:p>
            <a:pPr lvl="1"/>
            <a:r>
              <a:rPr lang="en-US" dirty="0" smtClean="0"/>
              <a:t>Nuremburg Trials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7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ur7216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55" y="388102"/>
            <a:ext cx="9247326" cy="6068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 Africa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Purpose: keep German empire from spreading/save Allied colonial holdings</a:t>
            </a:r>
          </a:p>
          <a:p>
            <a:r>
              <a:rPr lang="en-US" sz="2800" dirty="0" smtClean="0"/>
              <a:t>Morocco to El Alamein (Egypt)</a:t>
            </a:r>
          </a:p>
          <a:p>
            <a:r>
              <a:rPr lang="en-US" sz="2800" dirty="0" smtClean="0"/>
              <a:t>Victory led to the liberation of Italy</a:t>
            </a:r>
            <a:endParaRPr lang="en-US" sz="2800" dirty="0"/>
          </a:p>
        </p:txBody>
      </p:sp>
      <p:pic>
        <p:nvPicPr>
          <p:cNvPr id="4" name="Picture 3" descr="136243904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1" y="3563514"/>
            <a:ext cx="9144000" cy="33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98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ther1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4099" r="8333" b="4099"/>
          <a:stretch>
            <a:fillRect/>
          </a:stretch>
        </p:blipFill>
        <p:spPr bwMode="auto">
          <a:xfrm>
            <a:off x="1375325" y="457200"/>
            <a:ext cx="3700462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72814" y="3528225"/>
            <a:ext cx="2856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Mussolini &amp; Clara </a:t>
            </a:r>
            <a:r>
              <a:rPr lang="en-US" sz="3600" dirty="0" err="1" smtClean="0"/>
              <a:t>Petacci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21706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1144</Words>
  <Application>Microsoft Macintosh PowerPoint</Application>
  <PresentationFormat>On-screen Show (4:3)</PresentationFormat>
  <Paragraphs>140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World War II: Overview</vt:lpstr>
      <vt:lpstr>PowerPoint Presentation</vt:lpstr>
      <vt:lpstr>Causes</vt:lpstr>
      <vt:lpstr>European Theatre (1939 – 1945)</vt:lpstr>
      <vt:lpstr>PowerPoint Presentation</vt:lpstr>
      <vt:lpstr>Human Rights Abuses - Europe</vt:lpstr>
      <vt:lpstr>PowerPoint Presentation</vt:lpstr>
      <vt:lpstr>North Africa</vt:lpstr>
      <vt:lpstr>PowerPoint Presentation</vt:lpstr>
      <vt:lpstr>PowerPoint Presentation</vt:lpstr>
      <vt:lpstr>Pacific Theatre (1941 – 1945)</vt:lpstr>
      <vt:lpstr>PowerPoint Presentation</vt:lpstr>
      <vt:lpstr>PowerPoint Presentation</vt:lpstr>
      <vt:lpstr>Human Rights Abuses - Asia</vt:lpstr>
      <vt:lpstr>PowerPoint Presentation</vt:lpstr>
      <vt:lpstr>PowerPoint Presentation</vt:lpstr>
      <vt:lpstr>Diplomacy</vt:lpstr>
      <vt:lpstr>PowerPoint Presentation</vt:lpstr>
      <vt:lpstr>Decision to Drop the Bomb</vt:lpstr>
      <vt:lpstr>PowerPoint Presentation</vt:lpstr>
      <vt:lpstr>PowerPoint Presentation</vt:lpstr>
      <vt:lpstr>VJ Day: September 2, 1945</vt:lpstr>
      <vt:lpstr>Aftermath</vt:lpstr>
      <vt:lpstr>PowerPoint Presentation</vt:lpstr>
    </vt:vector>
  </TitlesOfParts>
  <Company>Broadwater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II: Various Topics</dc:title>
  <dc:creator>Kate Lacks</dc:creator>
  <cp:lastModifiedBy>Kate Lacks</cp:lastModifiedBy>
  <cp:revision>32</cp:revision>
  <cp:lastPrinted>2018-03-07T13:03:58Z</cp:lastPrinted>
  <dcterms:created xsi:type="dcterms:W3CDTF">2018-03-06T16:16:16Z</dcterms:created>
  <dcterms:modified xsi:type="dcterms:W3CDTF">2018-03-07T14:35:39Z</dcterms:modified>
</cp:coreProperties>
</file>