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64B75EA-C01A-440D-AC33-7F68A9B3E843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09DCEE-344B-488A-ADBD-225AA4B1DF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75EA-C01A-440D-AC33-7F68A9B3E843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DCEE-344B-488A-ADBD-225AA4B1D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75EA-C01A-440D-AC33-7F68A9B3E843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09DCEE-344B-488A-ADBD-225AA4B1D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75EA-C01A-440D-AC33-7F68A9B3E843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DCEE-344B-488A-ADBD-225AA4B1DF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4B75EA-C01A-440D-AC33-7F68A9B3E843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09DCEE-344B-488A-ADBD-225AA4B1DF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75EA-C01A-440D-AC33-7F68A9B3E843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DCEE-344B-488A-ADBD-225AA4B1DF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75EA-C01A-440D-AC33-7F68A9B3E843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DCEE-344B-488A-ADBD-225AA4B1DF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75EA-C01A-440D-AC33-7F68A9B3E843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DCEE-344B-488A-ADBD-225AA4B1DF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75EA-C01A-440D-AC33-7F68A9B3E843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DCEE-344B-488A-ADBD-225AA4B1D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75EA-C01A-440D-AC33-7F68A9B3E843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09DCEE-344B-488A-ADBD-225AA4B1DF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75EA-C01A-440D-AC33-7F68A9B3E843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DCEE-344B-488A-ADBD-225AA4B1DF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64B75EA-C01A-440D-AC33-7F68A9B3E843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709DCEE-344B-488A-ADBD-225AA4B1D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aptain_Oliver_Hazard_Perry,_Portrait_in_oils_by_Edward_L._Mooney.jpg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en.wikipedia.org/wiki/File:The_President's_House_by_George_Munger,_1814-1815_-_Crop.jpg" TargetMode="External"/><Relationship Id="rId5" Type="http://schemas.openxmlformats.org/officeDocument/2006/relationships/image" Target="../media/image9.jpeg"/><Relationship Id="rId6" Type="http://schemas.openxmlformats.org/officeDocument/2006/relationships/hyperlink" Target="http://en.wikipedia.org/wiki/File:US_Capitol_1814c.jpg" TargetMode="Externa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BurningofWashington1814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ilbert_Stuart,_George_Washington_(Lansdowne_portrait,_1796).jpg" TargetMode="Externa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/upload.wikimedia.org/wikipedia/commons/e/e4/Ft._Henry_bombardement_1814.jpg" TargetMode="Externa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Signing_of_Treaty_of_Ghent_(1812).jpg" TargetMode="Externa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hyperlink" Target="http://www.youtube.com/watch?v=SW8Mj0Py7F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/upload.wikimedia.org/wikipedia/commons/8/8e/The_Battle_of_New_Orleans._January_1815._Copy_of_engraving_by_H._B._Hall_after_W._Momberger.,_ca._1900_-_1982_-_NARA_-_531091.ti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US History</a:t>
            </a:r>
          </a:p>
          <a:p>
            <a:r>
              <a:rPr lang="en-US" dirty="0" smtClean="0"/>
              <a:t>Mrs. Lacks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of 1812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16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Campaign, 1812 - 1813</a:t>
            </a:r>
            <a:endParaRPr lang="en-US" dirty="0"/>
          </a:p>
        </p:txBody>
      </p:sp>
      <p:pic>
        <p:nvPicPr>
          <p:cNvPr id="3078" name="Picture 6" descr="http://2.bp.blogspot.com/_je-8s9U3ubk/SbCcnzNA9VI/AAAAAAAAAAU/Kiw084S1j48/S240/Map+of+War+of+18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5334000" cy="5000625"/>
          </a:xfrm>
          <a:prstGeom prst="rect">
            <a:avLst/>
          </a:prstGeom>
          <a:noFill/>
        </p:spPr>
      </p:pic>
      <p:pic>
        <p:nvPicPr>
          <p:cNvPr id="3080" name="Picture 8" descr="Oliver Hazard Perry">
            <a:hlinkClick r:id="rId3" tooltip="Oliver Hazard Perry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648200"/>
            <a:ext cx="1638300" cy="206276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239000" y="46482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Commodore Oliver Hazard Perry, hero of the Battle of Lake Erie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3.static.flickr.com/2737/4493623860_db31607f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228" y="76200"/>
            <a:ext cx="5033772" cy="6629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Burning of Washington</a:t>
            </a:r>
            <a:endParaRPr lang="en-US" dirty="0"/>
          </a:p>
        </p:txBody>
      </p:sp>
      <p:pic>
        <p:nvPicPr>
          <p:cNvPr id="25602" name="Picture 2" descr="BurningofWashington18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4754180" cy="36290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5604" name="Picture 4" descr="http://upload.wikimedia.org/wikipedia/commons/thumb/c/c2/The_President%27s_House_by_George_Munger%2C_1814-1815_-_Crop.jpg/300px-The_President%27s_House_by_George_Munger%2C_1814-1815_-_Cro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630425"/>
            <a:ext cx="3733800" cy="2103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5606" name="Picture 6" descr="http://upload.wikimedia.org/wikipedia/commons/thumb/9/9a/US_Capitol_1814c.jpg/300px-US_Capitol_1814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695" y="3810000"/>
            <a:ext cx="3766705" cy="22098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Dolley</a:t>
            </a:r>
            <a:r>
              <a:rPr lang="en-US" dirty="0" smtClean="0"/>
              <a:t> Madison</a:t>
            </a:r>
            <a:endParaRPr lang="en-US" dirty="0"/>
          </a:p>
        </p:txBody>
      </p:sp>
      <p:pic>
        <p:nvPicPr>
          <p:cNvPr id="4" name="Picture 6" descr="Portrait of Dolley Payne Todd Madi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28800"/>
            <a:ext cx="3186113" cy="429271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6626" name="Picture 2" descr="http://upload.wikimedia.org/wikipedia/commons/thumb/1/12/Gilbert_Stuart%2C_George_Washington_%28Lansdowne_portrait%2C_1796%29.jpg/300px-Gilbert_Stuart%2C_George_Washington_%28Lansdowne_portrait%2C_1796%2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68464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22508" y="1905000"/>
            <a:ext cx="2845292" cy="4407408"/>
          </a:xfrm>
        </p:spPr>
        <p:txBody>
          <a:bodyPr/>
          <a:lstStyle/>
          <a:p>
            <a:r>
              <a:rPr lang="en-US" dirty="0" smtClean="0"/>
              <a:t>Northern Chesapeake Bay, outside of Baltimore</a:t>
            </a:r>
          </a:p>
          <a:p>
            <a:r>
              <a:rPr lang="en-US" dirty="0" smtClean="0"/>
              <a:t>Naval battle</a:t>
            </a:r>
          </a:p>
          <a:p>
            <a:r>
              <a:rPr lang="en-US" dirty="0" smtClean="0"/>
              <a:t>US wins</a:t>
            </a:r>
          </a:p>
          <a:p>
            <a:r>
              <a:rPr lang="en-US" dirty="0" smtClean="0"/>
              <a:t>Francis Scott Key, witnesses it from ironclad, writes poem describing 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Fort McHenry</a:t>
            </a:r>
            <a:endParaRPr lang="en-US" dirty="0"/>
          </a:p>
        </p:txBody>
      </p:sp>
      <p:pic>
        <p:nvPicPr>
          <p:cNvPr id="1026" name="Picture 2" descr="File:Ft. Henry bombardement 18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94712"/>
            <a:ext cx="5943600" cy="4353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December 1814 – January 1815</a:t>
            </a:r>
          </a:p>
          <a:p>
            <a:r>
              <a:rPr lang="en-US" sz="2600" b="1" dirty="0" smtClean="0"/>
              <a:t>New England considers secession!</a:t>
            </a:r>
          </a:p>
          <a:p>
            <a:pPr lvl="1">
              <a:lnSpc>
                <a:spcPct val="90000"/>
              </a:lnSpc>
            </a:pPr>
            <a:r>
              <a:rPr lang="en-US" sz="2600" b="1" dirty="0" smtClean="0"/>
              <a:t>Reaction to Virginia Dynasty and unpopularity of “Mr. Madison’s War</a:t>
            </a:r>
          </a:p>
          <a:p>
            <a:pPr lvl="1">
              <a:lnSpc>
                <a:spcPct val="90000"/>
              </a:lnSpc>
            </a:pPr>
            <a:r>
              <a:rPr lang="en-US" sz="2600" b="1" dirty="0" smtClean="0"/>
              <a:t>Abolish 3/5s clause for determining House of Representatives</a:t>
            </a:r>
          </a:p>
          <a:p>
            <a:pPr lvl="1">
              <a:lnSpc>
                <a:spcPct val="90000"/>
              </a:lnSpc>
            </a:pPr>
            <a:r>
              <a:rPr lang="en-US" sz="2600" b="1" dirty="0" smtClean="0"/>
              <a:t>2/3rds vote to declare war or admit new states</a:t>
            </a:r>
          </a:p>
          <a:p>
            <a:pPr lvl="1">
              <a:lnSpc>
                <a:spcPct val="90000"/>
              </a:lnSpc>
            </a:pPr>
            <a:r>
              <a:rPr lang="en-US" sz="2600" b="1" dirty="0" smtClean="0"/>
              <a:t>No embargoes of more than 60 days</a:t>
            </a:r>
          </a:p>
          <a:p>
            <a:pPr lvl="1">
              <a:lnSpc>
                <a:spcPct val="90000"/>
              </a:lnSpc>
            </a:pPr>
            <a:r>
              <a:rPr lang="en-US" sz="2600" b="1" dirty="0" smtClean="0"/>
              <a:t>No foreign-born to hold federal offices</a:t>
            </a:r>
          </a:p>
          <a:p>
            <a:pPr lvl="1">
              <a:lnSpc>
                <a:spcPct val="90000"/>
              </a:lnSpc>
            </a:pPr>
            <a:r>
              <a:rPr lang="en-US" sz="2600" b="1" dirty="0" smtClean="0"/>
              <a:t>1 term presidents</a:t>
            </a:r>
          </a:p>
          <a:p>
            <a:pPr lvl="1">
              <a:lnSpc>
                <a:spcPct val="90000"/>
              </a:lnSpc>
            </a:pPr>
            <a:r>
              <a:rPr lang="en-US" sz="2600" b="1" dirty="0" smtClean="0"/>
              <a:t>No successive presidents from same state</a:t>
            </a:r>
          </a:p>
          <a:p>
            <a:r>
              <a:rPr lang="en-US" sz="2600" b="1" dirty="0" smtClean="0"/>
              <a:t>Officially discredits the Federalist Party; Southerners see northerners as treasonous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Hartford Convention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24 Dec 1814</a:t>
            </a:r>
          </a:p>
          <a:p>
            <a:r>
              <a:rPr lang="en-US" sz="2400" dirty="0" smtClean="0"/>
              <a:t>Belgium</a:t>
            </a:r>
          </a:p>
          <a:p>
            <a:r>
              <a:rPr lang="en-US" sz="2400" dirty="0" smtClean="0"/>
              <a:t>Terms:</a:t>
            </a:r>
          </a:p>
          <a:p>
            <a:pPr lvl="1"/>
            <a:r>
              <a:rPr lang="en-US" sz="2400" dirty="0" smtClean="0"/>
              <a:t>Released all prisoners and restored all war lands and boats, resulting in several changes</a:t>
            </a:r>
          </a:p>
          <a:p>
            <a:pPr lvl="2"/>
            <a:r>
              <a:rPr lang="en-US" sz="2400" dirty="0" smtClean="0"/>
              <a:t>Returned to the US were approximately 10,000,000 acres of territory, near Lakes Superior and Michigan, in Maine, and on the Pacific coast.</a:t>
            </a:r>
            <a:endParaRPr lang="en-US" sz="2400" baseline="30000" dirty="0" smtClean="0"/>
          </a:p>
          <a:p>
            <a:pPr lvl="2"/>
            <a:r>
              <a:rPr lang="en-US" sz="2400" dirty="0" smtClean="0"/>
              <a:t>American-held areas of Upper Canada (present-day Ontario) were returned to British control.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Treaty of Ghent</a:t>
            </a:r>
            <a:endParaRPr lang="en-US" dirty="0"/>
          </a:p>
        </p:txBody>
      </p:sp>
      <p:pic>
        <p:nvPicPr>
          <p:cNvPr id="27650" name="Picture 2" descr="http://upload.wikimedia.org/wikipedia/commons/thumb/7/73/Signing_of_Treaty_of_Ghent_%281812%29.jpg/350px-Signing_of_Treaty_of_Ghent_%281812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"/>
            <a:ext cx="3841358" cy="2667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New Orleans (1815)</a:t>
            </a:r>
            <a:endParaRPr lang="en-US" dirty="0"/>
          </a:p>
        </p:txBody>
      </p:sp>
      <p:pic>
        <p:nvPicPr>
          <p:cNvPr id="29698" name="Picture 2" descr="File:The Battle of New Orleans. January 1815. Copy of engraving by H. B. Hall after W. Momberger., ca. 1900 - 1982 - NARA - 531091.t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47774"/>
            <a:ext cx="7620000" cy="53054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56388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hlinkClick r:id="rId4"/>
              </a:rPr>
              <a:t>http://www.youtube.com/watch?v=SW8Mj0Py7FY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Clr>
                <a:schemeClr val="tx1"/>
              </a:buClr>
              <a:buSzPts val="3200"/>
            </a:pPr>
            <a:r>
              <a:rPr lang="en-US" sz="2800" b="1" dirty="0" smtClean="0"/>
              <a:t>National Honor and Pride?</a:t>
            </a:r>
          </a:p>
          <a:p>
            <a:pPr marL="342900" indent="-342900">
              <a:buClr>
                <a:schemeClr val="tx1"/>
              </a:buClr>
              <a:buSzPts val="3200"/>
            </a:pPr>
            <a:r>
              <a:rPr lang="en-US" sz="2800" b="1" dirty="0" smtClean="0"/>
              <a:t>Demise of the Federalist Party</a:t>
            </a:r>
          </a:p>
          <a:p>
            <a:pPr marL="342900" indent="-342900">
              <a:buClr>
                <a:schemeClr val="hlink"/>
              </a:buClr>
              <a:buSzPct val="80000"/>
            </a:pPr>
            <a:r>
              <a:rPr lang="en-US" sz="2800" b="1" dirty="0" smtClean="0">
                <a:latin typeface="Arial"/>
              </a:rPr>
              <a:t>“</a:t>
            </a:r>
            <a:r>
              <a:rPr lang="en-US" sz="2800" b="1" dirty="0" smtClean="0"/>
              <a:t>Second War of Independence?</a:t>
            </a:r>
            <a:r>
              <a:rPr lang="en-US" sz="2800" b="1" dirty="0" smtClean="0">
                <a:latin typeface="Arial"/>
              </a:rPr>
              <a:t>”</a:t>
            </a:r>
            <a:endParaRPr lang="en-US" sz="2800" b="1" dirty="0" smtClean="0"/>
          </a:p>
          <a:p>
            <a:pPr marL="342900" indent="-342900">
              <a:buClr>
                <a:schemeClr val="tx1"/>
              </a:buClr>
              <a:buSzPts val="3200"/>
            </a:pPr>
            <a:r>
              <a:rPr lang="en-US" sz="2800" b="1" dirty="0" smtClean="0"/>
              <a:t>National Heroes and Symbols</a:t>
            </a:r>
          </a:p>
          <a:p>
            <a:pPr marL="617220" lvl="1" indent="-342900"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600" b="1" dirty="0" smtClean="0"/>
              <a:t>Andrew Jackson (war hero, New Orleans, becomes POTUS)</a:t>
            </a:r>
          </a:p>
          <a:p>
            <a:pPr marL="617220" lvl="1" indent="-342900"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600" b="1" dirty="0" smtClean="0"/>
              <a:t>W.H. Harrison (war hero, Tippecanoe</a:t>
            </a:r>
            <a:r>
              <a:rPr lang="en-US" sz="2600" b="1" smtClean="0"/>
              <a:t>, </a:t>
            </a:r>
            <a:r>
              <a:rPr lang="en-US" sz="2600" b="1" smtClean="0"/>
              <a:t>later becomes </a:t>
            </a:r>
            <a:r>
              <a:rPr lang="en-US" sz="2600" b="1" dirty="0" smtClean="0"/>
              <a:t>POTUS)</a:t>
            </a:r>
          </a:p>
          <a:p>
            <a:pPr marL="617220" lvl="1" indent="-342900"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600" b="1" dirty="0" smtClean="0"/>
              <a:t>Richard M. Johnson (war hawk, becomes VP)</a:t>
            </a:r>
          </a:p>
          <a:p>
            <a:pPr marL="617220" lvl="1" indent="-342900"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2600" b="1" dirty="0" smtClean="0">
                <a:latin typeface="Arial"/>
              </a:rPr>
              <a:t>“</a:t>
            </a:r>
            <a:r>
              <a:rPr lang="en-US" sz="2600" b="1" dirty="0" smtClean="0"/>
              <a:t>Star Spangled Banner </a:t>
            </a:r>
            <a:r>
              <a:rPr lang="en-US" sz="2600" b="1" dirty="0" smtClean="0">
                <a:latin typeface="Arial"/>
              </a:rPr>
              <a:t>“</a:t>
            </a:r>
            <a:endParaRPr lang="en-US" sz="2600" dirty="0" smtClean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War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Why???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war… Era of Good Feelings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 vs. British</a:t>
            </a:r>
          </a:p>
          <a:p>
            <a:r>
              <a:rPr lang="en-US" sz="3200" dirty="0" smtClean="0"/>
              <a:t>1812 – 1814 (fighting); treaty signed in 1815</a:t>
            </a:r>
          </a:p>
          <a:p>
            <a:r>
              <a:rPr lang="en-US" sz="3200" dirty="0" smtClean="0"/>
              <a:t>Fought in three major areas:</a:t>
            </a:r>
          </a:p>
          <a:p>
            <a:pPr lvl="1"/>
            <a:r>
              <a:rPr lang="en-US" sz="2800" dirty="0" smtClean="0"/>
              <a:t>Chesapeake region</a:t>
            </a:r>
          </a:p>
          <a:p>
            <a:pPr lvl="1"/>
            <a:r>
              <a:rPr lang="en-US" sz="2800" dirty="0" smtClean="0"/>
              <a:t>Great Lakes/Canada</a:t>
            </a:r>
          </a:p>
          <a:p>
            <a:pPr lvl="1"/>
            <a:r>
              <a:rPr lang="en-US" sz="2800" dirty="0" smtClean="0"/>
              <a:t>New Orleans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“Mr. Madison’s War”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7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Chesapeake-Leopard Affair (fight b/w a British &amp; US ship; stalemate)</a:t>
            </a:r>
          </a:p>
          <a:p>
            <a:r>
              <a:rPr lang="en-US" dirty="0" smtClean="0"/>
              <a:t>British Orders of Council of 1807 (Britain would not trade w France)</a:t>
            </a:r>
          </a:p>
          <a:p>
            <a:r>
              <a:rPr lang="en-US" dirty="0" smtClean="0"/>
              <a:t>Embargo Act of 1807 (US embargo against Brit. Or France)</a:t>
            </a:r>
          </a:p>
          <a:p>
            <a:r>
              <a:rPr lang="en-US" dirty="0" smtClean="0"/>
              <a:t>Non-Intercourse Act (trade/land with Natives)</a:t>
            </a:r>
          </a:p>
          <a:p>
            <a:r>
              <a:rPr lang="en-US" dirty="0" smtClean="0"/>
              <a:t>Macon’s Bill No. 2 (asked Britain to stop </a:t>
            </a:r>
            <a:r>
              <a:rPr lang="en-US" dirty="0" err="1" smtClean="0"/>
              <a:t>impressment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Tecumseh’s War (Natives </a:t>
            </a:r>
            <a:r>
              <a:rPr lang="en-US" dirty="0" err="1" smtClean="0"/>
              <a:t>vs</a:t>
            </a:r>
            <a:r>
              <a:rPr lang="en-US" dirty="0" smtClean="0"/>
              <a:t> Americans)</a:t>
            </a:r>
          </a:p>
          <a:p>
            <a:r>
              <a:rPr lang="en-US" dirty="0" smtClean="0"/>
              <a:t>Henry Letters (said New England should join Canada)</a:t>
            </a:r>
          </a:p>
          <a:p>
            <a:r>
              <a:rPr lang="en-US" dirty="0" smtClean="0"/>
              <a:t>War Hawks (Calhoun &amp; Clay)</a:t>
            </a:r>
          </a:p>
          <a:p>
            <a:r>
              <a:rPr lang="en-US" dirty="0" smtClean="0"/>
              <a:t>Rule of 1756 (Britain will not trade with those trading with the enemy)</a:t>
            </a:r>
          </a:p>
          <a:p>
            <a:r>
              <a:rPr lang="en-US" dirty="0" smtClean="0"/>
              <a:t>Little Belt Affair (</a:t>
            </a:r>
            <a:r>
              <a:rPr lang="en-US" i="1" dirty="0" smtClean="0"/>
              <a:t>USS President </a:t>
            </a:r>
            <a:r>
              <a:rPr lang="en-US" dirty="0" smtClean="0"/>
              <a:t>vs. </a:t>
            </a:r>
            <a:r>
              <a:rPr lang="en-US" i="1" dirty="0" smtClean="0"/>
              <a:t>HMS Little Belt </a:t>
            </a:r>
            <a:r>
              <a:rPr lang="en-US" dirty="0" smtClean="0"/>
              <a:t>off North Carolina coast; US wins)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3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Madison – Re-Elected in 1812</a:t>
            </a:r>
            <a:endParaRPr lang="en-US" dirty="0"/>
          </a:p>
        </p:txBody>
      </p:sp>
      <p:pic>
        <p:nvPicPr>
          <p:cNvPr id="4" name="Picture 5" descr="000000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71056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63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Neutral Rights of Shipping</a:t>
            </a:r>
          </a:p>
          <a:p>
            <a:r>
              <a:rPr lang="en-US" sz="3200" b="1" dirty="0" smtClean="0"/>
              <a:t>British </a:t>
            </a:r>
            <a:r>
              <a:rPr lang="en-US" sz="3200" b="1" dirty="0"/>
              <a:t>Seizures of American Merchant Marine Shipping</a:t>
            </a:r>
          </a:p>
          <a:p>
            <a:r>
              <a:rPr lang="en-US" sz="3200" b="1" dirty="0" smtClean="0"/>
              <a:t>Impressment</a:t>
            </a:r>
            <a:endParaRPr lang="en-US" sz="32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Maritime Issues</a:t>
            </a:r>
            <a:endParaRPr lang="en-US" dirty="0"/>
          </a:p>
        </p:txBody>
      </p:sp>
      <p:pic>
        <p:nvPicPr>
          <p:cNvPr id="1028" name="Picture 4" descr="http://legacy.owensboro.kctcs.edu/mmaltby/his108/Embargo%20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52800"/>
            <a:ext cx="4648200" cy="30988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97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Western Land Hunger (Canada &amp; Florida)</a:t>
            </a:r>
          </a:p>
          <a:p>
            <a:r>
              <a:rPr lang="en-US" sz="4000" dirty="0" smtClean="0"/>
              <a:t>Indian problems in west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Frontier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4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Financially unprepared: flood of paper money, revenue from import tariffs declined</a:t>
            </a:r>
          </a:p>
          <a:p>
            <a:r>
              <a:rPr lang="en-US" sz="3600" dirty="0" smtClean="0"/>
              <a:t>Militarily unprepared: </a:t>
            </a:r>
          </a:p>
          <a:p>
            <a:pPr lvl="1"/>
            <a:r>
              <a:rPr lang="en-US" sz="3200" dirty="0" smtClean="0"/>
              <a:t>US had a 12 ship navy; Britain had an 800 ship navy</a:t>
            </a:r>
          </a:p>
          <a:p>
            <a:pPr lvl="1"/>
            <a:r>
              <a:rPr lang="en-US" sz="3200" dirty="0" smtClean="0"/>
              <a:t>Americans disliked the draft – preferred to enlist from disorganized state militias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&amp; Military Issues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President Madison asked Congress to declare war on June 1, 1812 </a:t>
            </a:r>
          </a:p>
          <a:p>
            <a:r>
              <a:rPr lang="en-US" sz="3600" dirty="0" smtClean="0"/>
              <a:t>Vote</a:t>
            </a:r>
          </a:p>
          <a:p>
            <a:pPr lvl="1"/>
            <a:r>
              <a:rPr lang="en-US" sz="3200" dirty="0" smtClean="0"/>
              <a:t>House= 79-49</a:t>
            </a:r>
          </a:p>
          <a:p>
            <a:pPr lvl="1"/>
            <a:r>
              <a:rPr lang="en-US" sz="3200" dirty="0" smtClean="0"/>
              <a:t>Senate= 19-13</a:t>
            </a:r>
          </a:p>
          <a:p>
            <a:pPr lvl="1"/>
            <a:r>
              <a:rPr lang="en-US" sz="3200" dirty="0" smtClean="0"/>
              <a:t>“The suspense was hell!” RM Johnson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madison’s</a:t>
            </a:r>
            <a:r>
              <a:rPr lang="en-US" dirty="0" smtClean="0"/>
              <a:t> War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343401" cy="440740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An overview of the War of 1812</a:t>
            </a:r>
          </a:p>
          <a:p>
            <a:pPr lvl="1"/>
            <a:r>
              <a:rPr lang="en-US" sz="2800" dirty="0" smtClean="0"/>
              <a:t>US vs. Britain (land and sea)</a:t>
            </a:r>
          </a:p>
          <a:p>
            <a:pPr lvl="1"/>
            <a:r>
              <a:rPr lang="en-US" sz="2800" dirty="0" smtClean="0"/>
              <a:t>US vs. Indians (land only – Tippecanoe)</a:t>
            </a:r>
          </a:p>
          <a:p>
            <a:pPr lvl="1"/>
            <a:r>
              <a:rPr lang="en-US" sz="2800" dirty="0" smtClean="0"/>
              <a:t>Three theatres</a:t>
            </a:r>
          </a:p>
          <a:p>
            <a:pPr lvl="2"/>
            <a:r>
              <a:rPr lang="en-US" sz="2600" dirty="0" smtClean="0"/>
              <a:t>Great Lakes/Canada</a:t>
            </a:r>
          </a:p>
          <a:p>
            <a:pPr lvl="2"/>
            <a:r>
              <a:rPr lang="en-US" sz="2600" dirty="0" smtClean="0"/>
              <a:t>Chesapeake</a:t>
            </a:r>
          </a:p>
          <a:p>
            <a:pPr lvl="2"/>
            <a:r>
              <a:rPr lang="en-US" sz="2600" dirty="0" smtClean="0"/>
              <a:t>New Orleans</a:t>
            </a:r>
          </a:p>
          <a:p>
            <a:endParaRPr lang="en-US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4174" y="0"/>
            <a:ext cx="4049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94</TotalTime>
  <Words>618</Words>
  <Application>Microsoft Macintosh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Grid</vt:lpstr>
      <vt:lpstr>War of 1812</vt:lpstr>
      <vt:lpstr>“Mr. Madison’s War”</vt:lpstr>
      <vt:lpstr>Causes of War</vt:lpstr>
      <vt:lpstr>Madison – Re-Elected in 1812</vt:lpstr>
      <vt:lpstr>Maritime Issues</vt:lpstr>
      <vt:lpstr>Frontier Issues</vt:lpstr>
      <vt:lpstr>Economic &amp; Military Issues</vt:lpstr>
      <vt:lpstr>Mr. madison’s War</vt:lpstr>
      <vt:lpstr>PowerPoint Presentation</vt:lpstr>
      <vt:lpstr>Northern Campaign, 1812 - 1813</vt:lpstr>
      <vt:lpstr> </vt:lpstr>
      <vt:lpstr>Burning of Washington</vt:lpstr>
      <vt:lpstr>Dolley Madison</vt:lpstr>
      <vt:lpstr>Battle of Fort McHenry</vt:lpstr>
      <vt:lpstr>Hartford Convention</vt:lpstr>
      <vt:lpstr>Treaty of Ghent</vt:lpstr>
      <vt:lpstr>Battle of New Orleans (1815)</vt:lpstr>
      <vt:lpstr>Results of War</vt:lpstr>
      <vt:lpstr>After war… Era of Good Feelings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of 1812</dc:title>
  <dc:creator>Katherine Lacks</dc:creator>
  <cp:lastModifiedBy>Kate Lacks</cp:lastModifiedBy>
  <cp:revision>21</cp:revision>
  <dcterms:created xsi:type="dcterms:W3CDTF">2011-10-17T15:59:03Z</dcterms:created>
  <dcterms:modified xsi:type="dcterms:W3CDTF">2014-10-19T14:42:52Z</dcterms:modified>
</cp:coreProperties>
</file>