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7" r:id="rId4"/>
    <p:sldId id="275" r:id="rId5"/>
    <p:sldId id="270" r:id="rId6"/>
    <p:sldId id="269" r:id="rId7"/>
    <p:sldId id="273" r:id="rId8"/>
    <p:sldId id="271" r:id="rId9"/>
    <p:sldId id="268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2291" autoAdjust="0"/>
  </p:normalViewPr>
  <p:slideViewPr>
    <p:cSldViewPr>
      <p:cViewPr>
        <p:scale>
          <a:sx n="60" d="100"/>
          <a:sy n="60" d="100"/>
        </p:scale>
        <p:origin x="-2496" y="-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52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4E6F3-D220-47BC-B8CD-D573D51DDE28}" type="datetimeFigureOut">
              <a:rPr lang="en-US" smtClean="0"/>
              <a:t>3/7/14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AAE7E-C560-4B0F-AFF4-7A9324877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52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3/7/14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7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Wales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smtClean="0"/>
              <a:t>Flag, Welsh</a:t>
            </a:r>
            <a:r>
              <a:rPr lang="en-US" b="0" baseline="0" dirty="0" smtClean="0"/>
              <a:t> Language</a:t>
            </a:r>
          </a:p>
          <a:p>
            <a:r>
              <a:rPr lang="en-US" b="1" baseline="0" dirty="0" smtClean="0"/>
              <a:t>Scotland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Strong </a:t>
            </a:r>
            <a:r>
              <a:rPr lang="en-US" b="0" baseline="0" dirty="0" err="1" smtClean="0"/>
              <a:t>nat’l</a:t>
            </a:r>
            <a:r>
              <a:rPr lang="en-US" b="0" baseline="0" dirty="0" smtClean="0"/>
              <a:t> identity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National flag, currency, Parliament</a:t>
            </a:r>
          </a:p>
          <a:p>
            <a:r>
              <a:rPr lang="en-US" b="1" dirty="0" smtClean="0"/>
              <a:t>Northern Ireland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1949 most</a:t>
            </a:r>
            <a:r>
              <a:rPr lang="en-US" baseline="0" dirty="0" smtClean="0"/>
              <a:t> of Ireland became a totally independent country and N. Ireland remained under British rule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Protestants/</a:t>
            </a:r>
            <a:r>
              <a:rPr lang="en-US" baseline="0" dirty="0" err="1" smtClean="0"/>
              <a:t>Cathlolics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Good Friday Agreement:  April 1998, Britain agreed to give N. Ireland a regional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in which all parties would be represented on Proportional Basis</a:t>
            </a:r>
          </a:p>
          <a:p>
            <a:r>
              <a:rPr lang="en-US" b="1" baseline="0" dirty="0" smtClean="0"/>
              <a:t>Education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Compulsory until age 17 (just raised from 16, will be 18 by 2015), national curriculum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Most important portal to elite classes is through Oxford and Cambridge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Nearly ½ of all Conservative MPs went to Oxbridge, ¼ of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 MPs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% higher for cabinet positions/PM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More scholarships available for working class BUT Parliament raised min level of tuition to </a:t>
            </a:r>
            <a:r>
              <a:rPr lang="en-US" baseline="0" dirty="0" err="1" smtClean="0"/>
              <a:t>Eng</a:t>
            </a:r>
            <a:r>
              <a:rPr lang="en-US" baseline="0" dirty="0" smtClean="0"/>
              <a:t> universities from $5,400 to $14, 500 making higher education less accessible to many students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Immigrants from Eastern</a:t>
            </a:r>
            <a:r>
              <a:rPr lang="en-US" b="1" baseline="0" dirty="0" smtClean="0"/>
              <a:t> Europe: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About 1 million immigrants from 8 central eastern </a:t>
            </a:r>
            <a:r>
              <a:rPr lang="en-US" baseline="0" dirty="0" err="1" smtClean="0"/>
              <a:t>Eur</a:t>
            </a:r>
            <a:r>
              <a:rPr lang="en-US" baseline="0" dirty="0" smtClean="0"/>
              <a:t> countries that joined the EU in 2004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Poles, who have made  up </a:t>
            </a:r>
            <a:r>
              <a:rPr lang="en-US" baseline="0" dirty="0" err="1" smtClean="0"/>
              <a:t>abt</a:t>
            </a:r>
            <a:r>
              <a:rPr lang="en-US" baseline="0" dirty="0" smtClean="0"/>
              <a:t> 2/3 of the newcomers, are now the largest group of foreign nationals in Britain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Main draw has been better job 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Discrimination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More than 1/3  of ethnic minority population is younger than 16,  nearly ½ is under 25,  4/5</a:t>
            </a:r>
            <a:r>
              <a:rPr lang="en-US" baseline="30000" dirty="0" smtClean="0"/>
              <a:t>  </a:t>
            </a:r>
            <a:r>
              <a:rPr lang="en-US" dirty="0" smtClean="0"/>
              <a:t>is under 45</a:t>
            </a:r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Interest in politics</a:t>
            </a:r>
            <a:r>
              <a:rPr lang="en-US" baseline="0" dirty="0" smtClean="0"/>
              <a:t> is low compared to the U.S., while voting rates are higher (U.S. 2012 58%)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Less than 1/5 of population does anything more than vote</a:t>
            </a:r>
          </a:p>
          <a:p>
            <a:r>
              <a:rPr lang="en-US" b="1" baseline="0" dirty="0" smtClean="0"/>
              <a:t>Social Movements: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On local level people are more willing to organize around a specific issues, but participation of the active 20% is sporadic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Historic exceptions – women’s suffrage and nuclear disarmament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More Recent Issues:  Women’s </a:t>
            </a:r>
            <a:r>
              <a:rPr lang="en-US" baseline="0" dirty="0" err="1" smtClean="0"/>
              <a:t>mvmt</a:t>
            </a:r>
            <a:r>
              <a:rPr lang="en-US" baseline="0" dirty="0" smtClean="0"/>
              <a:t> on health and children’s issues; environment; anti-poverty events (Live 8), groups protesting globalization and genetically-modified food products, anti-Iraq war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Interest Groups: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Trade Unions Congress</a:t>
            </a:r>
            <a:r>
              <a:rPr lang="en-US" baseline="0" dirty="0" smtClean="0"/>
              <a:t> (TUC), Confederation of Business Industries (GSI)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Quangos</a:t>
            </a:r>
            <a:r>
              <a:rPr lang="en-US" b="1" dirty="0" smtClean="0"/>
              <a:t>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It is an organization that is funded by taxpayers, but not controlled directly by central government – over 700!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Do things like developing safety regulations for factories, creating proposals to improve race relations, and maintaining</a:t>
            </a:r>
            <a:r>
              <a:rPr lang="en-US" baseline="0" dirty="0" smtClean="0"/>
              <a:t> railway infrastructure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Civil servants, lobbyists and even members of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serve on quangos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3/7/14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uk-politics-11405840" TargetMode="External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UK: Citizens, Society &amp; the State &amp; Public Policy</a:t>
            </a:r>
            <a:endParaRPr lang="en-US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pic>
        <p:nvPicPr>
          <p:cNvPr id="6146" name="Picture 2" descr="http://upload.wikimedia.org/wikipedia/commons/thumb/f/f2/United_Kingdom_labelled_map7.png/227px-United_Kingdom_labelled_map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55354"/>
            <a:ext cx="1752600" cy="293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www.cia.gov/library/publications/the-world-factbook/graphics/flags/newflags/uk-lgfla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706" y="455354"/>
            <a:ext cx="5862822" cy="293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747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haritybags.org.uk/images/wikimedia-org-flag-of-uk-home-nations-home_nations_flag-c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877" y="304800"/>
            <a:ext cx="4576378" cy="27458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Social Cleavages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much of British history                                               based on:</a:t>
            </a:r>
          </a:p>
          <a:p>
            <a:r>
              <a:rPr lang="en-US" dirty="0" smtClean="0"/>
              <a:t>Multi-National Identities</a:t>
            </a:r>
          </a:p>
          <a:p>
            <a:pPr lvl="1"/>
            <a:r>
              <a:rPr lang="en-US" dirty="0" smtClean="0"/>
              <a:t>England (77%)</a:t>
            </a:r>
            <a:endParaRPr lang="en-US" dirty="0"/>
          </a:p>
          <a:p>
            <a:pPr lvl="1"/>
            <a:r>
              <a:rPr lang="en-US" dirty="0" smtClean="0"/>
              <a:t>Welsh (4.5%)</a:t>
            </a:r>
            <a:endParaRPr lang="en-US" dirty="0"/>
          </a:p>
          <a:p>
            <a:pPr lvl="1"/>
            <a:r>
              <a:rPr lang="en-US" dirty="0" smtClean="0"/>
              <a:t>Scottish (7.9%)</a:t>
            </a:r>
            <a:endParaRPr lang="en-US" dirty="0"/>
          </a:p>
          <a:p>
            <a:pPr lvl="1"/>
            <a:r>
              <a:rPr lang="en-US" dirty="0"/>
              <a:t>Northern </a:t>
            </a:r>
            <a:r>
              <a:rPr lang="en-US" dirty="0" smtClean="0"/>
              <a:t>Irish (2.7%)</a:t>
            </a:r>
          </a:p>
          <a:p>
            <a:r>
              <a:rPr lang="en-US" dirty="0" smtClean="0"/>
              <a:t>Social Class Distinctions</a:t>
            </a:r>
          </a:p>
          <a:p>
            <a:pPr lvl="1"/>
            <a:r>
              <a:rPr lang="en-US" dirty="0"/>
              <a:t>Working class </a:t>
            </a:r>
            <a:r>
              <a:rPr lang="en-US" dirty="0" err="1"/>
              <a:t>vs</a:t>
            </a:r>
            <a:r>
              <a:rPr lang="en-US" dirty="0"/>
              <a:t> middle-class</a:t>
            </a:r>
          </a:p>
          <a:p>
            <a:pPr lvl="1"/>
            <a:r>
              <a:rPr lang="en-US" dirty="0"/>
              <a:t>Education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735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aces of the British Is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302" y="275896"/>
            <a:ext cx="202882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Social Cleavages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Recently Ethnic Minorities</a:t>
            </a:r>
          </a:p>
          <a:p>
            <a:r>
              <a:rPr lang="en-US" dirty="0" smtClean="0"/>
              <a:t>Only about 7.1% of British pop is of </a:t>
            </a:r>
            <a:r>
              <a:rPr lang="en-US" i="1" dirty="0" smtClean="0"/>
              <a:t>non-European             </a:t>
            </a:r>
            <a:r>
              <a:rPr lang="en-US" dirty="0" smtClean="0"/>
              <a:t> origins:</a:t>
            </a:r>
          </a:p>
          <a:p>
            <a:pPr lvl="1"/>
            <a:r>
              <a:rPr lang="en-US" dirty="0" smtClean="0"/>
              <a:t>23% Indian (1.8% of total population)</a:t>
            </a:r>
          </a:p>
          <a:p>
            <a:pPr lvl="1"/>
            <a:r>
              <a:rPr lang="en-US" dirty="0" smtClean="0"/>
              <a:t>16% Pakistani (1.3% of  total population)</a:t>
            </a:r>
          </a:p>
          <a:p>
            <a:pPr lvl="1"/>
            <a:r>
              <a:rPr lang="en-US" dirty="0" smtClean="0"/>
              <a:t>12.2% Afro-Caribbean</a:t>
            </a:r>
          </a:p>
          <a:p>
            <a:pPr lvl="1"/>
            <a:r>
              <a:rPr lang="en-US" dirty="0" smtClean="0"/>
              <a:t>10.5% Black </a:t>
            </a:r>
          </a:p>
          <a:p>
            <a:r>
              <a:rPr lang="en-US" dirty="0" smtClean="0"/>
              <a:t>BUT minority ethnic population grew by 53% between 1991 – 2001</a:t>
            </a:r>
          </a:p>
          <a:p>
            <a:r>
              <a:rPr lang="en-US" dirty="0" smtClean="0"/>
              <a:t>Also, immigrants from Eastern European                                countries (EU) has increased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most spoken language in UK – </a:t>
            </a:r>
            <a:r>
              <a:rPr lang="en-US" u="sng" dirty="0" smtClean="0"/>
              <a:t>Polish!</a:t>
            </a:r>
          </a:p>
        </p:txBody>
      </p:sp>
      <p:pic>
        <p:nvPicPr>
          <p:cNvPr id="2050" name="Picture 2" descr="http://3.bp.blogspot.com/-MYvdx1WogQo/UQk5BVuG_XI/AAAAAAAAHj8/Z4uSPjFN1Q4/s1600/Delicj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396" y="4724400"/>
            <a:ext cx="2766604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2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Segoe Print" pitchFamily="2" charset="0"/>
              </a:rPr>
              <a:t>Social Cleavages – Treatment of Minorities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Minorities have experience some discrimination:</a:t>
            </a:r>
            <a:endParaRPr lang="en-US" dirty="0"/>
          </a:p>
          <a:p>
            <a:pPr lvl="1"/>
            <a:r>
              <a:rPr lang="en-US" dirty="0" smtClean="0"/>
              <a:t>Ethnic minorities disproportionately suffer diminished opportunities</a:t>
            </a:r>
          </a:p>
          <a:p>
            <a:pPr lvl="1"/>
            <a:r>
              <a:rPr lang="en-US" dirty="0" smtClean="0"/>
              <a:t>Unequal treatment by police (</a:t>
            </a:r>
            <a:r>
              <a:rPr lang="en-US" dirty="0" err="1" smtClean="0"/>
              <a:t>esp</a:t>
            </a:r>
            <a:r>
              <a:rPr lang="en-US" dirty="0" smtClean="0"/>
              <a:t> young men)</a:t>
            </a:r>
          </a:p>
          <a:p>
            <a:pPr lvl="1"/>
            <a:r>
              <a:rPr lang="en-US" dirty="0" smtClean="0"/>
              <a:t>Physical harassment by citizens</a:t>
            </a:r>
          </a:p>
          <a:p>
            <a:pPr lvl="1"/>
            <a:r>
              <a:rPr lang="en-US" dirty="0" smtClean="0"/>
              <a:t>Marginalization in education, job training, housing &amp; labor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some have also been very successful</a:t>
            </a:r>
            <a:endParaRPr lang="en-US" dirty="0"/>
          </a:p>
          <a:p>
            <a:pPr lvl="1"/>
            <a:r>
              <a:rPr lang="en-US" dirty="0" smtClean="0"/>
              <a:t>Among men of African, Asian, Chinese &amp; Indian descent, the proportional representation in managerial/professional ranks is actually higher than that for white men</a:t>
            </a:r>
          </a:p>
          <a:p>
            <a:pPr lvl="1"/>
            <a:r>
              <a:rPr lang="en-US" dirty="0" smtClean="0"/>
              <a:t>British South Asians (</a:t>
            </a:r>
            <a:r>
              <a:rPr lang="en-US" dirty="0" err="1" smtClean="0"/>
              <a:t>esp</a:t>
            </a:r>
            <a:r>
              <a:rPr lang="en-US" dirty="0" smtClean="0"/>
              <a:t> Indians) have high rate of entrepreneurship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521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A2T_gm0sTv8/T4qwvqUlMfI/AAAAAAAADcw/31hA_aPOaBo/s1600/VoterTurnout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845" y="1143000"/>
            <a:ext cx="5614686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Political Socialization &amp; Participation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Socialization</a:t>
            </a:r>
            <a:endParaRPr lang="en-US" dirty="0"/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Schools (civics courses)</a:t>
            </a:r>
          </a:p>
          <a:p>
            <a:pPr lvl="1"/>
            <a:r>
              <a:rPr lang="en-US" dirty="0" smtClean="0"/>
              <a:t>Media (BBC)</a:t>
            </a:r>
          </a:p>
          <a:p>
            <a:endParaRPr lang="en-US" dirty="0" smtClean="0"/>
          </a:p>
          <a:p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Voting – around                                                                                          70% (down in                                                                                 recent elections)</a:t>
            </a:r>
          </a:p>
          <a:p>
            <a:pPr lvl="2"/>
            <a:r>
              <a:rPr lang="en-US" dirty="0" smtClean="0"/>
              <a:t>Voting behavior still tied to social class and region</a:t>
            </a:r>
          </a:p>
          <a:p>
            <a:pPr lvl="1"/>
            <a:r>
              <a:rPr lang="en-US" dirty="0" smtClean="0"/>
              <a:t>Social Movements </a:t>
            </a:r>
          </a:p>
          <a:p>
            <a:pPr lvl="2"/>
            <a:r>
              <a:rPr lang="en-US" dirty="0" smtClean="0"/>
              <a:t>Not as strong</a:t>
            </a:r>
          </a:p>
          <a:p>
            <a:pPr lvl="2"/>
            <a:r>
              <a:rPr lang="en-US" dirty="0" smtClean="0"/>
              <a:t>Centered on issues (Iraq war, environment,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49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Linkage Institutions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Political Parties (</a:t>
            </a:r>
            <a:r>
              <a:rPr lang="en-US" i="1" dirty="0" smtClean="0"/>
              <a:t>see student presentations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Question to consider:  To what degree do Political Parties address social cleavages?</a:t>
            </a:r>
          </a:p>
          <a:p>
            <a:endParaRPr lang="en-US" dirty="0" smtClean="0"/>
          </a:p>
          <a:p>
            <a:r>
              <a:rPr lang="en-US" dirty="0" smtClean="0"/>
              <a:t>Interest Groups	</a:t>
            </a:r>
          </a:p>
          <a:p>
            <a:pPr lvl="1"/>
            <a:r>
              <a:rPr lang="en-US" dirty="0" smtClean="0"/>
              <a:t>Interest group pluralism</a:t>
            </a:r>
          </a:p>
          <a:p>
            <a:pPr lvl="2"/>
            <a:r>
              <a:rPr lang="en-US" dirty="0"/>
              <a:t>Most influential interest groups are those tied to class and industry</a:t>
            </a:r>
          </a:p>
          <a:p>
            <a:pPr lvl="1"/>
            <a:r>
              <a:rPr lang="en-US" dirty="0" smtClean="0"/>
              <a:t>Neo-corporatism: interest groups take the lead and sometimes dominate the state</a:t>
            </a:r>
          </a:p>
        </p:txBody>
      </p:sp>
    </p:spTree>
    <p:extLst>
      <p:ext uri="{BB962C8B-B14F-4D97-AF65-F5344CB8AC3E}">
        <p14:creationId xmlns:p14="http://schemas.microsoft.com/office/powerpoint/2010/main" val="340975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egoe Print" pitchFamily="2" charset="0"/>
              </a:rPr>
              <a:t>Linkage Institutions</a:t>
            </a:r>
            <a:endParaRPr lang="en-US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5105400" cy="5410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Greatest </a:t>
            </a:r>
            <a:r>
              <a:rPr lang="en-US" sz="2800" dirty="0">
                <a:solidFill>
                  <a:schemeClr val="tx1"/>
                </a:solidFill>
              </a:rPr>
              <a:t>influence of British interest groups comes through </a:t>
            </a:r>
            <a:r>
              <a:rPr lang="en-US" sz="2800" b="1" dirty="0">
                <a:solidFill>
                  <a:schemeClr val="tx1"/>
                </a:solidFill>
                <a:hlinkClick r:id="rId3"/>
              </a:rPr>
              <a:t>quangos</a:t>
            </a:r>
            <a:endParaRPr lang="en-US" sz="2800" b="1" dirty="0">
              <a:solidFill>
                <a:schemeClr val="tx1"/>
              </a:solidFill>
            </a:endParaRP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Quasi-autonomous nongovernmental organizations</a:t>
            </a: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Created by Parliament to put </a:t>
            </a:r>
            <a:r>
              <a:rPr lang="en-US" sz="2400" dirty="0" err="1">
                <a:solidFill>
                  <a:schemeClr val="tx2"/>
                </a:solidFill>
              </a:rPr>
              <a:t>govt</a:t>
            </a:r>
            <a:r>
              <a:rPr lang="en-US" sz="2400" dirty="0">
                <a:solidFill>
                  <a:schemeClr val="tx2"/>
                </a:solidFill>
              </a:rPr>
              <a:t> and private interests together on policymaking </a:t>
            </a:r>
            <a:r>
              <a:rPr lang="en-US" sz="2400" dirty="0" smtClean="0">
                <a:solidFill>
                  <a:schemeClr val="tx2"/>
                </a:solidFill>
              </a:rPr>
              <a:t>board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Recent trend toward eliminating and reforming quangos to save $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 smtClean="0"/>
          </a:p>
        </p:txBody>
      </p:sp>
      <p:pic>
        <p:nvPicPr>
          <p:cNvPr id="3074" name="Picture 2" descr="http://images.icnetwork.co.uk/upl/icwales2/oct2010/5/1/quangos-8435275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81000"/>
            <a:ext cx="42862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2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egoe Print" pitchFamily="2" charset="0"/>
              </a:rPr>
              <a:t>British Values </a:t>
            </a:r>
            <a:r>
              <a:rPr lang="en-US" sz="2700" b="1" dirty="0" smtClean="0">
                <a:latin typeface="Segoe Print" pitchFamily="2" charset="0"/>
              </a:rPr>
              <a:t>(according to Ken Wedding)</a:t>
            </a:r>
            <a:endParaRPr lang="en-US" sz="2700" b="1" dirty="0">
              <a:latin typeface="Segoe Print" pitchFamily="2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Devotion to justice and fair play</a:t>
            </a:r>
          </a:p>
          <a:p>
            <a:r>
              <a:rPr lang="en-US" dirty="0" smtClean="0"/>
              <a:t>Human and civil rights for all</a:t>
            </a:r>
          </a:p>
          <a:p>
            <a:r>
              <a:rPr lang="en-US" dirty="0" smtClean="0"/>
              <a:t>Acceptance of class distinctions and social mobility</a:t>
            </a:r>
          </a:p>
          <a:p>
            <a:r>
              <a:rPr lang="en-US" dirty="0" smtClean="0"/>
              <a:t>Equal representation</a:t>
            </a:r>
          </a:p>
          <a:p>
            <a:r>
              <a:rPr lang="en-US" dirty="0" smtClean="0"/>
              <a:t>Civilian government</a:t>
            </a:r>
          </a:p>
          <a:p>
            <a:r>
              <a:rPr lang="en-US" dirty="0" smtClean="0"/>
              <a:t>Pragmatism and cooperation</a:t>
            </a:r>
          </a:p>
          <a:p>
            <a:r>
              <a:rPr lang="en-US" dirty="0" smtClean="0"/>
              <a:t>Tolerance</a:t>
            </a:r>
          </a:p>
          <a:p>
            <a:r>
              <a:rPr lang="en-US" dirty="0" smtClean="0"/>
              <a:t>Both community and individual responsibility</a:t>
            </a:r>
          </a:p>
          <a:p>
            <a:r>
              <a:rPr lang="en-US" dirty="0" smtClean="0"/>
              <a:t>Honesty and transparency in </a:t>
            </a:r>
            <a:r>
              <a:rPr lang="en-US" dirty="0" err="1" smtClean="0"/>
              <a:t>govt</a:t>
            </a:r>
            <a:r>
              <a:rPr lang="en-US" dirty="0" smtClean="0"/>
              <a:t> and business</a:t>
            </a:r>
          </a:p>
          <a:p>
            <a:r>
              <a:rPr lang="en-US" dirty="0" smtClean="0"/>
              <a:t>Acceptance of activist </a:t>
            </a:r>
            <a:r>
              <a:rPr lang="en-US" dirty="0" err="1" smtClean="0"/>
              <a:t>govt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033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psos-mori.com/Assets/Images/Archive/Polls/integrationandcohes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35533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97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4456</TotalTime>
  <Words>808</Words>
  <Application>Microsoft Macintosh PowerPoint</Application>
  <PresentationFormat>On-screen Show (4:3)</PresentationFormat>
  <Paragraphs>111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UK: Citizens, Society &amp; the State &amp; Public Policy</vt:lpstr>
      <vt:lpstr>Social Cleavages</vt:lpstr>
      <vt:lpstr>Social Cleavages</vt:lpstr>
      <vt:lpstr>Social Cleavages – Treatment of Minorities</vt:lpstr>
      <vt:lpstr>Political Socialization &amp; Participation</vt:lpstr>
      <vt:lpstr>Linkage Institutions</vt:lpstr>
      <vt:lpstr>Linkage Institutions</vt:lpstr>
      <vt:lpstr>British Values (according to Ken Wedding)</vt:lpstr>
      <vt:lpstr>PowerPoint Presentation</vt:lpstr>
    </vt:vector>
  </TitlesOfParts>
  <Company>Lausanne Collegiate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Kate Lacks</cp:lastModifiedBy>
  <cp:revision>297</cp:revision>
  <cp:lastPrinted>2013-09-12T15:20:50Z</cp:lastPrinted>
  <dcterms:created xsi:type="dcterms:W3CDTF">2011-12-23T02:33:30Z</dcterms:created>
  <dcterms:modified xsi:type="dcterms:W3CDTF">2014-03-07T17:24:07Z</dcterms:modified>
</cp:coreProperties>
</file>