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9" r:id="rId13"/>
    <p:sldId id="280" r:id="rId14"/>
    <p:sldId id="278" r:id="rId15"/>
    <p:sldId id="275" r:id="rId16"/>
    <p:sldId id="274" r:id="rId17"/>
    <p:sldId id="276" r:id="rId18"/>
    <p:sldId id="277" r:id="rId19"/>
    <p:sldId id="281" r:id="rId20"/>
    <p:sldId id="283" r:id="rId21"/>
    <p:sldId id="284" r:id="rId22"/>
    <p:sldId id="282" r:id="rId23"/>
    <p:sldId id="285" r:id="rId24"/>
    <p:sldId id="286" r:id="rId25"/>
    <p:sldId id="287" r:id="rId26"/>
    <p:sldId id="289" r:id="rId27"/>
    <p:sldId id="297" r:id="rId28"/>
    <p:sldId id="300" r:id="rId29"/>
    <p:sldId id="301" r:id="rId30"/>
    <p:sldId id="299" r:id="rId31"/>
    <p:sldId id="303" r:id="rId32"/>
    <p:sldId id="304" r:id="rId33"/>
    <p:sldId id="305" r:id="rId34"/>
    <p:sldId id="306" r:id="rId35"/>
    <p:sldId id="307" r:id="rId36"/>
    <p:sldId id="316" r:id="rId37"/>
    <p:sldId id="317" r:id="rId38"/>
    <p:sldId id="308" r:id="rId39"/>
    <p:sldId id="310" r:id="rId40"/>
    <p:sldId id="309" r:id="rId41"/>
    <p:sldId id="311" r:id="rId42"/>
    <p:sldId id="312" r:id="rId43"/>
    <p:sldId id="313" r:id="rId44"/>
    <p:sldId id="314" r:id="rId45"/>
    <p:sldId id="298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315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E5E8-605F-834E-90B7-B4604F91728B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BDA9-804C-9F45-9811-A3B177A7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png"/><Relationship Id="rId8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Relationship Id="rId3" Type="http://schemas.openxmlformats.org/officeDocument/2006/relationships/image" Target="../media/image57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3871" y="0"/>
            <a:ext cx="5430129" cy="684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851" y="5995978"/>
            <a:ext cx="263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ews Gothic MT"/>
                <a:cs typeface="News Gothic MT"/>
              </a:rPr>
              <a:t>Graphic Design</a:t>
            </a:r>
          </a:p>
          <a:p>
            <a:r>
              <a:rPr lang="en-US" dirty="0" smtClean="0">
                <a:solidFill>
                  <a:srgbClr val="000000"/>
                </a:solidFill>
                <a:latin typeface="News Gothic MT"/>
                <a:cs typeface="News Gothic MT"/>
              </a:rPr>
              <a:t>Mrs. Lacks</a:t>
            </a:r>
            <a:endParaRPr lang="en-US" dirty="0">
              <a:solidFill>
                <a:srgbClr val="000000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4369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ular_serif_fo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0" y="594775"/>
            <a:ext cx="8229600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Sans Serif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926" cy="4525963"/>
          </a:xfrm>
        </p:spPr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No attributes (serifs) at the tips of a letter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Mono-weight appearance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66" y="3268312"/>
            <a:ext cx="4770957" cy="3573613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62" y="628650"/>
            <a:ext cx="4191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Sans Serif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When? </a:t>
            </a:r>
            <a:r>
              <a:rPr lang="en-US" dirty="0" smtClean="0">
                <a:solidFill>
                  <a:srgbClr val="BFBFBF"/>
                </a:solidFill>
              </a:rPr>
              <a:t>Headings and online work</a:t>
            </a:r>
          </a:p>
          <a:p>
            <a:r>
              <a:rPr lang="en-US" dirty="0" smtClean="0"/>
              <a:t>Why headings? </a:t>
            </a:r>
            <a:r>
              <a:rPr lang="en-US" dirty="0" smtClean="0">
                <a:solidFill>
                  <a:srgbClr val="BFBFBF"/>
                </a:solidFill>
              </a:rPr>
              <a:t>Headings are supposed to stand out, or get attention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6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4" y="516327"/>
            <a:ext cx="3441700" cy="23622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1" y="516326"/>
            <a:ext cx="4751139" cy="549342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4" y="3051601"/>
            <a:ext cx="3441700" cy="29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Sans Serif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online?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important exception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 body text must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made for the web. Printed works generally have a resolution of at least 1,000 dots per inch; whereas, computer monitors are typically around 100 dots per inch. Even Apple's much vaunted retina display is only around 300 dots per inch — much lower than print.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lower resolution can make small serif characters harder to read than the equivalent sans-serif characters because of their more complex shapes.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It follows that small on-screen text is better in a sans-serif font like Verdana or Arial.</a:t>
            </a:r>
          </a:p>
        </p:txBody>
      </p:sp>
    </p:spTree>
    <p:extLst>
      <p:ext uri="{BB962C8B-B14F-4D97-AF65-F5344CB8AC3E}">
        <p14:creationId xmlns:p14="http://schemas.microsoft.com/office/powerpoint/2010/main" val="403842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ular_sans_serif_fo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620902"/>
            <a:ext cx="8229600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484957" cy="2425963"/>
          </a:xfrm>
        </p:spPr>
        <p:txBody>
          <a:bodyPr/>
          <a:lstStyle/>
          <a:p>
            <a:pPr algn="l"/>
            <a:r>
              <a:rPr lang="en-US" dirty="0" smtClean="0"/>
              <a:t>Serif vs. Sans Serif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4" y="242488"/>
            <a:ext cx="5940893" cy="41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Serif vs. Sans Serif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2" y="1784326"/>
            <a:ext cx="8670656" cy="41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Ornamental or Decorative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Designed strictly to catch the eye </a:t>
            </a:r>
            <a:endParaRPr lang="en-US" dirty="0" smtClean="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FBFBF"/>
                </a:solidFill>
              </a:rPr>
              <a:t>Should </a:t>
            </a:r>
            <a:r>
              <a:rPr lang="en-US" dirty="0">
                <a:solidFill>
                  <a:srgbClr val="BFBFBF"/>
                </a:solidFill>
              </a:rPr>
              <a:t>be used </a:t>
            </a:r>
            <a:r>
              <a:rPr lang="en-US" dirty="0" smtClean="0">
                <a:solidFill>
                  <a:srgbClr val="BFBFBF"/>
                </a:solidFill>
              </a:rPr>
              <a:t>sparingly – they are only powerful when their use is limited (if you use them everywhere, the effect is diminished)</a:t>
            </a:r>
            <a:endParaRPr lang="en-US" dirty="0">
              <a:solidFill>
                <a:srgbClr val="BFBFB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3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52" y="3440052"/>
            <a:ext cx="2884755" cy="284646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406" r="7511" b="8251"/>
          <a:stretch/>
        </p:blipFill>
        <p:spPr>
          <a:xfrm>
            <a:off x="5945466" y="320050"/>
            <a:ext cx="2816695" cy="2829201"/>
          </a:xfrm>
          <a:prstGeom prst="rect">
            <a:avLst/>
          </a:prstGeom>
        </p:spPr>
      </p:pic>
      <p:pic>
        <p:nvPicPr>
          <p:cNvPr id="7" name="Picture 6" descr="quad3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" y="320050"/>
            <a:ext cx="5472466" cy="366655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" y="4346651"/>
            <a:ext cx="5472466" cy="18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cs typeface="Franklin Gothic Book"/>
              </a:rPr>
              <a:t>Typography</a:t>
            </a:r>
            <a:endParaRPr lang="en-US" dirty="0"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650"/>
            <a:ext cx="3706837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cs typeface="Franklin Gothic Book"/>
              </a:rPr>
              <a:t>Is the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cs typeface="Franklin Gothic Book"/>
              </a:rPr>
              <a:t>art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cs typeface="Franklin Gothic Book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cs typeface="Franklin Gothic Book"/>
              </a:rPr>
              <a:t>and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cs typeface="Franklin Gothic Book"/>
              </a:rPr>
              <a:t>skill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cs typeface="Franklin Gothic Book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cs typeface="Franklin Gothic Book"/>
              </a:rPr>
              <a:t>of arranging text so that language is visible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cs typeface="Franklin Gothic Book"/>
              </a:rPr>
              <a:t>Essentially, all forms of writing are typography</a:t>
            </a:r>
            <a:endParaRPr lang="en-US" sz="2800" dirty="0">
              <a:solidFill>
                <a:schemeClr val="tx1">
                  <a:lumMod val="75000"/>
                </a:schemeClr>
              </a:solidFill>
              <a:cs typeface="Franklin Gothic Book"/>
            </a:endParaRPr>
          </a:p>
        </p:txBody>
      </p:sp>
      <p:pic>
        <p:nvPicPr>
          <p:cNvPr id="4" name="Picture 3" descr="typography-ppt-3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r="11927"/>
          <a:stretch/>
        </p:blipFill>
        <p:spPr>
          <a:xfrm>
            <a:off x="4329228" y="1600201"/>
            <a:ext cx="4357572" cy="42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or 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general rule of thumb for script fonts is </a:t>
            </a:r>
            <a:r>
              <a:rPr lang="en-US" dirty="0"/>
              <a:t>just </a:t>
            </a:r>
            <a:r>
              <a:rPr lang="en-US" dirty="0" smtClean="0"/>
              <a:t>don’t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Acceptable times to use them: formal invitations, greeting cards, or designs with short titles that could use a visual boost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do use them, keep it simple, and use only one at a time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0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script-consist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23" y="369725"/>
            <a:ext cx="6912931" cy="2880388"/>
          </a:xfrm>
          <a:prstGeom prst="rect">
            <a:avLst/>
          </a:prstGeom>
        </p:spPr>
      </p:pic>
      <p:pic>
        <p:nvPicPr>
          <p:cNvPr id="5" name="Picture 4" descr="02-script-inconsiste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87" y="3524398"/>
            <a:ext cx="6848287" cy="28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351474"/>
            <a:ext cx="2857500" cy="28575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3389650"/>
            <a:ext cx="2870200" cy="28321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" y="255023"/>
            <a:ext cx="5128679" cy="384155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4" y="3690027"/>
            <a:ext cx="4053818" cy="29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atomy_of_typ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912"/>
            <a:ext cx="91440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Ascender: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The part of lowercase letters (such as k, b, and d) that rise above the x-height of the other lowercase letters.</a:t>
            </a: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Baseline: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The imaginary line on which the majority of the characters in a typeface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rest.</a:t>
            </a: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Counter: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The white space enclosed by a letterform, whether wholly enclosed (as in "d" or "o") or partially (as in "c" or "m").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38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Descender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part of lowercase letters (such as y, p, and q) that descends below the baseline of the other lowercase letters in a font face. In some typefaces, the uppercase 3 and Q also descend below the baseline.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/>
              <a:t>X-height: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Traditionally, x-height is the height of the lowercase letter x. It is also the height of the body of lowercase letters in a font, excluding the ascenders and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descenders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. Some lower-case letters that do not have ascenders or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descenders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still extend a little bit above or below the x-height as part of their design. The x-height can vary greatly from typeface to typeface at the same point size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3100"/>
            <a:ext cx="8229600" cy="503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 Narrow"/>
                <a:cs typeface="Arial Narrow"/>
              </a:rPr>
              <a:t>HEADLINE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 Narrow"/>
                <a:cs typeface="Arial Narrow"/>
              </a:rPr>
              <a:t>Subhead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Paragraphs of type are referred to as body copy. Paragraphs of </a:t>
            </a:r>
            <a:r>
              <a:rPr lang="en-US" sz="2400" dirty="0" smtClean="0"/>
              <a:t>type </a:t>
            </a:r>
            <a:r>
              <a:rPr lang="en-US" sz="2400" dirty="0"/>
              <a:t>are referred to as body copy</a:t>
            </a:r>
            <a:r>
              <a:rPr lang="en-US" sz="2400" dirty="0" smtClean="0"/>
              <a:t>.  Paragraphs </a:t>
            </a:r>
            <a:r>
              <a:rPr lang="en-US" sz="2400" dirty="0"/>
              <a:t>of type are referred </a:t>
            </a:r>
            <a:r>
              <a:rPr lang="en-US" sz="2400" dirty="0" smtClean="0"/>
              <a:t>to </a:t>
            </a:r>
            <a:r>
              <a:rPr lang="en-US" sz="2400" dirty="0"/>
              <a:t>as body copy. Paragraphs of type are referred to as body copy. </a:t>
            </a:r>
            <a:r>
              <a:rPr lang="en-US" sz="2400" dirty="0" smtClean="0"/>
              <a:t>Paragraphs </a:t>
            </a:r>
            <a:r>
              <a:rPr lang="en-US" sz="2400" dirty="0"/>
              <a:t>of type are referred to as body copy. Paragraphs </a:t>
            </a:r>
            <a:r>
              <a:rPr lang="en-US" sz="2400" dirty="0" smtClean="0"/>
              <a:t>of type are </a:t>
            </a:r>
            <a:r>
              <a:rPr lang="en-US" sz="2400" dirty="0"/>
              <a:t>referred to as body copy.</a:t>
            </a:r>
          </a:p>
        </p:txBody>
      </p:sp>
    </p:spTree>
    <p:extLst>
      <p:ext uri="{BB962C8B-B14F-4D97-AF65-F5344CB8AC3E}">
        <p14:creationId xmlns:p14="http://schemas.microsoft.com/office/powerpoint/2010/main" val="2324510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1588" cy="4525963"/>
          </a:xfrm>
        </p:spPr>
        <p:txBody>
          <a:bodyPr/>
          <a:lstStyle/>
          <a:p>
            <a:r>
              <a:rPr lang="en-US" dirty="0" err="1" smtClean="0"/>
              <a:t>Kearning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space between characters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29" y="178188"/>
            <a:ext cx="4233371" cy="380467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r="2501"/>
          <a:stretch/>
        </p:blipFill>
        <p:spPr>
          <a:xfrm>
            <a:off x="4453429" y="4105086"/>
            <a:ext cx="4233371" cy="25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8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926" cy="4525963"/>
          </a:xfrm>
        </p:spPr>
        <p:txBody>
          <a:bodyPr/>
          <a:lstStyle/>
          <a:p>
            <a:r>
              <a:rPr lang="en-US" dirty="0" smtClean="0"/>
              <a:t>Leading: </a:t>
            </a:r>
            <a:r>
              <a:rPr lang="en-US" dirty="0" smtClean="0">
                <a:solidFill>
                  <a:srgbClr val="BFBFBF"/>
                </a:solidFill>
              </a:rPr>
              <a:t>space between lines of type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17" y="274638"/>
            <a:ext cx="4281603" cy="3223601"/>
          </a:xfrm>
          <a:prstGeom prst="rect">
            <a:avLst/>
          </a:prstGeom>
        </p:spPr>
      </p:pic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8" y="3650102"/>
            <a:ext cx="8454682" cy="29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Tracking: </a:t>
            </a:r>
            <a:r>
              <a:rPr lang="en-US" dirty="0" smtClean="0">
                <a:solidFill>
                  <a:srgbClr val="BFBFBF"/>
                </a:solidFill>
              </a:rPr>
              <a:t>space between words + characters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25" y="2777301"/>
            <a:ext cx="5297823" cy="25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Typefaces, Fonts, and </a:t>
            </a:r>
            <a:br>
              <a:rPr lang="en-US" dirty="0"/>
            </a:br>
            <a:r>
              <a:rPr lang="en-US" dirty="0"/>
              <a:t>Font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Typeface: the set of letters, numbers, &amp; characters that share common design features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62" y="3116263"/>
            <a:ext cx="2540000" cy="3200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49" y="2925763"/>
            <a:ext cx="2400300" cy="33909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0" y="3171277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rntip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23351"/>
            <a:ext cx="7976302" cy="55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9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Part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Typography is visual, but it can also provoke emotion.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-heart-it-evoking-emotion-through-typography-30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5" y="341882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-heart-it-evoking-emotion-through-typography-32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" y="341883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text you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Engage your audience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Draw attention: organize information in memory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Add character and personality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Tell a story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2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A well-designed layout encourages associations, and reduces distraction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2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1237"/>
          <a:stretch/>
        </p:blipFill>
        <p:spPr>
          <a:xfrm>
            <a:off x="6335539" y="3512605"/>
            <a:ext cx="2564239" cy="25527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7" y="248102"/>
            <a:ext cx="2857500" cy="28575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11" y="248102"/>
            <a:ext cx="2857500" cy="28575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r="26068"/>
          <a:stretch/>
        </p:blipFill>
        <p:spPr>
          <a:xfrm>
            <a:off x="3435359" y="920863"/>
            <a:ext cx="2246824" cy="17399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" y="3463765"/>
            <a:ext cx="2857500" cy="28575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72" y="3512605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66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21" y="327807"/>
            <a:ext cx="4660900" cy="17399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8" y="2370868"/>
            <a:ext cx="2857500" cy="28448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4" y="3526756"/>
            <a:ext cx="2844800" cy="2844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58" y="4580856"/>
            <a:ext cx="2387600" cy="17907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4" y="327807"/>
            <a:ext cx="2832100" cy="28702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0" b="50000"/>
          <a:stretch/>
        </p:blipFill>
        <p:spPr>
          <a:xfrm>
            <a:off x="5785626" y="5168559"/>
            <a:ext cx="2857500" cy="146962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87" y="2435988"/>
            <a:ext cx="2175643" cy="16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character &amp;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By evoking emotions that suit the context, we are able to communicate a personality that establishes connection and trust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5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-heart-it-evoking-emotion-through-typography-41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88" y="1188448"/>
            <a:ext cx="7551511" cy="56695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Personal/Human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4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BFBFBF"/>
                </a:solidFill>
              </a:rPr>
              <a:t>A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font </a:t>
            </a:r>
            <a:r>
              <a:rPr lang="en-US" dirty="0">
                <a:solidFill>
                  <a:srgbClr val="BFBFBF"/>
                </a:solidFill>
              </a:rPr>
              <a:t>is a specific size, weight, and style applied to a character (letter, number, symbol)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BFBFBF"/>
                </a:solidFill>
              </a:rPr>
              <a:t>A font style is a specific slant and weight of a character, such as </a:t>
            </a:r>
            <a:r>
              <a:rPr lang="en-US" b="1" dirty="0">
                <a:solidFill>
                  <a:srgbClr val="BFBFBF"/>
                </a:solidFill>
              </a:rPr>
              <a:t>bold</a:t>
            </a:r>
            <a:r>
              <a:rPr lang="en-US" dirty="0">
                <a:solidFill>
                  <a:srgbClr val="BFBFBF"/>
                </a:solidFill>
              </a:rPr>
              <a:t> or </a:t>
            </a:r>
            <a:r>
              <a:rPr lang="en-US" i="1" dirty="0">
                <a:solidFill>
                  <a:srgbClr val="BFBFBF"/>
                </a:solidFill>
              </a:rPr>
              <a:t>italics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2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-heart-it-evoking-emotion-through-typography-4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4" y="1204729"/>
            <a:ext cx="7069037" cy="53073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4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Trustworthy/Grounded</a:t>
            </a:r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38" y="1997315"/>
            <a:ext cx="2419562" cy="3603043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8" y="1845045"/>
            <a:ext cx="5550609" cy="4141608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43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memories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Typography can tell a story, helping people process information, enhance memories, and share experiences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25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4" y="545794"/>
            <a:ext cx="3676357" cy="566771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2" y="1192349"/>
            <a:ext cx="4015382" cy="40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68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tp_poster13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77" y="578094"/>
            <a:ext cx="3720326" cy="5754104"/>
          </a:xfrm>
          <a:prstGeom prst="rect">
            <a:avLst/>
          </a:prstGeom>
        </p:spPr>
      </p:pic>
      <p:pic>
        <p:nvPicPr>
          <p:cNvPr id="3" name="Picture 2" descr="pttp_poster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" y="578094"/>
            <a:ext cx="3720326" cy="57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12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Part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typography is the art of arranging text…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cs typeface="Franklin Gothic Book"/>
              </a:rPr>
              <a:t>But…</a:t>
            </a:r>
            <a:endParaRPr lang="en-US" dirty="0"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Franklin Gothic Book"/>
              </a:rPr>
              <a:t>Typography can also use text to create written images using language</a:t>
            </a:r>
            <a:endParaRPr lang="en-US" dirty="0">
              <a:solidFill>
                <a:schemeClr val="tx1">
                  <a:lumMod val="75000"/>
                </a:schemeClr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0504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graphy-ppt-7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r="10681"/>
          <a:stretch/>
        </p:blipFill>
        <p:spPr>
          <a:xfrm>
            <a:off x="884255" y="0"/>
            <a:ext cx="7283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1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-ppt-9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280" r="7560" b="2960"/>
          <a:stretch/>
        </p:blipFill>
        <p:spPr>
          <a:xfrm>
            <a:off x="659171" y="225050"/>
            <a:ext cx="7793501" cy="64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8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-ppt-10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321500"/>
            <a:ext cx="8243800" cy="61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Font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9986" cy="45259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 font family is a group of similarly formatted characters</a:t>
            </a: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65" y="624901"/>
            <a:ext cx="4329835" cy="56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0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-ppt-11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r="15780"/>
          <a:stretch/>
        </p:blipFill>
        <p:spPr>
          <a:xfrm>
            <a:off x="1414808" y="0"/>
            <a:ext cx="628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1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-ppt-12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r="15604"/>
          <a:stretch/>
        </p:blipFill>
        <p:spPr>
          <a:xfrm>
            <a:off x="1784587" y="0"/>
            <a:ext cx="593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7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-ppt-13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23869"/>
          <a:stretch/>
        </p:blipFill>
        <p:spPr>
          <a:xfrm>
            <a:off x="2186521" y="0"/>
            <a:ext cx="4774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6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typography-text-a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3" t="8749" r="36851" b="6220"/>
          <a:stretch/>
        </p:blipFill>
        <p:spPr>
          <a:xfrm>
            <a:off x="7109001" y="360988"/>
            <a:ext cx="1359491" cy="6056204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6" y="360988"/>
            <a:ext cx="3619500" cy="22479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93" y="2804081"/>
            <a:ext cx="3783608" cy="34417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6" y="2804081"/>
            <a:ext cx="2362200" cy="34417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51" y="360988"/>
            <a:ext cx="2599050" cy="22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4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9" y="386347"/>
            <a:ext cx="7186582" cy="57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Font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926" cy="4525963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We measure the size of type in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points</a:t>
            </a:r>
            <a:r>
              <a:rPr lang="en-US" dirty="0" smtClean="0">
                <a:solidFill>
                  <a:srgbClr val="BFBFBF"/>
                </a:solidFill>
              </a:rPr>
              <a:t> and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picas</a:t>
            </a:r>
            <a:r>
              <a:rPr lang="en-US" dirty="0" smtClean="0">
                <a:solidFill>
                  <a:srgbClr val="BFBFBF"/>
                </a:solidFill>
              </a:rPr>
              <a:t>, not inches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There are approximately 12 </a:t>
            </a:r>
            <a:r>
              <a:rPr lang="en-US" dirty="0" err="1" smtClean="0">
                <a:solidFill>
                  <a:srgbClr val="BFBFBF"/>
                </a:solidFill>
              </a:rPr>
              <a:t>pts</a:t>
            </a:r>
            <a:r>
              <a:rPr lang="en-US" dirty="0" smtClean="0">
                <a:solidFill>
                  <a:srgbClr val="BFBFBF"/>
                </a:solidFill>
              </a:rPr>
              <a:t> to a pica; 6 picas to an inch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26" y="1417638"/>
            <a:ext cx="3102680" cy="47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Four Families of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Serif</a:t>
            </a:r>
          </a:p>
          <a:p>
            <a:r>
              <a:rPr lang="en-US" dirty="0" smtClean="0"/>
              <a:t>Sans Serif</a:t>
            </a:r>
          </a:p>
          <a:p>
            <a:r>
              <a:rPr lang="en-US" dirty="0" smtClean="0"/>
              <a:t>Ornamental or Decorative</a:t>
            </a:r>
          </a:p>
          <a:p>
            <a:r>
              <a:rPr lang="en-US" dirty="0" smtClean="0"/>
              <a:t>Script or Cursive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7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Serif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452803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Contains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attributes/strokes at the tips of a letter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51" y="1600200"/>
            <a:ext cx="5540368" cy="36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When? 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  <a:latin typeface="Garamond"/>
                <a:cs typeface="Garamond"/>
              </a:rPr>
              <a:t>Serif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Garamond"/>
                <a:cs typeface="Garamond"/>
              </a:rPr>
              <a:t>fonts are usually easier to read in printed works than sans-serif fonts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  <a:latin typeface="Garamond"/>
                <a:cs typeface="Garamond"/>
              </a:rPr>
              <a:t>.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Garamond"/>
                <a:cs typeface="Garamond"/>
              </a:rPr>
              <a:t>The commonly used convention for printed work is to use a serif font for the body of the work. </a:t>
            </a:r>
          </a:p>
          <a:p>
            <a:pPr marL="0" indent="0">
              <a:buNone/>
            </a:pP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Why? </a:t>
            </a:r>
            <a:r>
              <a:rPr lang="en-US" sz="2800" dirty="0">
                <a:solidFill>
                  <a:srgbClr val="A6A6A6"/>
                </a:solidFill>
                <a:latin typeface="Garamond"/>
                <a:cs typeface="Garamond"/>
              </a:rPr>
              <a:t>T</a:t>
            </a:r>
            <a:r>
              <a:rPr lang="en-US" sz="2800" dirty="0" smtClean="0">
                <a:solidFill>
                  <a:srgbClr val="A6A6A6"/>
                </a:solidFill>
                <a:latin typeface="Garamond"/>
                <a:cs typeface="Garamond"/>
              </a:rPr>
              <a:t>he </a:t>
            </a:r>
            <a:r>
              <a:rPr lang="en-US" sz="2800" dirty="0">
                <a:solidFill>
                  <a:srgbClr val="A6A6A6"/>
                </a:solidFill>
                <a:latin typeface="Garamond"/>
                <a:cs typeface="Garamond"/>
              </a:rPr>
              <a:t>serif make the individual letters more distinctive and easier for our brains to </a:t>
            </a:r>
            <a:r>
              <a:rPr lang="en-US" sz="2800" dirty="0" smtClean="0">
                <a:solidFill>
                  <a:srgbClr val="A6A6A6"/>
                </a:solidFill>
                <a:latin typeface="Garamond"/>
                <a:cs typeface="Garamond"/>
              </a:rPr>
              <a:t>recognize </a:t>
            </a:r>
            <a:r>
              <a:rPr lang="en-US" sz="2800" dirty="0">
                <a:solidFill>
                  <a:srgbClr val="A6A6A6"/>
                </a:solidFill>
                <a:latin typeface="Garamond"/>
                <a:cs typeface="Garamond"/>
              </a:rPr>
              <a:t>quickly. Without the serif, the brain has to spend longer identifying the letter because the shape is less distinctive.</a:t>
            </a:r>
          </a:p>
          <a:p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2955591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1228</TotalTime>
  <Words>911</Words>
  <Application>Microsoft Macintosh PowerPoint</Application>
  <PresentationFormat>On-screen Show (4:3)</PresentationFormat>
  <Paragraphs>90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Black</vt:lpstr>
      <vt:lpstr>PowerPoint Presentation</vt:lpstr>
      <vt:lpstr>Typography</vt:lpstr>
      <vt:lpstr>Typefaces, Fonts, and  Font Families</vt:lpstr>
      <vt:lpstr>Font</vt:lpstr>
      <vt:lpstr>Font Family</vt:lpstr>
      <vt:lpstr>Font Size</vt:lpstr>
      <vt:lpstr>Four Families of Fonts</vt:lpstr>
      <vt:lpstr>Serif</vt:lpstr>
      <vt:lpstr>Serif</vt:lpstr>
      <vt:lpstr>PowerPoint Presentation</vt:lpstr>
      <vt:lpstr>Sans Serif</vt:lpstr>
      <vt:lpstr>Sans Serif</vt:lpstr>
      <vt:lpstr>PowerPoint Presentation</vt:lpstr>
      <vt:lpstr>Sans Serif</vt:lpstr>
      <vt:lpstr>PowerPoint Presentation</vt:lpstr>
      <vt:lpstr>Serif vs. Sans Serif</vt:lpstr>
      <vt:lpstr>Serif vs. Sans Serif</vt:lpstr>
      <vt:lpstr>Ornamental or Decorative</vt:lpstr>
      <vt:lpstr>PowerPoint Presentation</vt:lpstr>
      <vt:lpstr>Script or Cursive</vt:lpstr>
      <vt:lpstr>PowerPoint Presentation</vt:lpstr>
      <vt:lpstr>PowerPoint Presentation</vt:lpstr>
      <vt:lpstr>PowerPoint Presentation</vt:lpstr>
      <vt:lpstr>Anatomy</vt:lpstr>
      <vt:lpstr>Anatomy</vt:lpstr>
      <vt:lpstr>PowerPoint Presentation</vt:lpstr>
      <vt:lpstr>Type Traits</vt:lpstr>
      <vt:lpstr>Type Traits</vt:lpstr>
      <vt:lpstr>Type Traits</vt:lpstr>
      <vt:lpstr>PowerPoint Presentation</vt:lpstr>
      <vt:lpstr>Typography Part II</vt:lpstr>
      <vt:lpstr>PowerPoint Presentation</vt:lpstr>
      <vt:lpstr>PowerPoint Presentation</vt:lpstr>
      <vt:lpstr>Through text you can…</vt:lpstr>
      <vt:lpstr>Draw attention</vt:lpstr>
      <vt:lpstr>PowerPoint Presentation</vt:lpstr>
      <vt:lpstr>PowerPoint Presentation</vt:lpstr>
      <vt:lpstr>Add character &amp; personality</vt:lpstr>
      <vt:lpstr>Personal/Human</vt:lpstr>
      <vt:lpstr>Fun!</vt:lpstr>
      <vt:lpstr>Trustworthy/Grounded</vt:lpstr>
      <vt:lpstr>Create memories</vt:lpstr>
      <vt:lpstr>PowerPoint Presentation</vt:lpstr>
      <vt:lpstr>PowerPoint Presentation</vt:lpstr>
      <vt:lpstr>Typography Part III</vt:lpstr>
      <vt:lpstr>But…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Broadwater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Lacks</dc:creator>
  <cp:lastModifiedBy>Kate Lacks</cp:lastModifiedBy>
  <cp:revision>31</cp:revision>
  <dcterms:created xsi:type="dcterms:W3CDTF">2014-11-02T14:27:35Z</dcterms:created>
  <dcterms:modified xsi:type="dcterms:W3CDTF">2014-11-05T18:20:00Z</dcterms:modified>
</cp:coreProperties>
</file>