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28"/>
  </p:notesMasterIdLst>
  <p:sldIdLst>
    <p:sldId id="256" r:id="rId2"/>
    <p:sldId id="259" r:id="rId3"/>
    <p:sldId id="262" r:id="rId4"/>
    <p:sldId id="260" r:id="rId5"/>
    <p:sldId id="263" r:id="rId6"/>
    <p:sldId id="264" r:id="rId7"/>
    <p:sldId id="265" r:id="rId8"/>
    <p:sldId id="277" r:id="rId9"/>
    <p:sldId id="278" r:id="rId10"/>
    <p:sldId id="279" r:id="rId11"/>
    <p:sldId id="270" r:id="rId12"/>
    <p:sldId id="285" r:id="rId13"/>
    <p:sldId id="286" r:id="rId14"/>
    <p:sldId id="271" r:id="rId15"/>
    <p:sldId id="273" r:id="rId16"/>
    <p:sldId id="274" r:id="rId17"/>
    <p:sldId id="275" r:id="rId18"/>
    <p:sldId id="276" r:id="rId19"/>
    <p:sldId id="288" r:id="rId20"/>
    <p:sldId id="287" r:id="rId21"/>
    <p:sldId id="289" r:id="rId22"/>
    <p:sldId id="281" r:id="rId23"/>
    <p:sldId id="282" r:id="rId24"/>
    <p:sldId id="258" r:id="rId25"/>
    <p:sldId id="283" r:id="rId26"/>
    <p:sldId id="26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6B4F3-C521-2349-90E9-2F6CD5DA3F96}" type="datetimeFigureOut">
              <a:rPr lang="en-US" smtClean="0"/>
              <a:t>8/31/16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D98F3-DED5-FA44-B4CB-5B0164909A1A}" type="slidenum">
              <a:rPr lang="en-US" smtClean="0"/>
              <a:t>‹#›</a:t>
            </a:fld>
            <a:endParaRPr lang="en-US"/>
          </a:p>
        </p:txBody>
      </p:sp>
    </p:spTree>
    <p:extLst>
      <p:ext uri="{BB962C8B-B14F-4D97-AF65-F5344CB8AC3E}">
        <p14:creationId xmlns:p14="http://schemas.microsoft.com/office/powerpoint/2010/main" val="22064865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Authority: The right to use power; not all who exercise political power have authority to do so.</a:t>
            </a:r>
          </a:p>
          <a:p>
            <a:r>
              <a:rPr lang="en-US" dirty="0" smtClean="0"/>
              <a:t>Legitimacy: What makes a law or constitution a source of right (Struggles over what makes authority legitimate constitute much of U.S. history)</a:t>
            </a:r>
          </a:p>
          <a:p>
            <a:r>
              <a:rPr lang="en-US" dirty="0" smtClean="0"/>
              <a:t>Sovereignty: right to govern a specific area</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6</a:t>
            </a:fld>
            <a:endParaRPr lang="en-US"/>
          </a:p>
        </p:txBody>
      </p:sp>
    </p:spTree>
    <p:extLst>
      <p:ext uri="{BB962C8B-B14F-4D97-AF65-F5344CB8AC3E}">
        <p14:creationId xmlns:p14="http://schemas.microsoft.com/office/powerpoint/2010/main" val="3194529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Groups push for their</a:t>
            </a:r>
            <a:r>
              <a:rPr lang="en-US" baseline="0" dirty="0" smtClean="0"/>
              <a:t> own policies at whichever level and branch of government may result in their favor</a:t>
            </a:r>
          </a:p>
          <a:p>
            <a:r>
              <a:rPr lang="en-US" baseline="0" dirty="0" smtClean="0"/>
              <a:t>Create “battlegrounds” at three levels, or between three branches</a:t>
            </a:r>
          </a:p>
        </p:txBody>
      </p:sp>
      <p:sp>
        <p:nvSpPr>
          <p:cNvPr id="4" name="Slide Number Placeholder 3"/>
          <p:cNvSpPr>
            <a:spLocks noGrp="1"/>
          </p:cNvSpPr>
          <p:nvPr>
            <p:ph type="sldNum" sz="quarter" idx="10"/>
          </p:nvPr>
        </p:nvSpPr>
        <p:spPr/>
        <p:txBody>
          <a:bodyPr/>
          <a:lstStyle/>
          <a:p>
            <a:fld id="{8D6D98F3-DED5-FA44-B4CB-5B0164909A1A}" type="slidenum">
              <a:rPr lang="en-US" smtClean="0"/>
              <a:t>20</a:t>
            </a:fld>
            <a:endParaRPr lang="en-US"/>
          </a:p>
        </p:txBody>
      </p:sp>
    </p:spTree>
    <p:extLst>
      <p:ext uri="{BB962C8B-B14F-4D97-AF65-F5344CB8AC3E}">
        <p14:creationId xmlns:p14="http://schemas.microsoft.com/office/powerpoint/2010/main" val="2431216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Direct: </a:t>
            </a:r>
          </a:p>
          <a:p>
            <a:pPr lvl="2"/>
            <a:r>
              <a:rPr lang="en-US" dirty="0" smtClean="0"/>
              <a:t>4</a:t>
            </a:r>
            <a:r>
              <a:rPr lang="en-US" baseline="30000" dirty="0" smtClean="0"/>
              <a:t>th</a:t>
            </a:r>
            <a:r>
              <a:rPr lang="en-US" dirty="0" smtClean="0"/>
              <a:t> C BCE – Greek city-state</a:t>
            </a:r>
          </a:p>
          <a:p>
            <a:pPr lvl="2"/>
            <a:r>
              <a:rPr lang="en-US" dirty="0" smtClean="0"/>
              <a:t>Pre-Revolutionary British Colonies: New England Town Meeting</a:t>
            </a:r>
          </a:p>
          <a:p>
            <a:pPr lvl="2"/>
            <a:r>
              <a:rPr lang="en-US" dirty="0" smtClean="0"/>
              <a:t>impractical for reasons of time, expertise, etc.</a:t>
            </a:r>
          </a:p>
          <a:p>
            <a:pPr lvl="2"/>
            <a:r>
              <a:rPr lang="en-US" dirty="0" smtClean="0"/>
              <a:t>people make unwise decisions based on fleeting emotions</a:t>
            </a:r>
          </a:p>
          <a:p>
            <a:pPr lvl="2"/>
            <a:endParaRPr lang="en-US" dirty="0" smtClean="0"/>
          </a:p>
          <a:p>
            <a:pPr marL="914400" marR="0" lvl="2" indent="0" algn="l" defTabSz="457200" rtl="0" eaLnBrk="1" fontAlgn="auto" latinLnBrk="0" hangingPunct="1">
              <a:lnSpc>
                <a:spcPct val="100000"/>
              </a:lnSpc>
              <a:spcBef>
                <a:spcPts val="0"/>
              </a:spcBef>
              <a:spcAft>
                <a:spcPts val="0"/>
              </a:spcAft>
              <a:buClrTx/>
              <a:buSzTx/>
              <a:buFontTx/>
              <a:buNone/>
              <a:tabLst/>
              <a:defRPr/>
            </a:pPr>
            <a:r>
              <a:rPr lang="en-US" dirty="0" smtClean="0"/>
              <a:t>Indirect: Acquisition of power via leaders in a competitive election</a:t>
            </a:r>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7</a:t>
            </a:fld>
            <a:endParaRPr lang="en-US"/>
          </a:p>
        </p:txBody>
      </p:sp>
    </p:spTree>
    <p:extLst>
      <p:ext uri="{BB962C8B-B14F-4D97-AF65-F5344CB8AC3E}">
        <p14:creationId xmlns:p14="http://schemas.microsoft.com/office/powerpoint/2010/main" val="288920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Believed that people can peacefully coexist if they own their own land (farms).</a:t>
            </a:r>
          </a:p>
          <a:p>
            <a:r>
              <a:rPr lang="en-US" dirty="0" smtClean="0"/>
              <a:t>Argued that government should be based on the consent of the governed, managed through majority rule.</a:t>
            </a:r>
          </a:p>
          <a:p>
            <a:r>
              <a:rPr lang="en-US" dirty="0" smtClean="0"/>
              <a:t>Additional protection would be based on separation of powers, with separate legislative and executive branches.</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11</a:t>
            </a:fld>
            <a:endParaRPr lang="en-US"/>
          </a:p>
        </p:txBody>
      </p:sp>
    </p:spTree>
    <p:extLst>
      <p:ext uri="{BB962C8B-B14F-4D97-AF65-F5344CB8AC3E}">
        <p14:creationId xmlns:p14="http://schemas.microsoft.com/office/powerpoint/2010/main" val="23687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Framers viewed people as lacking knowledge and susceptible to manipulation.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Constitution does not contain the word democracy but “republican form of government” (meaning representative democracy).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12</a:t>
            </a:fld>
            <a:endParaRPr lang="en-US"/>
          </a:p>
        </p:txBody>
      </p:sp>
    </p:spTree>
    <p:extLst>
      <p:ext uri="{BB962C8B-B14F-4D97-AF65-F5344CB8AC3E}">
        <p14:creationId xmlns:p14="http://schemas.microsoft.com/office/powerpoint/2010/main" val="303268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Majoritarian: Leaders constrained to follow wishes of the people very closely</a:t>
            </a:r>
            <a:r>
              <a:rPr lang="en-US" baseline="0" dirty="0" smtClean="0"/>
              <a:t> (</a:t>
            </a:r>
            <a:r>
              <a:rPr lang="en-US" dirty="0" smtClean="0"/>
              <a:t>Applies when issues are simple and clear)</a:t>
            </a:r>
          </a:p>
          <a:p>
            <a:pPr lvl="1"/>
            <a:endParaRPr lang="en-US" dirty="0" smtClean="0"/>
          </a:p>
          <a:p>
            <a:pPr lvl="1"/>
            <a:r>
              <a:rPr lang="en-US" dirty="0" smtClean="0"/>
              <a:t>Elitism: Rule by identifiable group of persons who possess a disproportionate share of political power;</a:t>
            </a:r>
            <a:r>
              <a:rPr lang="en-US" baseline="0" dirty="0" smtClean="0"/>
              <a:t> </a:t>
            </a:r>
            <a:r>
              <a:rPr lang="en-US" dirty="0" smtClean="0"/>
              <a:t>Comes into play when circumstances do not permit majoritarian decision making</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14</a:t>
            </a:fld>
            <a:endParaRPr lang="en-US"/>
          </a:p>
        </p:txBody>
      </p:sp>
    </p:spTree>
    <p:extLst>
      <p:ext uri="{BB962C8B-B14F-4D97-AF65-F5344CB8AC3E}">
        <p14:creationId xmlns:p14="http://schemas.microsoft.com/office/powerpoint/2010/main" val="1469281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argued that governments were dominated by business owners (the bourgeoisie) until replaced by revolution of workers (the proletariat)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This view has been refined, with emphasis on the power of the rich and multinational corporations.</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15</a:t>
            </a:fld>
            <a:endParaRPr lang="en-US"/>
          </a:p>
        </p:txBody>
      </p:sp>
    </p:spTree>
    <p:extLst>
      <p:ext uri="{BB962C8B-B14F-4D97-AF65-F5344CB8AC3E}">
        <p14:creationId xmlns:p14="http://schemas.microsoft.com/office/powerpoint/2010/main" val="105743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States that American democracy is dominated by a combination of business leaders, top military officials, labor unit leaders, mass media executives, and heads of a few special interest groups.</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16</a:t>
            </a:fld>
            <a:endParaRPr lang="en-US"/>
          </a:p>
        </p:txBody>
      </p:sp>
    </p:spTree>
    <p:extLst>
      <p:ext uri="{BB962C8B-B14F-4D97-AF65-F5344CB8AC3E}">
        <p14:creationId xmlns:p14="http://schemas.microsoft.com/office/powerpoint/2010/main" val="227800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argues that power is mainly in the hands of appointed officials, who exercise power through their control of information, mastery of written records and detail of legislation, and the implementation of policies</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17</a:t>
            </a:fld>
            <a:endParaRPr lang="en-US"/>
          </a:p>
        </p:txBody>
      </p:sp>
    </p:spTree>
    <p:extLst>
      <p:ext uri="{BB962C8B-B14F-4D97-AF65-F5344CB8AC3E}">
        <p14:creationId xmlns:p14="http://schemas.microsoft.com/office/powerpoint/2010/main" val="3792287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argues that political resources are broadly shared</a:t>
            </a:r>
          </a:p>
          <a:p>
            <a:pPr lvl="1"/>
            <a:r>
              <a:rPr lang="en-US" dirty="0" smtClean="0"/>
              <a:t>No single elite has control of enough power to dominate the political process.</a:t>
            </a:r>
          </a:p>
          <a:p>
            <a:pPr lvl="1"/>
            <a:r>
              <a:rPr lang="en-US" dirty="0" smtClean="0"/>
              <a:t>Many groups (ex. economic, religious, cultural, ethnic.) compete to achieve goals</a:t>
            </a:r>
          </a:p>
          <a:p>
            <a:pPr lvl="1"/>
            <a:r>
              <a:rPr lang="en-US" dirty="0" smtClean="0"/>
              <a:t>Groups that influence gov’t, work hard, and have largest membership, get what they want</a:t>
            </a:r>
          </a:p>
          <a:p>
            <a:pPr lvl="1"/>
            <a:r>
              <a:rPr lang="en-US" dirty="0" smtClean="0"/>
              <a:t>Even if the average citizen does not keep up with politics, their interests will be protected by their group.</a:t>
            </a:r>
          </a:p>
          <a:p>
            <a:pPr lvl="1"/>
            <a:r>
              <a:rPr lang="en-US" dirty="0" smtClean="0"/>
              <a:t>Groups must COMPROMISE to achieve goals</a:t>
            </a:r>
          </a:p>
          <a:p>
            <a:endParaRPr lang="en-US" dirty="0"/>
          </a:p>
        </p:txBody>
      </p:sp>
      <p:sp>
        <p:nvSpPr>
          <p:cNvPr id="4" name="Slide Number Placeholder 3"/>
          <p:cNvSpPr>
            <a:spLocks noGrp="1"/>
          </p:cNvSpPr>
          <p:nvPr>
            <p:ph type="sldNum" sz="quarter" idx="10"/>
          </p:nvPr>
        </p:nvSpPr>
        <p:spPr/>
        <p:txBody>
          <a:bodyPr/>
          <a:lstStyle/>
          <a:p>
            <a:fld id="{8D6D98F3-DED5-FA44-B4CB-5B0164909A1A}" type="slidenum">
              <a:rPr lang="en-US" smtClean="0"/>
              <a:t>18</a:t>
            </a:fld>
            <a:endParaRPr lang="en-US"/>
          </a:p>
        </p:txBody>
      </p:sp>
    </p:spTree>
    <p:extLst>
      <p:ext uri="{BB962C8B-B14F-4D97-AF65-F5344CB8AC3E}">
        <p14:creationId xmlns:p14="http://schemas.microsoft.com/office/powerpoint/2010/main" val="78145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2FE9C58-98EC-D94A-9E13-8D8C9B34B449}" type="datetimeFigureOut">
              <a:rPr lang="en-US" smtClean="0"/>
              <a:t>8/31/16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2FE9C58-98EC-D94A-9E13-8D8C9B34B449}" type="datetimeFigureOut">
              <a:rPr lang="en-US" smtClean="0"/>
              <a:t>8/31/16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137C989A-43F5-7F4C-A792-EEA11BFEC876}"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C2FE9C58-98EC-D94A-9E13-8D8C9B34B449}" type="datetimeFigureOut">
              <a:rPr lang="en-US" smtClean="0"/>
              <a:t>8/31/16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137C989A-43F5-7F4C-A792-EEA11BFEC876}"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2FE9C58-98EC-D94A-9E13-8D8C9B34B449}" type="datetimeFigureOut">
              <a:rPr lang="en-US" smtClean="0"/>
              <a:t>8/31/16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C989A-43F5-7F4C-A792-EEA11BFEC8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FE9C58-98EC-D94A-9E13-8D8C9B34B449}"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C989A-43F5-7F4C-A792-EEA11BFEC876}"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C2FE9C58-98EC-D94A-9E13-8D8C9B34B449}" type="datetimeFigureOut">
              <a:rPr lang="en-US" smtClean="0"/>
              <a:t>8/31/16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137C989A-43F5-7F4C-A792-EEA11BFEC8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 id="2147483813" r:id="rId18"/>
    <p:sldLayoutId id="2147483814"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en.wikipedia.org/wiki/File:Forms_of_government.svg" TargetMode="Externa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9" Type="http://schemas.openxmlformats.org/officeDocument/2006/relationships/hyperlink" Target="http://images.google.com/imgres?imgurl=http://www.sanjuanedc.com/images/20031223190917-350.jpg&amp;imgrefurl=http://www.sanjuanedc.com/content.asp?file=santaana.txt&amp;h=350&amp;w=350&amp;sz=8&amp;hl=en&amp;start=1&amp;tbnid=tRwiib0bp52OEM:&amp;tbnh=120&amp;tbnw=120&amp;prev=/images?q=walmart+logo&amp;svnum=10&amp;hl=en&amp;lr=" TargetMode="External"/><Relationship Id="rId20" Type="http://schemas.openxmlformats.org/officeDocument/2006/relationships/image" Target="../media/image13.jpeg"/><Relationship Id="rId21" Type="http://schemas.openxmlformats.org/officeDocument/2006/relationships/hyperlink" Target="http://images.google.com/imgres?imgurl=http://www.nationmaster.com/wikimir/images/upload.wikimedia.org/wikipedia/en/thumb/3/3c/TheGapLogo.png/150px-TheGapLogo.png&amp;imgrefurl=http://profile.myspace.com/index.cfm?fuseaction=user.viewprofile&amp;friendid=989965&amp;h=150&amp;w=150&amp;sz=5&amp;hl=en&amp;start=1&amp;tbnid=S7bCjfvvcCUB8M:&amp;tbnh=96&amp;tbnw=96&amp;prev=/images?q=gap+logo&amp;svnum=10&amp;hl=en&amp;lr=&amp;sa=G" TargetMode="External"/><Relationship Id="rId22" Type="http://schemas.openxmlformats.org/officeDocument/2006/relationships/image" Target="../media/image14.jpeg"/><Relationship Id="rId23" Type="http://schemas.openxmlformats.org/officeDocument/2006/relationships/hyperlink" Target="http://images.google.com/imgres?imgurl=http://www.runningright.net/Nike%20logo.jpg&amp;imgrefurl=http://www.runningright.net/shoe.html&amp;h=334&amp;w=445&amp;sz=5&amp;hl=en&amp;start=12&amp;tbnid=tGqaXupwXEabAM:&amp;tbnh=95&amp;tbnw=127&amp;prev=/images?q=nike+logo&amp;svnum=10&amp;hl=en&amp;lr=" TargetMode="External"/><Relationship Id="rId24" Type="http://schemas.openxmlformats.org/officeDocument/2006/relationships/image" Target="../media/image15.jpeg"/><Relationship Id="rId10" Type="http://schemas.openxmlformats.org/officeDocument/2006/relationships/image" Target="../media/image8.jpeg"/><Relationship Id="rId11" Type="http://schemas.openxmlformats.org/officeDocument/2006/relationships/hyperlink" Target="http://images.google.com/imgres?imgurl=http://www.firedoglake.com/wp-content/uploads/2006/05/HalliburtonLogo.png&amp;imgrefurl=http://www.firedoglake.com/2006/05/06/houston-we-have-a-problem/&amp;h=193&amp;w=196&amp;sz=3&amp;hl=en&amp;start=2&amp;tbnid=76mNPQzjMkdfMM:&amp;tbnh=102&amp;tbnw=104&amp;prev=/images?q=haliburton+logo&amp;svnum=10&amp;hl=en&amp;lr=" TargetMode="External"/><Relationship Id="rId12" Type="http://schemas.openxmlformats.org/officeDocument/2006/relationships/image" Target="../media/image9.jpeg"/><Relationship Id="rId13" Type="http://schemas.openxmlformats.org/officeDocument/2006/relationships/hyperlink" Target="http://images.google.com/imgres?imgurl=http://grandchallenge.njit.edu/images/8/8c/Gm-logo.jpg&amp;imgrefurl=http://grandchallenge.njit.edu/index.php?title=Main_Page&amp;h=151&amp;w=150&amp;sz=6&amp;hl=en&amp;start=2&amp;tbnid=GZL3yATX-aQQKM:&amp;tbnh=96&amp;tbnw=95&amp;prev=/images?q=general+motors+logo&amp;svnum=10&amp;hl=en&amp;lr=" TargetMode="External"/><Relationship Id="rId14" Type="http://schemas.openxmlformats.org/officeDocument/2006/relationships/image" Target="../media/image10.jpeg"/><Relationship Id="rId15" Type="http://schemas.openxmlformats.org/officeDocument/2006/relationships/hyperlink" Target="http://images.google.com/imgres?imgurl=http://upload.wikimedia.org/wikipedia/en/0/0c/Marlboro.png&amp;imgrefurl=http://en.wikipedia.org/wiki/Marlboro_(cigarette)&amp;h=148&amp;w=150&amp;sz=9&amp;hl=en&amp;start=1&amp;tbnid=_nh0ZIeub5JhIM:&amp;tbnh=95&amp;tbnw=96&amp;prev=/images?q=marlboro+logo&amp;svnum=10&amp;hl=en&amp;lr=" TargetMode="External"/><Relationship Id="rId16" Type="http://schemas.openxmlformats.org/officeDocument/2006/relationships/image" Target="../media/image11.jpeg"/><Relationship Id="rId17" Type="http://schemas.openxmlformats.org/officeDocument/2006/relationships/hyperlink" Target="http://images.google.com/imgres?imgurl=http://www.centpa.com/images/Wing%20ding/Budweiser%20logo.jpg&amp;imgrefurl=http://profile.myspace.com/index.cfm?fuseaction=user.viewprofile&amp;friendid=47198560&amp;h=468&amp;w=438&amp;sz=66&amp;hl=en&amp;start=1&amp;tbnid=LHDIUS1HxkgMLM:&amp;tbnh=128&amp;tbnw=120&amp;prev=/images?q=budweiser+logo&amp;svnum=10&amp;hl=en&amp;lr=" TargetMode="External"/><Relationship Id="rId18" Type="http://schemas.openxmlformats.org/officeDocument/2006/relationships/image" Target="../media/image12.jpeg"/><Relationship Id="rId19" Type="http://schemas.openxmlformats.org/officeDocument/2006/relationships/hyperlink" Target="http://images.google.com/imgres?imgurl=http://www.billboard.biz/billboard/photos/pix/c/Cingular_Logo.gif&amp;imgrefurl=http://www.billboard.biz/bb/biz/newsroom/digital/article_display.jsp?vnu_content_id=1001479392&amp;h=150&amp;w=143&amp;sz=4&amp;hl=en&amp;start=3&amp;tbnid=7y8pRjoMHArjbM:&amp;tbnh=96&amp;tbnw=92&amp;prev=/images?q=cingular+logo&amp;svnum=10&amp;hl=en&amp;lr="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images.google.com/imgres?imgurl=http://www.mcdonalds.pl/shared/logo.gif&amp;imgrefurl=http://www.mcdonalds.pl/&amp;h=148&amp;w=168&amp;sz=5&amp;hl=en&amp;start=1&amp;tbnid=CJw4m4kCEEiqTM:&amp;tbnh=87&amp;tbnw=99&amp;prev=/images?q=mcdonalds&amp;svnum=10&amp;hl=en&amp;lr=" TargetMode="External"/><Relationship Id="rId4" Type="http://schemas.openxmlformats.org/officeDocument/2006/relationships/image" Target="../media/image5.jpeg"/><Relationship Id="rId5" Type="http://schemas.openxmlformats.org/officeDocument/2006/relationships/hyperlink" Target="http://images.google.com/imgres?imgurl=http://www.seaboston.pointshop.com/ImgUpload/P_665371_1439918.JPG&amp;imgrefurl=http://www.seaboston.pointshop.com/IBS/SimpleCat/product/ASP/hierarchy/040003/product-id/665371.html&amp;h=300&amp;w=400&amp;sz=113&amp;hl=en&amp;start=1&amp;tbnid=cbfb1IUWmEe0MM:&amp;tbnh=93&amp;tbnw=124&amp;prev=/images?q=Harvard+crest&amp;svnum=10&amp;hl=en&amp;lr=" TargetMode="External"/><Relationship Id="rId6" Type="http://schemas.openxmlformats.org/officeDocument/2006/relationships/image" Target="../media/image6.jpeg"/><Relationship Id="rId7" Type="http://schemas.openxmlformats.org/officeDocument/2006/relationships/hyperlink" Target="http://images.google.com/imgres?imgurl=http://www.vu.msu.edu/preview/eng-mtp/images/advisor_logos/exxon_mobil.gif&amp;imgrefurl=http://www.vu.msu.edu/preview/eng-mtp/participants/advisors.html&amp;h=60&amp;w=320&amp;sz=6&amp;hl=en&amp;start=2&amp;tbnid=oAbMcarV0HwV3M:&amp;tbnh=22&amp;tbnw=118&amp;prev=/images?q=exon+mobil+logo&amp;svnum=10&amp;hl=en&amp;lr=" TargetMode="External"/><Relationship Id="rId8"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17.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image" Target="../media/image19.jpg"/><Relationship Id="rId5" Type="http://schemas.openxmlformats.org/officeDocument/2006/relationships/image" Target="../media/image20.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g"/><Relationship Id="rId4" Type="http://schemas.openxmlformats.org/officeDocument/2006/relationships/image" Target="../media/image23.jpg"/><Relationship Id="rId5" Type="http://schemas.openxmlformats.org/officeDocument/2006/relationships/image" Target="../media/image24.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00000"/>
              </a:lnSpc>
            </a:pPr>
            <a:r>
              <a:rPr lang="en-US" sz="7200" dirty="0" smtClean="0">
                <a:solidFill>
                  <a:schemeClr val="bg1"/>
                </a:solidFill>
              </a:rPr>
              <a:t>The Study of American </a:t>
            </a:r>
            <a:r>
              <a:rPr lang="en-US" sz="7200" dirty="0" smtClean="0"/>
              <a:t>Government</a:t>
            </a:r>
            <a:endParaRPr lang="en-US" sz="7200" dirty="0"/>
          </a:p>
        </p:txBody>
      </p:sp>
      <p:sp>
        <p:nvSpPr>
          <p:cNvPr id="3" name="Subtitle 2"/>
          <p:cNvSpPr>
            <a:spLocks noGrp="1"/>
          </p:cNvSpPr>
          <p:nvPr>
            <p:ph type="subTitle" idx="1"/>
          </p:nvPr>
        </p:nvSpPr>
        <p:spPr/>
        <p:txBody>
          <a:bodyPr/>
          <a:lstStyle/>
          <a:p>
            <a:r>
              <a:rPr lang="en-US" dirty="0" smtClean="0"/>
              <a:t>AP US Government &amp; Politics</a:t>
            </a:r>
            <a:endParaRPr lang="en-US" dirty="0"/>
          </a:p>
        </p:txBody>
      </p:sp>
    </p:spTree>
    <p:extLst>
      <p:ext uri="{BB962C8B-B14F-4D97-AF65-F5344CB8AC3E}">
        <p14:creationId xmlns:p14="http://schemas.microsoft.com/office/powerpoint/2010/main" val="208212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400px-Forms_of_government">
            <a:hlinkClick r:id="rId2"/>
          </p:cNvPr>
          <p:cNvPicPr>
            <a:picLocks noChangeAspect="1" noChangeArrowheads="1"/>
          </p:cNvPicPr>
          <p:nvPr/>
        </p:nvPicPr>
        <p:blipFill>
          <a:blip r:embed="rId3" cstate="print"/>
          <a:srcRect/>
          <a:stretch>
            <a:fillRect/>
          </a:stretch>
        </p:blipFill>
        <p:spPr bwMode="auto">
          <a:xfrm>
            <a:off x="134203" y="152400"/>
            <a:ext cx="8857397" cy="4495800"/>
          </a:xfrm>
          <a:prstGeom prst="rect">
            <a:avLst/>
          </a:prstGeom>
          <a:noFill/>
          <a:ln w="9525">
            <a:solidFill>
              <a:schemeClr val="tx1"/>
            </a:solidFill>
            <a:miter lim="800000"/>
            <a:headEnd/>
            <a:tailEnd/>
          </a:ln>
        </p:spPr>
      </p:pic>
      <p:sp>
        <p:nvSpPr>
          <p:cNvPr id="3" name="Text Box 6"/>
          <p:cNvSpPr txBox="1">
            <a:spLocks noChangeArrowheads="1"/>
          </p:cNvSpPr>
          <p:nvPr/>
        </p:nvSpPr>
        <p:spPr bwMode="auto">
          <a:xfrm>
            <a:off x="1828800" y="4800600"/>
            <a:ext cx="5791200" cy="1938992"/>
          </a:xfrm>
          <a:prstGeom prst="rect">
            <a:avLst/>
          </a:prstGeom>
          <a:noFill/>
          <a:ln w="9525">
            <a:noFill/>
            <a:miter lim="800000"/>
            <a:headEnd/>
            <a:tailEnd/>
          </a:ln>
          <a:effectLst/>
        </p:spPr>
        <p:txBody>
          <a:bodyPr>
            <a:spAutoFit/>
          </a:bodyPr>
          <a:lstStyle/>
          <a:p>
            <a:r>
              <a:rPr lang="en-US" sz="1200" b="1" dirty="0">
                <a:solidFill>
                  <a:srgbClr val="0000CC"/>
                </a:solidFill>
                <a:latin typeface="Calibri" pitchFamily="34" charset="0"/>
              </a:rPr>
              <a:t>Blue</a:t>
            </a:r>
            <a:r>
              <a:rPr lang="en-US" sz="1200" b="1" dirty="0">
                <a:latin typeface="Calibri" pitchFamily="34" charset="0"/>
              </a:rPr>
              <a:t>: Presidential republics with a full presidential system.</a:t>
            </a:r>
            <a:br>
              <a:rPr lang="en-US" sz="1200" b="1" dirty="0">
                <a:latin typeface="Calibri" pitchFamily="34" charset="0"/>
              </a:rPr>
            </a:br>
            <a:r>
              <a:rPr lang="en-US" sz="1200" b="1" dirty="0">
                <a:solidFill>
                  <a:srgbClr val="FFFF99"/>
                </a:solidFill>
                <a:latin typeface="Calibri" pitchFamily="34" charset="0"/>
              </a:rPr>
              <a:t>Yellow</a:t>
            </a:r>
            <a:r>
              <a:rPr lang="en-US" sz="1200" b="1" dirty="0">
                <a:solidFill>
                  <a:srgbClr val="FFFF00"/>
                </a:solidFill>
                <a:latin typeface="Calibri" pitchFamily="34" charset="0"/>
              </a:rPr>
              <a:t>:</a:t>
            </a:r>
            <a:r>
              <a:rPr lang="en-US" sz="1200" b="1" dirty="0">
                <a:latin typeface="Calibri" pitchFamily="34" charset="0"/>
              </a:rPr>
              <a:t> Countries with a semi-presidential system.</a:t>
            </a:r>
            <a:br>
              <a:rPr lang="en-US" sz="1200" b="1" dirty="0">
                <a:latin typeface="Calibri" pitchFamily="34" charset="0"/>
              </a:rPr>
            </a:br>
            <a:r>
              <a:rPr lang="en-US" sz="1200" b="1" dirty="0">
                <a:solidFill>
                  <a:srgbClr val="00B050"/>
                </a:solidFill>
                <a:latin typeface="Calibri" pitchFamily="34" charset="0"/>
              </a:rPr>
              <a:t>Green:</a:t>
            </a:r>
            <a:r>
              <a:rPr lang="en-US" sz="1200" b="1" dirty="0">
                <a:latin typeface="Calibri" pitchFamily="34" charset="0"/>
              </a:rPr>
              <a:t> Parliamentary republics with an executive presidency chosen by the parliament</a:t>
            </a:r>
          </a:p>
          <a:p>
            <a:r>
              <a:rPr lang="en-US" sz="1200" b="1" dirty="0">
                <a:solidFill>
                  <a:srgbClr val="FF6600"/>
                </a:solidFill>
                <a:latin typeface="Calibri" pitchFamily="34" charset="0"/>
              </a:rPr>
              <a:t>Orange:</a:t>
            </a:r>
            <a:r>
              <a:rPr lang="en-US" sz="1200" b="1" dirty="0">
                <a:latin typeface="Calibri" pitchFamily="34" charset="0"/>
              </a:rPr>
              <a:t> Parliamentary republic with a ceremonial president, where the prime minister is the executive.</a:t>
            </a:r>
            <a:br>
              <a:rPr lang="en-US" sz="1200" b="1" dirty="0">
                <a:latin typeface="Calibri" pitchFamily="34" charset="0"/>
              </a:rPr>
            </a:br>
            <a:r>
              <a:rPr lang="en-US" sz="1200" b="1" dirty="0">
                <a:solidFill>
                  <a:srgbClr val="C00000"/>
                </a:solidFill>
                <a:latin typeface="Calibri" pitchFamily="34" charset="0"/>
              </a:rPr>
              <a:t>Red:</a:t>
            </a:r>
            <a:r>
              <a:rPr lang="en-US" sz="1200" b="1" dirty="0">
                <a:latin typeface="Calibri" pitchFamily="34" charset="0"/>
              </a:rPr>
              <a:t> Constitutional monarchies where executive power is vested in a prime minister</a:t>
            </a:r>
            <a:br>
              <a:rPr lang="en-US" sz="1200" b="1" dirty="0">
                <a:latin typeface="Calibri" pitchFamily="34" charset="0"/>
              </a:rPr>
            </a:br>
            <a:r>
              <a:rPr lang="en-US" sz="1200" b="1" dirty="0">
                <a:solidFill>
                  <a:srgbClr val="FF00FF"/>
                </a:solidFill>
                <a:latin typeface="Calibri" pitchFamily="34" charset="0"/>
              </a:rPr>
              <a:t>Pink</a:t>
            </a:r>
            <a:r>
              <a:rPr lang="en-US" sz="1200" b="1" dirty="0">
                <a:latin typeface="Calibri" pitchFamily="34" charset="0"/>
              </a:rPr>
              <a:t>: Constitutional monarchies which have a separate head of government, but where royalty hold political power</a:t>
            </a:r>
            <a:br>
              <a:rPr lang="en-US" sz="1200" b="1" dirty="0">
                <a:latin typeface="Calibri" pitchFamily="34" charset="0"/>
              </a:rPr>
            </a:br>
            <a:r>
              <a:rPr lang="en-US" sz="1200" b="1" dirty="0">
                <a:solidFill>
                  <a:srgbClr val="660066"/>
                </a:solidFill>
                <a:latin typeface="Calibri" pitchFamily="34" charset="0"/>
              </a:rPr>
              <a:t>Purple:</a:t>
            </a:r>
            <a:r>
              <a:rPr lang="en-US" sz="1200" b="1" dirty="0">
                <a:latin typeface="Calibri" pitchFamily="34" charset="0"/>
              </a:rPr>
              <a:t> Absolute monarchies</a:t>
            </a:r>
            <a:br>
              <a:rPr lang="en-US" sz="1200" b="1" dirty="0">
                <a:latin typeface="Calibri" pitchFamily="34" charset="0"/>
              </a:rPr>
            </a:br>
            <a:r>
              <a:rPr lang="en-US" sz="1200" b="1" dirty="0">
                <a:solidFill>
                  <a:srgbClr val="996633"/>
                </a:solidFill>
                <a:latin typeface="Calibri" pitchFamily="34" charset="0"/>
              </a:rPr>
              <a:t>Brown</a:t>
            </a:r>
            <a:r>
              <a:rPr lang="en-US" sz="1200" b="1" dirty="0">
                <a:solidFill>
                  <a:schemeClr val="accent6"/>
                </a:solidFill>
                <a:latin typeface="Calibri" pitchFamily="34" charset="0"/>
              </a:rPr>
              <a:t>:</a:t>
            </a:r>
            <a:r>
              <a:rPr lang="en-US" sz="1200" b="1" dirty="0">
                <a:latin typeface="Calibri" pitchFamily="34" charset="0"/>
              </a:rPr>
              <a:t> Single-party state </a:t>
            </a:r>
          </a:p>
        </p:txBody>
      </p:sp>
    </p:spTree>
    <p:extLst>
      <p:ext uri="{BB962C8B-B14F-4D97-AF65-F5344CB8AC3E}">
        <p14:creationId xmlns:p14="http://schemas.microsoft.com/office/powerpoint/2010/main" val="15620503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normAutofit/>
          </a:bodyPr>
          <a:lstStyle/>
          <a:p>
            <a:r>
              <a:rPr lang="en-US" dirty="0"/>
              <a:t>17</a:t>
            </a:r>
            <a:r>
              <a:rPr lang="en-US" baseline="30000" dirty="0"/>
              <a:t>th</a:t>
            </a:r>
            <a:r>
              <a:rPr lang="en-US" dirty="0"/>
              <a:t> century British philosopher</a:t>
            </a:r>
          </a:p>
          <a:p>
            <a:r>
              <a:rPr lang="en-US" dirty="0"/>
              <a:t>Greatly influenced </a:t>
            </a:r>
            <a:r>
              <a:rPr lang="en-US" dirty="0" smtClean="0"/>
              <a:t>Founders</a:t>
            </a:r>
            <a:endParaRPr lang="en-US" dirty="0" smtClean="0"/>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1210" y="3287406"/>
            <a:ext cx="4756798" cy="33368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624633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Representative Democracy Best?</a:t>
            </a:r>
          </a:p>
        </p:txBody>
      </p:sp>
      <p:sp>
        <p:nvSpPr>
          <p:cNvPr id="3" name="Content Placeholder 2"/>
          <p:cNvSpPr>
            <a:spLocks noGrp="1"/>
          </p:cNvSpPr>
          <p:nvPr>
            <p:ph idx="1"/>
          </p:nvPr>
        </p:nvSpPr>
        <p:spPr/>
        <p:txBody>
          <a:bodyPr>
            <a:normAutofit/>
          </a:bodyPr>
          <a:lstStyle/>
          <a:p>
            <a:r>
              <a:rPr lang="en-US" dirty="0" smtClean="0"/>
              <a:t>Favored by Framers</a:t>
            </a:r>
          </a:p>
          <a:p>
            <a:r>
              <a:rPr lang="en-US" dirty="0"/>
              <a:t>Government would mediate, nor mirror, popular views</a:t>
            </a:r>
            <a:r>
              <a:rPr lang="en-US" dirty="0" smtClean="0"/>
              <a:t>.</a:t>
            </a:r>
            <a:endParaRPr lang="en-US" dirty="0"/>
          </a:p>
          <a:p>
            <a:r>
              <a:rPr lang="en-US" dirty="0" smtClean="0"/>
              <a:t>Framers</a:t>
            </a:r>
            <a:r>
              <a:rPr lang="en-US" dirty="0"/>
              <a:t>’ goal: To minimize the abuse of power by a tyrannical majority or by </a:t>
            </a:r>
            <a:r>
              <a:rPr lang="en-US" dirty="0" smtClean="0"/>
              <a:t>officeholders</a:t>
            </a:r>
          </a:p>
          <a:p>
            <a:endParaRPr lang="en-US" dirty="0"/>
          </a:p>
        </p:txBody>
      </p:sp>
    </p:spTree>
    <p:extLst>
      <p:ext uri="{BB962C8B-B14F-4D97-AF65-F5344CB8AC3E}">
        <p14:creationId xmlns:p14="http://schemas.microsoft.com/office/powerpoint/2010/main" val="14244534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needed for Democracy to be successful…</a:t>
            </a:r>
            <a:endParaRPr lang="en-US" dirty="0"/>
          </a:p>
        </p:txBody>
      </p:sp>
      <p:sp>
        <p:nvSpPr>
          <p:cNvPr id="3" name="Content Placeholder 2"/>
          <p:cNvSpPr>
            <a:spLocks noGrp="1"/>
          </p:cNvSpPr>
          <p:nvPr>
            <p:ph idx="1"/>
          </p:nvPr>
        </p:nvSpPr>
        <p:spPr/>
        <p:txBody>
          <a:bodyPr>
            <a:normAutofit lnSpcReduction="10000"/>
          </a:bodyPr>
          <a:lstStyle/>
          <a:p>
            <a:r>
              <a:rPr lang="en-US" dirty="0" smtClean="0"/>
              <a:t>1. An educated electorate</a:t>
            </a:r>
          </a:p>
          <a:p>
            <a:r>
              <a:rPr lang="en-US" dirty="0" smtClean="0"/>
              <a:t>2. Economic stability (market economy)</a:t>
            </a:r>
          </a:p>
          <a:p>
            <a:r>
              <a:rPr lang="en-US" dirty="0" smtClean="0"/>
              <a:t>3. Social capital</a:t>
            </a:r>
          </a:p>
          <a:p>
            <a:r>
              <a:rPr lang="en-US" dirty="0" smtClean="0"/>
              <a:t>4. Ideological conditions (democratic consensus)</a:t>
            </a:r>
          </a:p>
          <a:p>
            <a:r>
              <a:rPr lang="en-US" dirty="0" smtClean="0"/>
              <a:t>5. Universal suffrage</a:t>
            </a:r>
          </a:p>
          <a:p>
            <a:r>
              <a:rPr lang="en-US" dirty="0" smtClean="0"/>
              <a:t>6. Political equality (all votes counted equally)</a:t>
            </a:r>
          </a:p>
          <a:p>
            <a:r>
              <a:rPr lang="en-US" dirty="0" smtClean="0"/>
              <a:t>7. </a:t>
            </a:r>
            <a:r>
              <a:rPr lang="en-US" dirty="0" err="1" smtClean="0"/>
              <a:t>Govt</a:t>
            </a:r>
            <a:r>
              <a:rPr lang="en-US" dirty="0" smtClean="0"/>
              <a:t> that responds to public opinion</a:t>
            </a:r>
          </a:p>
          <a:p>
            <a:r>
              <a:rPr lang="en-US" dirty="0" smtClean="0"/>
              <a:t>8. Majority rule</a:t>
            </a:r>
          </a:p>
          <a:p>
            <a:endParaRPr lang="en-US" dirty="0"/>
          </a:p>
        </p:txBody>
      </p:sp>
    </p:spTree>
    <p:extLst>
      <p:ext uri="{BB962C8B-B14F-4D97-AF65-F5344CB8AC3E}">
        <p14:creationId xmlns:p14="http://schemas.microsoft.com/office/powerpoint/2010/main" val="3948287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political power distributed?</a:t>
            </a:r>
            <a:endParaRPr lang="en-US" dirty="0"/>
          </a:p>
        </p:txBody>
      </p:sp>
      <p:sp>
        <p:nvSpPr>
          <p:cNvPr id="3" name="Content Placeholder 2"/>
          <p:cNvSpPr>
            <a:spLocks noGrp="1"/>
          </p:cNvSpPr>
          <p:nvPr>
            <p:ph idx="1"/>
          </p:nvPr>
        </p:nvSpPr>
        <p:spPr/>
        <p:txBody>
          <a:bodyPr/>
          <a:lstStyle/>
          <a:p>
            <a:r>
              <a:rPr lang="en-US" dirty="0"/>
              <a:t>Majoritarian </a:t>
            </a:r>
            <a:r>
              <a:rPr lang="en-US" dirty="0" smtClean="0"/>
              <a:t>politics</a:t>
            </a:r>
            <a:endParaRPr lang="en-US" dirty="0"/>
          </a:p>
          <a:p>
            <a:r>
              <a:rPr lang="en-US" dirty="0" smtClean="0"/>
              <a:t>Elitism</a:t>
            </a:r>
          </a:p>
        </p:txBody>
      </p:sp>
    </p:spTree>
    <p:extLst>
      <p:ext uri="{BB962C8B-B14F-4D97-AF65-F5344CB8AC3E}">
        <p14:creationId xmlns:p14="http://schemas.microsoft.com/office/powerpoint/2010/main" val="121291661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four political elites</a:t>
            </a:r>
            <a:endParaRPr lang="en-US" dirty="0"/>
          </a:p>
        </p:txBody>
      </p:sp>
      <p:sp>
        <p:nvSpPr>
          <p:cNvPr id="3" name="Content Placeholder 2"/>
          <p:cNvSpPr>
            <a:spLocks noGrp="1"/>
          </p:cNvSpPr>
          <p:nvPr>
            <p:ph idx="1"/>
          </p:nvPr>
        </p:nvSpPr>
        <p:spPr/>
        <p:txBody>
          <a:bodyPr>
            <a:normAutofit/>
          </a:bodyPr>
          <a:lstStyle/>
          <a:p>
            <a:r>
              <a:rPr lang="en-US" dirty="0"/>
              <a:t>1. Class </a:t>
            </a:r>
            <a:r>
              <a:rPr lang="en-US" dirty="0" smtClean="0"/>
              <a:t>view: Marxism</a:t>
            </a:r>
            <a:endParaRPr lang="en-US" dirty="0" smtClean="0"/>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9475" y="2828792"/>
            <a:ext cx="4942351" cy="32889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341142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four political elites</a:t>
            </a:r>
          </a:p>
        </p:txBody>
      </p:sp>
      <p:sp>
        <p:nvSpPr>
          <p:cNvPr id="3" name="Content Placeholder 2"/>
          <p:cNvSpPr>
            <a:spLocks noGrp="1"/>
          </p:cNvSpPr>
          <p:nvPr>
            <p:ph idx="1"/>
          </p:nvPr>
        </p:nvSpPr>
        <p:spPr/>
        <p:txBody>
          <a:bodyPr>
            <a:normAutofit/>
          </a:bodyPr>
          <a:lstStyle/>
          <a:p>
            <a:r>
              <a:rPr lang="en-US" dirty="0"/>
              <a:t>2. Power Elite </a:t>
            </a:r>
            <a:r>
              <a:rPr lang="en-US" dirty="0" smtClean="0"/>
              <a:t>theory</a:t>
            </a:r>
            <a:endParaRPr lang="en-US" dirty="0"/>
          </a:p>
        </p:txBody>
      </p:sp>
      <p:pic>
        <p:nvPicPr>
          <p:cNvPr id="4" name="Picture 5" descr="logo">
            <a:hlinkClick r:id="rId3"/>
          </p:cNvPr>
          <p:cNvPicPr>
            <a:picLocks noChangeAspect="1" noChangeArrowheads="1"/>
          </p:cNvPicPr>
          <p:nvPr/>
        </p:nvPicPr>
        <p:blipFill>
          <a:blip r:embed="rId4" cstate="print"/>
          <a:srcRect/>
          <a:stretch>
            <a:fillRect/>
          </a:stretch>
        </p:blipFill>
        <p:spPr bwMode="auto">
          <a:xfrm>
            <a:off x="838200" y="3261364"/>
            <a:ext cx="1447800" cy="1271588"/>
          </a:xfrm>
          <a:prstGeom prst="rect">
            <a:avLst/>
          </a:prstGeom>
          <a:noFill/>
        </p:spPr>
      </p:pic>
      <p:pic>
        <p:nvPicPr>
          <p:cNvPr id="5" name="Picture 7" descr="P_665371_1439918">
            <a:hlinkClick r:id="rId5"/>
          </p:cNvPr>
          <p:cNvPicPr>
            <a:picLocks noChangeAspect="1" noChangeArrowheads="1"/>
          </p:cNvPicPr>
          <p:nvPr/>
        </p:nvPicPr>
        <p:blipFill>
          <a:blip r:embed="rId6" cstate="print"/>
          <a:srcRect/>
          <a:stretch>
            <a:fillRect/>
          </a:stretch>
        </p:blipFill>
        <p:spPr bwMode="auto">
          <a:xfrm>
            <a:off x="2362200" y="3261364"/>
            <a:ext cx="1828800" cy="1371600"/>
          </a:xfrm>
          <a:prstGeom prst="rect">
            <a:avLst/>
          </a:prstGeom>
          <a:noFill/>
        </p:spPr>
      </p:pic>
      <p:pic>
        <p:nvPicPr>
          <p:cNvPr id="6" name="Picture 9" descr="exxon_mobil">
            <a:hlinkClick r:id="rId7"/>
          </p:cNvPr>
          <p:cNvPicPr>
            <a:picLocks noChangeAspect="1" noChangeArrowheads="1"/>
          </p:cNvPicPr>
          <p:nvPr/>
        </p:nvPicPr>
        <p:blipFill>
          <a:blip r:embed="rId8" cstate="print"/>
          <a:srcRect/>
          <a:stretch>
            <a:fillRect/>
          </a:stretch>
        </p:blipFill>
        <p:spPr bwMode="auto">
          <a:xfrm>
            <a:off x="4038600" y="3566164"/>
            <a:ext cx="1600200" cy="298450"/>
          </a:xfrm>
          <a:prstGeom prst="rect">
            <a:avLst/>
          </a:prstGeom>
          <a:noFill/>
        </p:spPr>
      </p:pic>
      <p:pic>
        <p:nvPicPr>
          <p:cNvPr id="7" name="Picture 11" descr="20031223190917-350">
            <a:hlinkClick r:id="rId9"/>
          </p:cNvPr>
          <p:cNvPicPr>
            <a:picLocks noChangeAspect="1" noChangeArrowheads="1"/>
          </p:cNvPicPr>
          <p:nvPr/>
        </p:nvPicPr>
        <p:blipFill>
          <a:blip r:embed="rId10" cstate="print"/>
          <a:srcRect/>
          <a:stretch>
            <a:fillRect/>
          </a:stretch>
        </p:blipFill>
        <p:spPr bwMode="auto">
          <a:xfrm>
            <a:off x="4038600" y="3794764"/>
            <a:ext cx="1600200" cy="1600200"/>
          </a:xfrm>
          <a:prstGeom prst="rect">
            <a:avLst/>
          </a:prstGeom>
          <a:noFill/>
        </p:spPr>
      </p:pic>
      <p:pic>
        <p:nvPicPr>
          <p:cNvPr id="8" name="Picture 13" descr="HalliburtonLogo">
            <a:hlinkClick r:id="rId11"/>
          </p:cNvPr>
          <p:cNvPicPr>
            <a:picLocks noChangeAspect="1" noChangeArrowheads="1"/>
          </p:cNvPicPr>
          <p:nvPr/>
        </p:nvPicPr>
        <p:blipFill>
          <a:blip r:embed="rId12" cstate="print"/>
          <a:srcRect/>
          <a:stretch>
            <a:fillRect/>
          </a:stretch>
        </p:blipFill>
        <p:spPr bwMode="auto">
          <a:xfrm>
            <a:off x="914400" y="4632964"/>
            <a:ext cx="1219200" cy="1195388"/>
          </a:xfrm>
          <a:prstGeom prst="rect">
            <a:avLst/>
          </a:prstGeom>
          <a:noFill/>
        </p:spPr>
      </p:pic>
      <p:pic>
        <p:nvPicPr>
          <p:cNvPr id="9" name="Picture 15" descr="Gm-logo">
            <a:hlinkClick r:id="rId13"/>
          </p:cNvPr>
          <p:cNvPicPr>
            <a:picLocks noChangeAspect="1" noChangeArrowheads="1"/>
          </p:cNvPicPr>
          <p:nvPr/>
        </p:nvPicPr>
        <p:blipFill>
          <a:blip r:embed="rId14" cstate="print"/>
          <a:srcRect/>
          <a:stretch>
            <a:fillRect/>
          </a:stretch>
        </p:blipFill>
        <p:spPr bwMode="auto">
          <a:xfrm>
            <a:off x="5943600" y="3642364"/>
            <a:ext cx="904875" cy="914400"/>
          </a:xfrm>
          <a:prstGeom prst="rect">
            <a:avLst/>
          </a:prstGeom>
          <a:noFill/>
        </p:spPr>
      </p:pic>
      <p:pic>
        <p:nvPicPr>
          <p:cNvPr id="10" name="Picture 17" descr="Marlboro">
            <a:hlinkClick r:id="rId15"/>
          </p:cNvPr>
          <p:cNvPicPr>
            <a:picLocks noChangeAspect="1" noChangeArrowheads="1"/>
          </p:cNvPicPr>
          <p:nvPr/>
        </p:nvPicPr>
        <p:blipFill>
          <a:blip r:embed="rId16" cstate="print"/>
          <a:srcRect/>
          <a:stretch>
            <a:fillRect/>
          </a:stretch>
        </p:blipFill>
        <p:spPr bwMode="auto">
          <a:xfrm>
            <a:off x="5943600" y="4785364"/>
            <a:ext cx="914400" cy="904875"/>
          </a:xfrm>
          <a:prstGeom prst="rect">
            <a:avLst/>
          </a:prstGeom>
          <a:noFill/>
        </p:spPr>
      </p:pic>
      <p:pic>
        <p:nvPicPr>
          <p:cNvPr id="11" name="Picture 19" descr="Budweiser%2520logo">
            <a:hlinkClick r:id="rId17"/>
          </p:cNvPr>
          <p:cNvPicPr>
            <a:picLocks noChangeAspect="1" noChangeArrowheads="1"/>
          </p:cNvPicPr>
          <p:nvPr/>
        </p:nvPicPr>
        <p:blipFill>
          <a:blip r:embed="rId18" cstate="print"/>
          <a:srcRect/>
          <a:stretch>
            <a:fillRect/>
          </a:stretch>
        </p:blipFill>
        <p:spPr bwMode="auto">
          <a:xfrm>
            <a:off x="7086600" y="3185164"/>
            <a:ext cx="1143000" cy="1219200"/>
          </a:xfrm>
          <a:prstGeom prst="rect">
            <a:avLst/>
          </a:prstGeom>
          <a:noFill/>
        </p:spPr>
      </p:pic>
      <p:pic>
        <p:nvPicPr>
          <p:cNvPr id="12" name="Picture 21" descr="Cingular_Logo">
            <a:hlinkClick r:id="rId19"/>
          </p:cNvPr>
          <p:cNvPicPr>
            <a:picLocks noChangeAspect="1" noChangeArrowheads="1"/>
          </p:cNvPicPr>
          <p:nvPr/>
        </p:nvPicPr>
        <p:blipFill>
          <a:blip r:embed="rId20" cstate="print"/>
          <a:srcRect/>
          <a:stretch>
            <a:fillRect/>
          </a:stretch>
        </p:blipFill>
        <p:spPr bwMode="auto">
          <a:xfrm>
            <a:off x="7239000" y="4709164"/>
            <a:ext cx="876300" cy="914400"/>
          </a:xfrm>
          <a:prstGeom prst="rect">
            <a:avLst/>
          </a:prstGeom>
          <a:noFill/>
        </p:spPr>
      </p:pic>
      <p:pic>
        <p:nvPicPr>
          <p:cNvPr id="13" name="Picture 23" descr="150px-TheGapLogo">
            <a:hlinkClick r:id="rId21"/>
          </p:cNvPr>
          <p:cNvPicPr>
            <a:picLocks noChangeAspect="1" noChangeArrowheads="1"/>
          </p:cNvPicPr>
          <p:nvPr/>
        </p:nvPicPr>
        <p:blipFill>
          <a:blip r:embed="rId22" cstate="print"/>
          <a:srcRect/>
          <a:stretch>
            <a:fillRect/>
          </a:stretch>
        </p:blipFill>
        <p:spPr bwMode="auto">
          <a:xfrm>
            <a:off x="2590800" y="4785364"/>
            <a:ext cx="914400" cy="914400"/>
          </a:xfrm>
          <a:prstGeom prst="rect">
            <a:avLst/>
          </a:prstGeom>
          <a:noFill/>
        </p:spPr>
      </p:pic>
      <p:pic>
        <p:nvPicPr>
          <p:cNvPr id="14" name="Picture 25" descr="Nike%2520logo">
            <a:hlinkClick r:id="rId23"/>
          </p:cNvPr>
          <p:cNvPicPr>
            <a:picLocks noChangeAspect="1" noChangeArrowheads="1"/>
          </p:cNvPicPr>
          <p:nvPr/>
        </p:nvPicPr>
        <p:blipFill>
          <a:blip r:embed="rId24" cstate="print"/>
          <a:srcRect/>
          <a:stretch>
            <a:fillRect/>
          </a:stretch>
        </p:blipFill>
        <p:spPr bwMode="auto">
          <a:xfrm>
            <a:off x="4114800" y="4937764"/>
            <a:ext cx="1209675" cy="904875"/>
          </a:xfrm>
          <a:prstGeom prst="rect">
            <a:avLst/>
          </a:prstGeom>
          <a:noFill/>
        </p:spPr>
      </p:pic>
    </p:spTree>
    <p:extLst>
      <p:ext uri="{BB962C8B-B14F-4D97-AF65-F5344CB8AC3E}">
        <p14:creationId xmlns:p14="http://schemas.microsoft.com/office/powerpoint/2010/main" val="7247027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four political elites</a:t>
            </a:r>
          </a:p>
        </p:txBody>
      </p:sp>
      <p:sp>
        <p:nvSpPr>
          <p:cNvPr id="3" name="Content Placeholder 2"/>
          <p:cNvSpPr>
            <a:spLocks noGrp="1"/>
          </p:cNvSpPr>
          <p:nvPr>
            <p:ph idx="1"/>
          </p:nvPr>
        </p:nvSpPr>
        <p:spPr/>
        <p:txBody>
          <a:bodyPr>
            <a:normAutofit/>
          </a:bodyPr>
          <a:lstStyle/>
          <a:p>
            <a:r>
              <a:rPr lang="en-US" dirty="0"/>
              <a:t>3. Bureaucratic view: </a:t>
            </a:r>
            <a:r>
              <a:rPr lang="en-US" dirty="0" smtClean="0"/>
              <a:t>Max Weber</a:t>
            </a:r>
            <a:endParaRPr lang="en-US" dirty="0"/>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4881" y="2161756"/>
            <a:ext cx="3001636" cy="43178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6a00df3523b1d0883401053667c148970c-320wi.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044" y="2937237"/>
            <a:ext cx="4221729" cy="29684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093703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four political elites</a:t>
            </a:r>
          </a:p>
        </p:txBody>
      </p:sp>
      <p:sp>
        <p:nvSpPr>
          <p:cNvPr id="3" name="Content Placeholder 2"/>
          <p:cNvSpPr>
            <a:spLocks noGrp="1"/>
          </p:cNvSpPr>
          <p:nvPr>
            <p:ph idx="1"/>
          </p:nvPr>
        </p:nvSpPr>
        <p:spPr/>
        <p:txBody>
          <a:bodyPr/>
          <a:lstStyle/>
          <a:p>
            <a:r>
              <a:rPr lang="en-US" dirty="0" smtClean="0"/>
              <a:t>4. Pluralist </a:t>
            </a:r>
            <a:r>
              <a:rPr lang="en-US" dirty="0"/>
              <a:t>view: </a:t>
            </a:r>
            <a:r>
              <a:rPr lang="en-US" dirty="0" smtClean="0"/>
              <a:t>no </a:t>
            </a:r>
            <a:r>
              <a:rPr lang="en-US" dirty="0"/>
              <a:t>single intellectual </a:t>
            </a:r>
            <a:r>
              <a:rPr lang="en-US" dirty="0" smtClean="0"/>
              <a:t>parent</a:t>
            </a:r>
            <a:endParaRPr lang="en-US" dirty="0"/>
          </a:p>
        </p:txBody>
      </p:sp>
      <p:pic>
        <p:nvPicPr>
          <p:cNvPr id="4" name="Picture 3"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3607949"/>
            <a:ext cx="4381500" cy="1854200"/>
          </a:xfrm>
          <a:prstGeom prst="rect">
            <a:avLst/>
          </a:prstGeom>
        </p:spPr>
      </p:pic>
      <p:pic>
        <p:nvPicPr>
          <p:cNvPr id="5" name="Picture 4"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44" y="100780"/>
            <a:ext cx="2180466" cy="2209800"/>
          </a:xfrm>
          <a:prstGeom prst="rect">
            <a:avLst/>
          </a:prstGeom>
        </p:spPr>
      </p:pic>
      <p:pic>
        <p:nvPicPr>
          <p:cNvPr id="6" name="Picture 5"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9805" y="3386639"/>
            <a:ext cx="3543300" cy="2298700"/>
          </a:xfrm>
          <a:prstGeom prst="rect">
            <a:avLst/>
          </a:prstGeom>
        </p:spPr>
      </p:pic>
    </p:spTree>
    <p:extLst>
      <p:ext uri="{BB962C8B-B14F-4D97-AF65-F5344CB8AC3E}">
        <p14:creationId xmlns:p14="http://schemas.microsoft.com/office/powerpoint/2010/main" val="29704859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454" y="570522"/>
            <a:ext cx="7272721" cy="5697919"/>
          </a:xfrm>
          <a:prstGeom prst="rect">
            <a:avLst/>
          </a:prstGeom>
        </p:spPr>
      </p:pic>
    </p:spTree>
    <p:extLst>
      <p:ext uri="{BB962C8B-B14F-4D97-AF65-F5344CB8AC3E}">
        <p14:creationId xmlns:p14="http://schemas.microsoft.com/office/powerpoint/2010/main" val="1226316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Government</a:t>
            </a:r>
            <a:endParaRPr lang="en-US" dirty="0"/>
          </a:p>
        </p:txBody>
      </p:sp>
      <p:sp>
        <p:nvSpPr>
          <p:cNvPr id="3" name="Content Placeholder 2"/>
          <p:cNvSpPr>
            <a:spLocks noGrp="1"/>
          </p:cNvSpPr>
          <p:nvPr>
            <p:ph idx="1"/>
          </p:nvPr>
        </p:nvSpPr>
        <p:spPr/>
        <p:txBody>
          <a:bodyPr/>
          <a:lstStyle/>
          <a:p>
            <a:r>
              <a:rPr lang="en-US" dirty="0" smtClean="0"/>
              <a:t>To maintain order</a:t>
            </a:r>
          </a:p>
          <a:p>
            <a:r>
              <a:rPr lang="en-US" dirty="0" smtClean="0"/>
              <a:t>To protect property</a:t>
            </a:r>
          </a:p>
          <a:p>
            <a:r>
              <a:rPr lang="en-US" dirty="0" smtClean="0"/>
              <a:t>To provide public goods </a:t>
            </a:r>
            <a:endParaRPr lang="en-US" dirty="0"/>
          </a:p>
        </p:txBody>
      </p:sp>
    </p:spTree>
    <p:extLst>
      <p:ext uri="{BB962C8B-B14F-4D97-AF65-F5344CB8AC3E}">
        <p14:creationId xmlns:p14="http://schemas.microsoft.com/office/powerpoint/2010/main" val="18038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Hyperpluralism</a:t>
            </a:r>
            <a:endParaRPr lang="en-US" dirty="0"/>
          </a:p>
        </p:txBody>
      </p:sp>
      <p:sp>
        <p:nvSpPr>
          <p:cNvPr id="3" name="Content Placeholder 2"/>
          <p:cNvSpPr>
            <a:spLocks noGrp="1"/>
          </p:cNvSpPr>
          <p:nvPr>
            <p:ph idx="1"/>
          </p:nvPr>
        </p:nvSpPr>
        <p:spPr/>
        <p:txBody>
          <a:bodyPr/>
          <a:lstStyle/>
          <a:p>
            <a:r>
              <a:rPr lang="en-US" dirty="0" smtClean="0"/>
              <a:t>A theory that groups are so strong that they leave government divided </a:t>
            </a:r>
            <a:endParaRPr lang="en-US" dirty="0"/>
          </a:p>
        </p:txBody>
      </p:sp>
      <p:pic>
        <p:nvPicPr>
          <p:cNvPr id="4" name="Picture 3" descr="137706_6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102" y="241972"/>
            <a:ext cx="2516736" cy="21968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Immigratio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198" y="3350340"/>
            <a:ext cx="4507725" cy="28173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imgr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5826" y="3612656"/>
            <a:ext cx="3619500" cy="2247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54165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ories-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580" y="0"/>
            <a:ext cx="8542208" cy="6858000"/>
          </a:xfrm>
          <a:prstGeom prst="rect">
            <a:avLst/>
          </a:prstGeom>
        </p:spPr>
      </p:pic>
    </p:spTree>
    <p:extLst>
      <p:ext uri="{BB962C8B-B14F-4D97-AF65-F5344CB8AC3E}">
        <p14:creationId xmlns:p14="http://schemas.microsoft.com/office/powerpoint/2010/main" val="307023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0926"/>
            <a:ext cx="6508377" cy="1143000"/>
          </a:xfrm>
        </p:spPr>
        <p:txBody>
          <a:bodyPr/>
          <a:lstStyle/>
          <a:p>
            <a:r>
              <a:rPr lang="en-US" dirty="0" smtClean="0"/>
              <a:t>Arguments</a:t>
            </a:r>
            <a:endParaRPr lang="en-US" dirty="0"/>
          </a:p>
        </p:txBody>
      </p:sp>
      <p:sp>
        <p:nvSpPr>
          <p:cNvPr id="4" name="Content Placeholder 4"/>
          <p:cNvSpPr>
            <a:spLocks noGrp="1"/>
          </p:cNvSpPr>
          <p:nvPr>
            <p:ph sz="quarter" idx="4294967295"/>
          </p:nvPr>
        </p:nvSpPr>
        <p:spPr>
          <a:xfrm>
            <a:off x="609600" y="2438400"/>
            <a:ext cx="3886200" cy="3581400"/>
          </a:xfrm>
          <a:prstGeom prst="rect">
            <a:avLst/>
          </a:prstGeom>
        </p:spPr>
        <p:txBody>
          <a:bodyPr/>
          <a:lstStyle/>
          <a:p>
            <a:pPr marL="342900" indent="-342900">
              <a:spcBef>
                <a:spcPct val="20000"/>
              </a:spcBef>
              <a:buFontTx/>
              <a:buChar char="•"/>
            </a:pPr>
            <a:r>
              <a:rPr lang="en-US" dirty="0" smtClean="0"/>
              <a:t>There is no unified majority in the US that always acts together.</a:t>
            </a:r>
          </a:p>
          <a:p>
            <a:pPr marL="342900" indent="-342900">
              <a:spcBef>
                <a:spcPct val="20000"/>
              </a:spcBef>
              <a:buFontTx/>
              <a:buChar char="•"/>
            </a:pPr>
            <a:r>
              <a:rPr lang="en-US" dirty="0" err="1" smtClean="0"/>
              <a:t>Gov’t</a:t>
            </a:r>
            <a:r>
              <a:rPr lang="en-US" dirty="0" smtClean="0"/>
              <a:t> leaders must please groups to gain votes and money to be reelected.</a:t>
            </a:r>
          </a:p>
          <a:p>
            <a:pPr marL="342900" indent="-342900">
              <a:spcBef>
                <a:spcPct val="20000"/>
              </a:spcBef>
              <a:buFontTx/>
              <a:buChar char="•"/>
            </a:pPr>
            <a:r>
              <a:rPr lang="en-US" dirty="0" smtClean="0"/>
              <a:t>Groups must compete for </a:t>
            </a:r>
            <a:r>
              <a:rPr lang="en-US" dirty="0" err="1" smtClean="0"/>
              <a:t>gov’t</a:t>
            </a:r>
            <a:r>
              <a:rPr lang="en-US" dirty="0" smtClean="0"/>
              <a:t> services and favorable laws.</a:t>
            </a:r>
          </a:p>
          <a:p>
            <a:endParaRPr lang="en-US" dirty="0"/>
          </a:p>
        </p:txBody>
      </p:sp>
      <p:sp>
        <p:nvSpPr>
          <p:cNvPr id="5" name="Content Placeholder 6"/>
          <p:cNvSpPr>
            <a:spLocks noGrp="1"/>
          </p:cNvSpPr>
          <p:nvPr>
            <p:ph sz="quarter" idx="4294967295"/>
          </p:nvPr>
        </p:nvSpPr>
        <p:spPr>
          <a:xfrm>
            <a:off x="4800600" y="2438400"/>
            <a:ext cx="3886200" cy="3581400"/>
          </a:xfrm>
          <a:prstGeom prst="rect">
            <a:avLst/>
          </a:prstGeom>
        </p:spPr>
        <p:txBody>
          <a:bodyPr>
            <a:normAutofit lnSpcReduction="10000"/>
          </a:bodyPr>
          <a:lstStyle/>
          <a:p>
            <a:r>
              <a:rPr lang="en-US" dirty="0" smtClean="0"/>
              <a:t>Relatively low numbers of people join interest groups.</a:t>
            </a:r>
          </a:p>
          <a:p>
            <a:r>
              <a:rPr lang="en-US" dirty="0" smtClean="0"/>
              <a:t>Poor citizens have less opportunity to join interest groups or contribute to them.</a:t>
            </a:r>
          </a:p>
          <a:p>
            <a:r>
              <a:rPr lang="en-US" dirty="0" smtClean="0"/>
              <a:t>One can’t assume that group decisions are always in the best interest of the nation.</a:t>
            </a:r>
          </a:p>
          <a:p>
            <a:endParaRPr lang="en-US" sz="1800" dirty="0"/>
          </a:p>
        </p:txBody>
      </p:sp>
      <p:sp>
        <p:nvSpPr>
          <p:cNvPr id="6" name="Text Placeholder 3"/>
          <p:cNvSpPr txBox="1">
            <a:spLocks/>
          </p:cNvSpPr>
          <p:nvPr/>
        </p:nvSpPr>
        <p:spPr>
          <a:xfrm>
            <a:off x="609600" y="1630303"/>
            <a:ext cx="3886200" cy="762377"/>
          </a:xfrm>
          <a:prstGeom prst="rect">
            <a:avLst/>
          </a:prstGeom>
          <a:solidFill>
            <a:srgbClr val="0070C0"/>
          </a:solidFill>
          <a:ln>
            <a:solidFill>
              <a:srgbClr val="FFFFFF"/>
            </a:solidFill>
          </a:ln>
        </p:spPr>
        <p:txBody>
          <a:bodyPr vert="horz" lIns="91440" tIns="45720" rIns="91440" bIns="45720" rtlCol="0">
            <a:normAutofit/>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lgn="ctr"/>
            <a:r>
              <a:rPr lang="en-US" dirty="0" smtClean="0">
                <a:solidFill>
                  <a:srgbClr val="FFFFFF"/>
                </a:solidFill>
              </a:rPr>
              <a:t>For Pluralism</a:t>
            </a:r>
            <a:endParaRPr lang="en-US" dirty="0">
              <a:solidFill>
                <a:srgbClr val="FFFFFF"/>
              </a:solidFill>
            </a:endParaRPr>
          </a:p>
        </p:txBody>
      </p:sp>
      <p:sp>
        <p:nvSpPr>
          <p:cNvPr id="7" name="Text Placeholder 5"/>
          <p:cNvSpPr txBox="1">
            <a:spLocks/>
          </p:cNvSpPr>
          <p:nvPr/>
        </p:nvSpPr>
        <p:spPr>
          <a:xfrm>
            <a:off x="4800600" y="1630303"/>
            <a:ext cx="3886200" cy="762377"/>
          </a:xfrm>
          <a:prstGeom prst="rect">
            <a:avLst/>
          </a:prstGeom>
          <a:solidFill>
            <a:srgbClr val="7030A0"/>
          </a:solidFill>
          <a:ln>
            <a:solidFill>
              <a:schemeClr val="bg1"/>
            </a:solidFill>
          </a:ln>
        </p:spPr>
        <p:txBody>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pPr algn="ctr"/>
            <a:r>
              <a:rPr lang="en-US" dirty="0" smtClean="0">
                <a:solidFill>
                  <a:srgbClr val="FFFFFF"/>
                </a:solidFill>
              </a:rPr>
              <a:t>Against Pluralism                 (Hyper pluralism)</a:t>
            </a:r>
            <a:endParaRPr lang="en-US" dirty="0">
              <a:solidFill>
                <a:srgbClr val="FFFFFF"/>
              </a:solidFill>
            </a:endParaRPr>
          </a:p>
        </p:txBody>
      </p:sp>
    </p:spTree>
    <p:extLst>
      <p:ext uri="{BB962C8B-B14F-4D97-AF65-F5344CB8AC3E}">
        <p14:creationId xmlns:p14="http://schemas.microsoft.com/office/powerpoint/2010/main" val="1418038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Political Change</a:t>
            </a:r>
            <a:endParaRPr lang="en-US" dirty="0"/>
          </a:p>
        </p:txBody>
      </p:sp>
      <p:sp>
        <p:nvSpPr>
          <p:cNvPr id="3" name="Content Placeholder 2"/>
          <p:cNvSpPr>
            <a:spLocks noGrp="1"/>
          </p:cNvSpPr>
          <p:nvPr>
            <p:ph idx="1"/>
          </p:nvPr>
        </p:nvSpPr>
        <p:spPr/>
        <p:txBody>
          <a:bodyPr>
            <a:normAutofit/>
          </a:bodyPr>
          <a:lstStyle/>
          <a:p>
            <a:r>
              <a:rPr lang="en-US" dirty="0" smtClean="0"/>
              <a:t>No simple explanation</a:t>
            </a:r>
          </a:p>
          <a:p>
            <a:r>
              <a:rPr lang="en-US" dirty="0" smtClean="0"/>
              <a:t>Driven by changes </a:t>
            </a:r>
            <a:r>
              <a:rPr lang="en-US" dirty="0"/>
              <a:t>in elite and mass beliefs about what government is supposed </a:t>
            </a:r>
            <a:r>
              <a:rPr lang="en-US"/>
              <a:t>to </a:t>
            </a:r>
            <a:r>
              <a:rPr lang="en-US" smtClean="0"/>
              <a:t>do</a:t>
            </a:r>
          </a:p>
          <a:p>
            <a:r>
              <a:rPr lang="en-US" smtClean="0"/>
              <a:t>Major </a:t>
            </a:r>
            <a:r>
              <a:rPr lang="en-US" dirty="0" smtClean="0"/>
              <a:t>changes in US history:</a:t>
            </a:r>
          </a:p>
          <a:p>
            <a:pPr lvl="1"/>
            <a:r>
              <a:rPr lang="en-US" dirty="0" smtClean="0"/>
              <a:t>Growth of federal power </a:t>
            </a:r>
            <a:endParaRPr lang="en-US" dirty="0"/>
          </a:p>
          <a:p>
            <a:pPr lvl="1"/>
            <a:r>
              <a:rPr lang="en-US" dirty="0" smtClean="0"/>
              <a:t>Foreign policy: from isolationism to strong internationalism</a:t>
            </a:r>
          </a:p>
        </p:txBody>
      </p:sp>
    </p:spTree>
    <p:extLst>
      <p:ext uri="{BB962C8B-B14F-4D97-AF65-F5344CB8AC3E}">
        <p14:creationId xmlns:p14="http://schemas.microsoft.com/office/powerpoint/2010/main" val="118196104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Facts about US federal government</a:t>
            </a:r>
            <a:endParaRPr lang="en-US" dirty="0"/>
          </a:p>
        </p:txBody>
      </p:sp>
      <p:sp>
        <p:nvSpPr>
          <p:cNvPr id="3" name="Content Placeholder 2"/>
          <p:cNvSpPr>
            <a:spLocks noGrp="1"/>
          </p:cNvSpPr>
          <p:nvPr>
            <p:ph idx="1"/>
          </p:nvPr>
        </p:nvSpPr>
        <p:spPr/>
        <p:txBody>
          <a:bodyPr/>
          <a:lstStyle/>
          <a:p>
            <a:r>
              <a:rPr lang="en-US" dirty="0" smtClean="0"/>
              <a:t>Plays a large part in our lives (but not as much as most Western democracies)</a:t>
            </a:r>
          </a:p>
          <a:p>
            <a:r>
              <a:rPr lang="en-US" dirty="0" smtClean="0"/>
              <a:t>Americans rely on it to solve their problems</a:t>
            </a:r>
          </a:p>
          <a:p>
            <a:r>
              <a:rPr lang="en-US" dirty="0" smtClean="0"/>
              <a:t>Perfection in government cannot be achieved (conflicting interests will always be present in democracy)</a:t>
            </a:r>
          </a:p>
          <a:p>
            <a:r>
              <a:rPr lang="en-US" dirty="0" smtClean="0"/>
              <a:t>Its complicated</a:t>
            </a:r>
            <a:endParaRPr lang="en-US" dirty="0"/>
          </a:p>
        </p:txBody>
      </p:sp>
    </p:spTree>
    <p:extLst>
      <p:ext uri="{BB962C8B-B14F-4D97-AF65-F5344CB8AC3E}">
        <p14:creationId xmlns:p14="http://schemas.microsoft.com/office/powerpoint/2010/main" val="8639268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28800" y="0"/>
            <a:ext cx="5463348" cy="6858000"/>
          </a:xfrm>
          <a:prstGeom prst="rect">
            <a:avLst/>
          </a:prstGeom>
        </p:spPr>
      </p:pic>
    </p:spTree>
    <p:extLst>
      <p:ext uri="{BB962C8B-B14F-4D97-AF65-F5344CB8AC3E}">
        <p14:creationId xmlns:p14="http://schemas.microsoft.com/office/powerpoint/2010/main" val="336312199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Americans view the US</a:t>
            </a:r>
            <a:endParaRPr lang="en-US" dirty="0"/>
          </a:p>
        </p:txBody>
      </p:sp>
      <p:sp>
        <p:nvSpPr>
          <p:cNvPr id="3" name="Content Placeholder 2"/>
          <p:cNvSpPr>
            <a:spLocks noGrp="1"/>
          </p:cNvSpPr>
          <p:nvPr>
            <p:ph idx="1"/>
          </p:nvPr>
        </p:nvSpPr>
        <p:spPr>
          <a:xfrm>
            <a:off x="457199" y="2209800"/>
            <a:ext cx="8391996" cy="3916363"/>
          </a:xfrm>
        </p:spPr>
        <p:txBody>
          <a:bodyPr>
            <a:normAutofit/>
          </a:bodyPr>
          <a:lstStyle/>
          <a:p>
            <a:r>
              <a:rPr lang="en-US" dirty="0" smtClean="0"/>
              <a:t>American history is a success story &amp; victory for democracy</a:t>
            </a:r>
          </a:p>
          <a:p>
            <a:r>
              <a:rPr lang="en-US" dirty="0" smtClean="0"/>
              <a:t>Wisdom trumped tyrannical ignorance – founding fathers are viewed as heroic and are revered</a:t>
            </a:r>
          </a:p>
          <a:p>
            <a:r>
              <a:rPr lang="en-US" dirty="0" smtClean="0"/>
              <a:t>US is champion of justice – events are viewed through polarized lens (Civil War was about slavery; WWII was about defeating evil tyrants; Cold War was a triumph of democracy)</a:t>
            </a:r>
          </a:p>
          <a:p>
            <a:r>
              <a:rPr lang="en-US" dirty="0" smtClean="0"/>
              <a:t>Polarizing attitude spills over to politics (black or white with no shades of gray)</a:t>
            </a:r>
          </a:p>
        </p:txBody>
      </p:sp>
    </p:spTree>
    <p:extLst>
      <p:ext uri="{BB962C8B-B14F-4D97-AF65-F5344CB8AC3E}">
        <p14:creationId xmlns:p14="http://schemas.microsoft.com/office/powerpoint/2010/main" val="30985291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endParaRPr lang="en-US" dirty="0"/>
          </a:p>
        </p:txBody>
      </p:sp>
      <p:sp>
        <p:nvSpPr>
          <p:cNvPr id="3" name="Content Placeholder 2"/>
          <p:cNvSpPr>
            <a:spLocks noGrp="1"/>
          </p:cNvSpPr>
          <p:nvPr>
            <p:ph idx="1"/>
          </p:nvPr>
        </p:nvSpPr>
        <p:spPr/>
        <p:txBody>
          <a:bodyPr/>
          <a:lstStyle/>
          <a:p>
            <a:r>
              <a:rPr lang="en-US" dirty="0"/>
              <a:t>Greek </a:t>
            </a:r>
            <a:r>
              <a:rPr lang="en-US" i="1" dirty="0" err="1"/>
              <a:t>politikos</a:t>
            </a:r>
            <a:r>
              <a:rPr lang="en-US" dirty="0"/>
              <a:t>	</a:t>
            </a:r>
          </a:p>
          <a:p>
            <a:r>
              <a:rPr lang="en-US" dirty="0"/>
              <a:t>“of or relating to citizens”</a:t>
            </a:r>
          </a:p>
          <a:p>
            <a:r>
              <a:rPr lang="en-US" dirty="0" smtClean="0"/>
              <a:t>Struggles over the leadership, structure, and policies of government</a:t>
            </a:r>
            <a:endParaRPr lang="en-US" dirty="0"/>
          </a:p>
        </p:txBody>
      </p:sp>
    </p:spTree>
    <p:extLst>
      <p:ext uri="{BB962C8B-B14F-4D97-AF65-F5344CB8AC3E}">
        <p14:creationId xmlns:p14="http://schemas.microsoft.com/office/powerpoint/2010/main" val="2818228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Government</a:t>
            </a:r>
            <a:endParaRPr lang="en-US" dirty="0"/>
          </a:p>
        </p:txBody>
      </p:sp>
      <p:sp>
        <p:nvSpPr>
          <p:cNvPr id="3" name="Content Placeholder 2"/>
          <p:cNvSpPr>
            <a:spLocks noGrp="1"/>
          </p:cNvSpPr>
          <p:nvPr>
            <p:ph idx="1"/>
          </p:nvPr>
        </p:nvSpPr>
        <p:spPr/>
        <p:txBody>
          <a:bodyPr/>
          <a:lstStyle/>
          <a:p>
            <a:r>
              <a:rPr lang="en-US" dirty="0" smtClean="0"/>
              <a:t>Autocracy (authoritarian, dictatorship)</a:t>
            </a:r>
          </a:p>
          <a:p>
            <a:r>
              <a:rPr lang="en-US" dirty="0" smtClean="0"/>
              <a:t>Oligarchy or Aristocracy</a:t>
            </a:r>
          </a:p>
          <a:p>
            <a:r>
              <a:rPr lang="en-US" dirty="0" smtClean="0"/>
              <a:t>Monarchy </a:t>
            </a:r>
          </a:p>
          <a:p>
            <a:r>
              <a:rPr lang="en-US" dirty="0" smtClean="0"/>
              <a:t>Democracy</a:t>
            </a:r>
          </a:p>
          <a:p>
            <a:r>
              <a:rPr lang="en-US" dirty="0" smtClean="0"/>
              <a:t>Republic</a:t>
            </a:r>
          </a:p>
          <a:p>
            <a:r>
              <a:rPr lang="en-US" dirty="0" smtClean="0"/>
              <a:t>Constitutional</a:t>
            </a:r>
          </a:p>
          <a:p>
            <a:endParaRPr lang="en-US" dirty="0"/>
          </a:p>
        </p:txBody>
      </p:sp>
    </p:spTree>
    <p:extLst>
      <p:ext uri="{BB962C8B-B14F-4D97-AF65-F5344CB8AC3E}">
        <p14:creationId xmlns:p14="http://schemas.microsoft.com/office/powerpoint/2010/main" val="35390796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political power?</a:t>
            </a:r>
            <a:endParaRPr lang="en-US" dirty="0"/>
          </a:p>
        </p:txBody>
      </p:sp>
      <p:sp>
        <p:nvSpPr>
          <p:cNvPr id="3" name="Content Placeholder 2"/>
          <p:cNvSpPr>
            <a:spLocks noGrp="1"/>
          </p:cNvSpPr>
          <p:nvPr>
            <p:ph idx="1"/>
          </p:nvPr>
        </p:nvSpPr>
        <p:spPr>
          <a:xfrm>
            <a:off x="457199" y="2209800"/>
            <a:ext cx="7626006" cy="4058644"/>
          </a:xfrm>
        </p:spPr>
        <p:txBody>
          <a:bodyPr>
            <a:normAutofit/>
          </a:bodyPr>
          <a:lstStyle/>
          <a:p>
            <a:r>
              <a:rPr lang="en-US" dirty="0"/>
              <a:t>Power: the ability of one person to cause another person to act in accordance with </a:t>
            </a:r>
            <a:r>
              <a:rPr lang="en-US" dirty="0" smtClean="0"/>
              <a:t>the first </a:t>
            </a:r>
            <a:r>
              <a:rPr lang="en-US" dirty="0"/>
              <a:t>person’s </a:t>
            </a:r>
            <a:r>
              <a:rPr lang="en-US" dirty="0" smtClean="0"/>
              <a:t>intentions.</a:t>
            </a:r>
          </a:p>
          <a:p>
            <a:pPr lvl="1"/>
            <a:r>
              <a:rPr lang="en-US" dirty="0" smtClean="0"/>
              <a:t>May </a:t>
            </a:r>
            <a:r>
              <a:rPr lang="en-US" dirty="0"/>
              <a:t>be obvious: President sends soldiers into </a:t>
            </a:r>
            <a:r>
              <a:rPr lang="en-US" dirty="0" smtClean="0"/>
              <a:t>combat.</a:t>
            </a:r>
          </a:p>
          <a:p>
            <a:pPr lvl="1"/>
            <a:r>
              <a:rPr lang="en-US" dirty="0" smtClean="0"/>
              <a:t>May </a:t>
            </a:r>
            <a:r>
              <a:rPr lang="en-US" dirty="0"/>
              <a:t>be subtle: President’s junior speechwriters take a new tone when writing </a:t>
            </a:r>
            <a:r>
              <a:rPr lang="en-US" dirty="0" smtClean="0"/>
              <a:t>about </a:t>
            </a:r>
            <a:r>
              <a:rPr lang="en-US" dirty="0"/>
              <a:t>a controversial issue.</a:t>
            </a:r>
          </a:p>
        </p:txBody>
      </p:sp>
    </p:spTree>
    <p:extLst>
      <p:ext uri="{BB962C8B-B14F-4D97-AF65-F5344CB8AC3E}">
        <p14:creationId xmlns:p14="http://schemas.microsoft.com/office/powerpoint/2010/main" val="2926311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Power</a:t>
            </a:r>
            <a:endParaRPr lang="en-US" dirty="0"/>
          </a:p>
        </p:txBody>
      </p:sp>
      <p:sp>
        <p:nvSpPr>
          <p:cNvPr id="3" name="Content Placeholder 2"/>
          <p:cNvSpPr>
            <a:spLocks noGrp="1"/>
          </p:cNvSpPr>
          <p:nvPr>
            <p:ph idx="1"/>
          </p:nvPr>
        </p:nvSpPr>
        <p:spPr/>
        <p:txBody>
          <a:bodyPr/>
          <a:lstStyle/>
          <a:p>
            <a:r>
              <a:rPr lang="en-US" dirty="0" smtClean="0"/>
              <a:t>Authority</a:t>
            </a:r>
          </a:p>
          <a:p>
            <a:r>
              <a:rPr lang="en-US" dirty="0" smtClean="0"/>
              <a:t>Legitimacy</a:t>
            </a:r>
          </a:p>
          <a:p>
            <a:r>
              <a:rPr lang="en-US" dirty="0" smtClean="0"/>
              <a:t>Sovereignty</a:t>
            </a:r>
            <a:endParaRPr lang="en-US" dirty="0"/>
          </a:p>
        </p:txBody>
      </p:sp>
    </p:spTree>
    <p:extLst>
      <p:ext uri="{BB962C8B-B14F-4D97-AF65-F5344CB8AC3E}">
        <p14:creationId xmlns:p14="http://schemas.microsoft.com/office/powerpoint/2010/main" val="23829247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Democracy?</a:t>
            </a:r>
            <a:endParaRPr lang="en-US" dirty="0"/>
          </a:p>
        </p:txBody>
      </p:sp>
      <p:sp>
        <p:nvSpPr>
          <p:cNvPr id="3" name="Content Placeholder 2"/>
          <p:cNvSpPr>
            <a:spLocks noGrp="1"/>
          </p:cNvSpPr>
          <p:nvPr>
            <p:ph idx="1"/>
          </p:nvPr>
        </p:nvSpPr>
        <p:spPr/>
        <p:txBody>
          <a:bodyPr>
            <a:normAutofit/>
          </a:bodyPr>
          <a:lstStyle/>
          <a:p>
            <a:r>
              <a:rPr lang="en-US" dirty="0" smtClean="0"/>
              <a:t>Describes at least two different political systems:</a:t>
            </a:r>
          </a:p>
          <a:p>
            <a:pPr lvl="1"/>
            <a:r>
              <a:rPr lang="en-US" dirty="0" smtClean="0"/>
              <a:t>Direct or Participatory</a:t>
            </a:r>
          </a:p>
          <a:p>
            <a:pPr lvl="1"/>
            <a:r>
              <a:rPr lang="en-US" dirty="0" smtClean="0"/>
              <a:t>Representative </a:t>
            </a:r>
            <a:r>
              <a:rPr lang="en-US" dirty="0" smtClean="0"/>
              <a:t>(indirect) or Elitist </a:t>
            </a:r>
            <a:r>
              <a:rPr lang="en-US" dirty="0" smtClean="0"/>
              <a:t>Theory</a:t>
            </a:r>
            <a:endParaRPr lang="en-US" dirty="0" smtClean="0"/>
          </a:p>
        </p:txBody>
      </p:sp>
    </p:spTree>
    <p:extLst>
      <p:ext uri="{BB962C8B-B14F-4D97-AF65-F5344CB8AC3E}">
        <p14:creationId xmlns:p14="http://schemas.microsoft.com/office/powerpoint/2010/main" val="17335309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Constitutional Democracy Today</a:t>
            </a:r>
            <a:endParaRPr lang="en-US" dirty="0"/>
          </a:p>
        </p:txBody>
      </p:sp>
      <p:sp>
        <p:nvSpPr>
          <p:cNvPr id="3" name="Content Placeholder 2"/>
          <p:cNvSpPr>
            <a:spLocks noGrp="1"/>
          </p:cNvSpPr>
          <p:nvPr>
            <p:ph idx="1"/>
          </p:nvPr>
        </p:nvSpPr>
        <p:spPr/>
        <p:txBody>
          <a:bodyPr/>
          <a:lstStyle/>
          <a:p>
            <a:r>
              <a:rPr lang="en-US" dirty="0" smtClean="0"/>
              <a:t>Parliamentary </a:t>
            </a:r>
          </a:p>
          <a:p>
            <a:r>
              <a:rPr lang="en-US" dirty="0" smtClean="0"/>
              <a:t>Presidential</a:t>
            </a:r>
            <a:endParaRPr lang="en-US" dirty="0"/>
          </a:p>
        </p:txBody>
      </p:sp>
    </p:spTree>
    <p:extLst>
      <p:ext uri="{BB962C8B-B14F-4D97-AF65-F5344CB8AC3E}">
        <p14:creationId xmlns:p14="http://schemas.microsoft.com/office/powerpoint/2010/main" val="3519607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Picture2"/>
          <p:cNvPicPr>
            <a:picLocks noChangeAspect="1" noChangeArrowheads="1"/>
          </p:cNvPicPr>
          <p:nvPr/>
        </p:nvPicPr>
        <p:blipFill>
          <a:blip r:embed="rId2" cstate="print"/>
          <a:srcRect/>
          <a:stretch>
            <a:fillRect/>
          </a:stretch>
        </p:blipFill>
        <p:spPr bwMode="auto">
          <a:xfrm>
            <a:off x="304800" y="609600"/>
            <a:ext cx="8686800" cy="6176963"/>
          </a:xfrm>
          <a:prstGeom prst="rect">
            <a:avLst/>
          </a:prstGeom>
          <a:noFill/>
        </p:spPr>
      </p:pic>
    </p:spTree>
    <p:extLst>
      <p:ext uri="{BB962C8B-B14F-4D97-AF65-F5344CB8AC3E}">
        <p14:creationId xmlns:p14="http://schemas.microsoft.com/office/powerpoint/2010/main" val="11448469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1229</TotalTime>
  <Words>1032</Words>
  <Application>Microsoft Macintosh PowerPoint</Application>
  <PresentationFormat>On-screen Show (4:3)</PresentationFormat>
  <Paragraphs>130</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Plaza</vt:lpstr>
      <vt:lpstr>The Study of American Government</vt:lpstr>
      <vt:lpstr>Purposes of Government</vt:lpstr>
      <vt:lpstr>Politics</vt:lpstr>
      <vt:lpstr>Forms of Government</vt:lpstr>
      <vt:lpstr>What is political power?</vt:lpstr>
      <vt:lpstr>Political Power</vt:lpstr>
      <vt:lpstr>What is Democracy?</vt:lpstr>
      <vt:lpstr>Two kinds of Constitutional Democracy Today</vt:lpstr>
      <vt:lpstr>PowerPoint Presentation</vt:lpstr>
      <vt:lpstr>PowerPoint Presentation</vt:lpstr>
      <vt:lpstr>John Locke</vt:lpstr>
      <vt:lpstr>Is Representative Democracy Best?</vt:lpstr>
      <vt:lpstr>Conditions needed for Democracy to be successful…</vt:lpstr>
      <vt:lpstr>How is political power distributed?</vt:lpstr>
      <vt:lpstr>Description of four political elites</vt:lpstr>
      <vt:lpstr>Description of four political elites</vt:lpstr>
      <vt:lpstr>Description of four political elites</vt:lpstr>
      <vt:lpstr>Description of four political elites</vt:lpstr>
      <vt:lpstr>PowerPoint Presentation</vt:lpstr>
      <vt:lpstr>Hyperpluralism</vt:lpstr>
      <vt:lpstr>PowerPoint Presentation</vt:lpstr>
      <vt:lpstr>Arguments</vt:lpstr>
      <vt:lpstr>Explaining Political Change</vt:lpstr>
      <vt:lpstr>Four Facts about US federal government</vt:lpstr>
      <vt:lpstr>PowerPoint Presentation</vt:lpstr>
      <vt:lpstr>How Americans view the US</vt:lpstr>
    </vt:vector>
  </TitlesOfParts>
  <Company>Broadwater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American Government</dc:title>
  <dc:creator>Kate Lacks</dc:creator>
  <cp:lastModifiedBy>Kate Lacks</cp:lastModifiedBy>
  <cp:revision>26</cp:revision>
  <dcterms:created xsi:type="dcterms:W3CDTF">2014-09-02T16:17:36Z</dcterms:created>
  <dcterms:modified xsi:type="dcterms:W3CDTF">2016-08-31T17:56:21Z</dcterms:modified>
</cp:coreProperties>
</file>