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8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59" d="100"/>
          <a:sy n="59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E4B6D24-8A24-4719-9C61-741F3285BCBE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CF2F671-E703-4CB1-B289-28D96CA603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22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Stock Market Crash &amp; 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 </a:t>
            </a:r>
            <a:r>
              <a:rPr lang="en-US" dirty="0" smtClean="0"/>
              <a:t>History</a:t>
            </a:r>
          </a:p>
          <a:p>
            <a:r>
              <a:rPr lang="en-US" dirty="0" smtClean="0"/>
              <a:t>Mrs. Lacks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1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 Thursday - Oct. 24, 1929  - preliminary drop; didn’t scare enough 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7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Tuesday - Oct. 29, 1929</a:t>
            </a:r>
          </a:p>
          <a:p>
            <a:pPr lvl="1"/>
            <a:r>
              <a:rPr lang="en-US" dirty="0" smtClean="0"/>
              <a:t>bottom fell out of the stock market</a:t>
            </a:r>
          </a:p>
          <a:p>
            <a:pPr lvl="1"/>
            <a:r>
              <a:rPr lang="en-US" dirty="0" smtClean="0"/>
              <a:t>people who borrowed to buy acquired huge debts</a:t>
            </a:r>
          </a:p>
          <a:p>
            <a:pPr lvl="1"/>
            <a:r>
              <a:rPr lang="en-US" dirty="0" smtClean="0"/>
              <a:t>people scrambled to sell</a:t>
            </a:r>
          </a:p>
          <a:p>
            <a:pPr lvl="1"/>
            <a:r>
              <a:rPr lang="en-US" dirty="0" smtClean="0"/>
              <a:t>by November investors lost $30 billion = spending in WWI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3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epression---new-york-times-headlines--x350-j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0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9652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STOCK MARKET CRASH AND FINANCIAL PANIC</a:t>
            </a:r>
          </a:p>
        </p:txBody>
      </p:sp>
      <p:pic>
        <p:nvPicPr>
          <p:cNvPr id="5" name="Picture 3" descr="wall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556000" cy="53340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tockfloorcrash"/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25563"/>
            <a:ext cx="4876800" cy="38560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14800" y="5486400"/>
            <a:ext cx="4724400" cy="73025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WALL STREET ON THE DAY OF THE CRASH, OCTOBER 1929</a:t>
            </a:r>
          </a:p>
        </p:txBody>
      </p:sp>
    </p:spTree>
    <p:extLst>
      <p:ext uri="{BB962C8B-B14F-4D97-AF65-F5344CB8AC3E}">
        <p14:creationId xmlns:p14="http://schemas.microsoft.com/office/powerpoint/2010/main" val="399749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ock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60325"/>
            <a:ext cx="5792787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stoc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68625"/>
            <a:ext cx="4648200" cy="373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172200"/>
            <a:ext cx="9144000" cy="58896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ahoma" pitchFamily="34" charset="0"/>
              </a:rPr>
              <a:t>Day after the crash…a rush to sell, but to who?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4038600" cy="12001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Wall Street was a scene of chaos!</a:t>
            </a:r>
          </a:p>
        </p:txBody>
      </p:sp>
    </p:spTree>
    <p:extLst>
      <p:ext uri="{BB962C8B-B14F-4D97-AF65-F5344CB8AC3E}">
        <p14:creationId xmlns:p14="http://schemas.microsoft.com/office/powerpoint/2010/main" val="8891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ppls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306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bread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0"/>
            <a:ext cx="4367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48200" y="3340100"/>
            <a:ext cx="4419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Century" pitchFamily="18" charset="0"/>
              </a:rPr>
              <a:t>Trouble and disorder began to spread throughout the nation</a:t>
            </a:r>
          </a:p>
        </p:txBody>
      </p:sp>
    </p:spTree>
    <p:extLst>
      <p:ext uri="{BB962C8B-B14F-4D97-AF65-F5344CB8AC3E}">
        <p14:creationId xmlns:p14="http://schemas.microsoft.com/office/powerpoint/2010/main" val="392716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 Runs - rumors that the banks were going insolvent; people rushed to get money (this actually caused them to fail)</a:t>
            </a:r>
          </a:p>
          <a:p>
            <a:r>
              <a:rPr lang="en-US" dirty="0" smtClean="0"/>
              <a:t>Banks across the nation failed (no insurance on accounts)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of the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Businesses were hit hard</a:t>
            </a:r>
          </a:p>
          <a:p>
            <a:r>
              <a:rPr lang="en-US" dirty="0" smtClean="0"/>
              <a:t>workers lost jobs (25% unemployment in 1933)</a:t>
            </a:r>
          </a:p>
          <a:p>
            <a:r>
              <a:rPr lang="en-US" dirty="0" smtClean="0"/>
              <a:t>Depression also in Europe – recovering from WWI</a:t>
            </a:r>
          </a:p>
          <a:p>
            <a:r>
              <a:rPr lang="en-US" dirty="0" smtClean="0"/>
              <a:t>The Great Depression affected </a:t>
            </a:r>
            <a:r>
              <a:rPr lang="en-US" u="sng" dirty="0" smtClean="0"/>
              <a:t>most</a:t>
            </a:r>
            <a:r>
              <a:rPr lang="en-US" dirty="0" smtClean="0"/>
              <a:t> Americans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1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Depression Begins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 </a:t>
            </a:r>
            <a:r>
              <a:rPr lang="en-US" dirty="0" smtClean="0"/>
              <a:t>History</a:t>
            </a:r>
          </a:p>
          <a:p>
            <a:r>
              <a:rPr lang="en-US" dirty="0" smtClean="0"/>
              <a:t>Mrs. Lacks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0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Impact of the Depression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men abandon families; women do all they can; kids suffer</a:t>
            </a:r>
          </a:p>
          <a:p>
            <a:r>
              <a:rPr lang="en-US" dirty="0" smtClean="0"/>
              <a:t>suicide rate up 30%; 3x more admitted to mental hospitals</a:t>
            </a:r>
          </a:p>
          <a:p>
            <a:r>
              <a:rPr lang="en-US" dirty="0" smtClean="0"/>
              <a:t>quit going to doctor or dentist</a:t>
            </a:r>
          </a:p>
          <a:p>
            <a:r>
              <a:rPr lang="en-US" dirty="0" smtClean="0"/>
              <a:t>no dreams of college</a:t>
            </a:r>
          </a:p>
          <a:p>
            <a:r>
              <a:rPr lang="en-US" dirty="0" smtClean="0"/>
              <a:t>put off marriage</a:t>
            </a:r>
          </a:p>
          <a:p>
            <a:r>
              <a:rPr lang="en-US" dirty="0" smtClean="0"/>
              <a:t>develop a habit of saving and thriftiness</a:t>
            </a:r>
          </a:p>
          <a:p>
            <a:r>
              <a:rPr lang="en-US" dirty="0" smtClean="0"/>
              <a:t>Homelessness</a:t>
            </a:r>
          </a:p>
          <a:p>
            <a:pPr lvl="1"/>
            <a:r>
              <a:rPr lang="en-US" dirty="0" smtClean="0"/>
              <a:t>shantytowns – small towns of shacks on the outskirts of a city</a:t>
            </a:r>
          </a:p>
          <a:p>
            <a:pPr lvl="1"/>
            <a:r>
              <a:rPr lang="en-US" dirty="0" smtClean="0"/>
              <a:t>soup kitchens and breadlines where people could receive free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77013"/>
            <a:ext cx="7543800" cy="4191000"/>
          </a:xfrm>
        </p:spPr>
        <p:txBody>
          <a:bodyPr/>
          <a:lstStyle/>
          <a:p>
            <a:r>
              <a:rPr lang="en-US" dirty="0" smtClean="0"/>
              <a:t>A period of great economic success</a:t>
            </a:r>
          </a:p>
          <a:p>
            <a:r>
              <a:rPr lang="en-US" dirty="0" smtClean="0"/>
              <a:t>People started investing the in stock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3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oovervil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1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0" y="2635250"/>
            <a:ext cx="36576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Shantytowns</a:t>
            </a:r>
          </a:p>
        </p:txBody>
      </p:sp>
      <p:pic>
        <p:nvPicPr>
          <p:cNvPr id="82950" name="Picture 6" descr="soupkitchen-IOWA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breadline-NY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29000"/>
            <a:ext cx="26384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breadline-NY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657600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476500" y="6035675"/>
            <a:ext cx="2362200" cy="669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Tahoma" pitchFamily="34" charset="0"/>
              </a:rPr>
              <a:t>Breadlines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486400" y="2863850"/>
            <a:ext cx="32004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Soup Kitchens</a:t>
            </a:r>
          </a:p>
        </p:txBody>
      </p:sp>
    </p:spTree>
    <p:extLst>
      <p:ext uri="{BB962C8B-B14F-4D97-AF65-F5344CB8AC3E}">
        <p14:creationId xmlns:p14="http://schemas.microsoft.com/office/powerpoint/2010/main" val="89806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 autoUpdateAnimBg="0"/>
      <p:bldP spid="82954" grpId="0" animBg="1" autoUpdateAnimBg="0"/>
      <p:bldP spid="8295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hooverv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677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-76200" y="5562600"/>
            <a:ext cx="93726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ahoma" pitchFamily="34" charset="0"/>
              </a:rPr>
              <a:t>Hoovervilles sprung up all over America…”In Hoover we trusted and now we are busted.”</a:t>
            </a:r>
          </a:p>
        </p:txBody>
      </p:sp>
    </p:spTree>
    <p:extLst>
      <p:ext uri="{BB962C8B-B14F-4D97-AF65-F5344CB8AC3E}">
        <p14:creationId xmlns:p14="http://schemas.microsoft.com/office/powerpoint/2010/main" val="263091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hoovervil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325"/>
            <a:ext cx="4919662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hooverresi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51238"/>
            <a:ext cx="4876800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 descr="hooverv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 b="8475"/>
          <a:stretch>
            <a:fillRect/>
          </a:stretch>
        </p:blipFill>
        <p:spPr bwMode="auto">
          <a:xfrm>
            <a:off x="5181600" y="0"/>
            <a:ext cx="3733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hoovervil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9804" r="5084" b="3288"/>
          <a:stretch>
            <a:fillRect/>
          </a:stretch>
        </p:blipFill>
        <p:spPr bwMode="auto">
          <a:xfrm>
            <a:off x="5105400" y="3505200"/>
            <a:ext cx="3886200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029200" y="6172200"/>
            <a:ext cx="4038600" cy="65087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“Hoovervilles”, homeless camps </a:t>
            </a:r>
          </a:p>
        </p:txBody>
      </p:sp>
    </p:spTree>
    <p:extLst>
      <p:ext uri="{BB962C8B-B14F-4D97-AF65-F5344CB8AC3E}">
        <p14:creationId xmlns:p14="http://schemas.microsoft.com/office/powerpoint/2010/main" val="213607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p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7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depres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867400" y="1343025"/>
            <a:ext cx="32004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  <a:latin typeface="Tahoma" pitchFamily="34" charset="0"/>
              </a:rPr>
              <a:t>With massive unemployment, the average American’s life changed dramatically during the Depression</a:t>
            </a:r>
          </a:p>
        </p:txBody>
      </p:sp>
    </p:spTree>
    <p:extLst>
      <p:ext uri="{BB962C8B-B14F-4D97-AF65-F5344CB8AC3E}">
        <p14:creationId xmlns:p14="http://schemas.microsoft.com/office/powerpoint/2010/main" val="153025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dust bo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953000" cy="5243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dustbow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0" y="5105400"/>
            <a:ext cx="4800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Times New Roman" pitchFamily="18" charset="0"/>
              </a:rPr>
              <a:t>Then, as if things were not bad enough, came the </a:t>
            </a:r>
            <a:r>
              <a:rPr lang="en-US" sz="4000">
                <a:solidFill>
                  <a:srgbClr val="000099"/>
                </a:solidFill>
                <a:latin typeface="Times New Roman" pitchFamily="18" charset="0"/>
              </a:rPr>
              <a:t>Dust Bowl</a:t>
            </a:r>
          </a:p>
        </p:txBody>
      </p:sp>
    </p:spTree>
    <p:extLst>
      <p:ext uri="{BB962C8B-B14F-4D97-AF65-F5344CB8AC3E}">
        <p14:creationId xmlns:p14="http://schemas.microsoft.com/office/powerpoint/2010/main" val="424230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Plains</a:t>
            </a:r>
          </a:p>
          <a:p>
            <a:pPr lvl="1"/>
            <a:r>
              <a:rPr lang="en-US" dirty="0" smtClean="0"/>
              <a:t>caused by drought; winds created Dust Bowl</a:t>
            </a:r>
          </a:p>
          <a:p>
            <a:pPr lvl="1"/>
            <a:r>
              <a:rPr lang="en-US" dirty="0" smtClean="0"/>
              <a:t>Migration West</a:t>
            </a:r>
          </a:p>
          <a:p>
            <a:pPr lvl="2"/>
            <a:r>
              <a:rPr lang="en-US" dirty="0" smtClean="0"/>
              <a:t>many ended up in California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74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u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dust b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95300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7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ustbowl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7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dustbowl-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525"/>
            <a:ext cx="7543800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4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the Stock Market?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public invests in </a:t>
            </a:r>
            <a:r>
              <a:rPr lang="en-CA" dirty="0" smtClean="0"/>
              <a:t>companies </a:t>
            </a:r>
            <a:r>
              <a:rPr lang="en-CA" dirty="0"/>
              <a:t>by purchasing stocks; in return for this they expect a profit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28600" y="5187950"/>
            <a:ext cx="8839200" cy="144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Times New Roman" pitchFamily="18" charset="0"/>
              </a:rPr>
              <a:t>The Dust Bowl, which began in 1932, “displaced” millions of Americans</a:t>
            </a:r>
          </a:p>
        </p:txBody>
      </p:sp>
      <p:pic>
        <p:nvPicPr>
          <p:cNvPr id="93189" name="Picture 5" descr="motherchildrend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911600" cy="464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04800"/>
            <a:ext cx="51911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5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effects_of_the_dust_bo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791200" cy="4637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153400" cy="15636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lbertus Extra Bold" pitchFamily="34" charset="0"/>
              </a:rPr>
              <a:t>The combination of DROUGHT and DUST STORMS created a barren waste land in the American heartland</a:t>
            </a:r>
          </a:p>
        </p:txBody>
      </p:sp>
    </p:spTree>
    <p:extLst>
      <p:ext uri="{BB962C8B-B14F-4D97-AF65-F5344CB8AC3E}">
        <p14:creationId xmlns:p14="http://schemas.microsoft.com/office/powerpoint/2010/main" val="214001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dustbowl2-TX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4338"/>
            <a:ext cx="4267200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7" name="Picture 5" descr="dustbowl-CO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5288"/>
            <a:ext cx="4876800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934200" y="43434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ahoma" pitchFamily="34" charset="0"/>
              </a:rPr>
              <a:t>Colorado </a:t>
            </a:r>
          </a:p>
        </p:txBody>
      </p:sp>
      <p:pic>
        <p:nvPicPr>
          <p:cNvPr id="95239" name="Picture 7" descr="dustbowl-dodgecity-KS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80060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0" name="Picture 8" descr="duststorm-KS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32004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886200" y="6858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Tahoma" pitchFamily="34" charset="0"/>
              </a:rPr>
              <a:t>Kansas</a:t>
            </a: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95242" name="Picture 10" descr="dustbowl-TX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0"/>
            <a:ext cx="3657600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828800" y="4006850"/>
            <a:ext cx="12954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ahoma" pitchFamily="34" charset="0"/>
              </a:rPr>
              <a:t>Texas </a:t>
            </a:r>
          </a:p>
        </p:txBody>
      </p:sp>
    </p:spTree>
    <p:extLst>
      <p:ext uri="{BB962C8B-B14F-4D97-AF65-F5344CB8AC3E}">
        <p14:creationId xmlns:p14="http://schemas.microsoft.com/office/powerpoint/2010/main" val="230434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utoUpdateAnimBg="0"/>
      <p:bldP spid="95241" grpId="0" autoUpdateAnimBg="0"/>
      <p:bldP spid="9524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dustbowl-Minn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381000"/>
            <a:ext cx="29225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705600" y="0"/>
            <a:ext cx="21336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ahoma" pitchFamily="34" charset="0"/>
              </a:rPr>
              <a:t>Minnesota </a:t>
            </a:r>
          </a:p>
        </p:txBody>
      </p:sp>
      <p:pic>
        <p:nvPicPr>
          <p:cNvPr id="96262" name="Picture 6" descr="dustbowl-OK-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2959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 descr="DustBowl-KS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60800"/>
            <a:ext cx="47244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324600" y="3886200"/>
            <a:ext cx="16764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ahoma" pitchFamily="34" charset="0"/>
              </a:rPr>
              <a:t>Kansas </a:t>
            </a:r>
          </a:p>
        </p:txBody>
      </p:sp>
      <p:pic>
        <p:nvPicPr>
          <p:cNvPr id="96265" name="Picture 9" descr="dustbowl-SD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59436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33400" y="61722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ahoma" pitchFamily="34" charset="0"/>
              </a:rPr>
              <a:t>Oklahoma 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0" y="106363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ahoma" pitchFamily="34" charset="0"/>
              </a:rPr>
              <a:t>South Dakota </a:t>
            </a:r>
          </a:p>
        </p:txBody>
      </p:sp>
    </p:spTree>
    <p:extLst>
      <p:ext uri="{BB962C8B-B14F-4D97-AF65-F5344CB8AC3E}">
        <p14:creationId xmlns:p14="http://schemas.microsoft.com/office/powerpoint/2010/main" val="312925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 autoUpdateAnimBg="0"/>
      <p:bldP spid="96264" grpId="0" animBg="1" autoUpdateAnimBg="0"/>
      <p:bldP spid="96266" grpId="0" autoUpdateAnimBg="0"/>
      <p:bldP spid="9626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oak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934200" y="0"/>
            <a:ext cx="2209800" cy="619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Times New Roman" pitchFamily="18" charset="0"/>
              </a:rPr>
              <a:t>“Okies” and “Arkies” moved West hoping to find work and a way to survive</a:t>
            </a:r>
          </a:p>
        </p:txBody>
      </p:sp>
    </p:spTree>
    <p:extLst>
      <p:ext uri="{BB962C8B-B14F-4D97-AF65-F5344CB8AC3E}">
        <p14:creationId xmlns:p14="http://schemas.microsoft.com/office/powerpoint/2010/main" val="66499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du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3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MIGRANTC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"/>
          <a:stretch>
            <a:fillRect/>
          </a:stretch>
        </p:blipFill>
        <p:spPr bwMode="auto">
          <a:xfrm>
            <a:off x="76200" y="101600"/>
            <a:ext cx="4800600" cy="3556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MIGRANTCAM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17348" r="11667" b="-3534"/>
          <a:stretch>
            <a:fillRect/>
          </a:stretch>
        </p:blipFill>
        <p:spPr bwMode="auto">
          <a:xfrm>
            <a:off x="4953000" y="93663"/>
            <a:ext cx="41910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6" descr="MIGRANTT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4" r="2615" b="13361"/>
          <a:stretch>
            <a:fillRect/>
          </a:stretch>
        </p:blipFill>
        <p:spPr bwMode="auto">
          <a:xfrm>
            <a:off x="228600" y="3759200"/>
            <a:ext cx="5791200" cy="3022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6096000" y="3962400"/>
            <a:ext cx="2895600" cy="2676525"/>
          </a:xfrm>
          <a:prstGeom prst="rect">
            <a:avLst/>
          </a:prstGeom>
          <a:solidFill>
            <a:srgbClr val="F0F4AA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MIGRANT CAMPS IN CALIFORNIA WHERE REFUGEES CAME TO MAKE A NEW START</a:t>
            </a:r>
          </a:p>
        </p:txBody>
      </p:sp>
    </p:spTree>
    <p:extLst>
      <p:ext uri="{BB962C8B-B14F-4D97-AF65-F5344CB8AC3E}">
        <p14:creationId xmlns:p14="http://schemas.microsoft.com/office/powerpoint/2010/main" val="780274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 Overproduction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pitchFamily="34" charset="0"/>
              </a:rPr>
              <a:t>FACTORIES WERE PRODUCING PRODUCTS BUT WAGES WERE NOT RISING FAST </a:t>
            </a:r>
            <a:r>
              <a:rPr lang="en-US" dirty="0" smtClean="0">
                <a:latin typeface="Verdana" pitchFamily="34" charset="0"/>
              </a:rPr>
              <a:t>ENOUGH FOR PEOPLE TO BUY THEM.  </a:t>
            </a:r>
          </a:p>
          <a:p>
            <a:pPr marL="0" indent="0">
              <a:buNone/>
            </a:pPr>
            <a:endParaRPr lang="en-US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THE </a:t>
            </a:r>
            <a:r>
              <a:rPr lang="en-US" dirty="0">
                <a:latin typeface="Verdana" pitchFamily="34" charset="0"/>
              </a:rPr>
              <a:t>SURPLUS PRODUCTS COULD NOT BE SOLD OVERSEAS DUE TO HIGH TARIFFS AND LACK OF MONEY IN EUROPE.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15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Farm Overproduction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DUE TO SURPLUSES AND OVERPRODUCTION FARM INCOMES DROPPED THROUGHOUT THE 1920’S.  </a:t>
            </a:r>
          </a:p>
          <a:p>
            <a:r>
              <a:rPr lang="en-US" dirty="0" smtClean="0"/>
              <a:t>THE PRICE OF FARM LAND FELL FROM $69 PER ACRE IN 1920 T0 $31 IN 1930.   </a:t>
            </a:r>
          </a:p>
          <a:p>
            <a:r>
              <a:rPr lang="en-US" dirty="0" smtClean="0"/>
              <a:t>AGRICULTURE WAS IN A DEPRESSION THAT BEGAN IN 1920 LASTING UNTIL THE OUTBREAK OF WORLD WAR II IN 1939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IN 1929 THE AVERAGE ANNUAL INCOME FOR AN AMERICAN FAMILY WAS $750, BUT FOR FARM FAMILIES IT WAS ONLY $273. </a:t>
            </a:r>
          </a:p>
          <a:p>
            <a:r>
              <a:rPr lang="en-US" dirty="0" smtClean="0"/>
              <a:t>THE PROBLEMS IN THE AGRICULTURAL SECTOR HAD A LARGE IMPACT SINCE 30% OF AMERICANS STILL LIVED ON FARMS.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93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farms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934200" cy="5638800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 descr="75%"/>
          <p:cNvSpPr txBox="1">
            <a:spLocks noChangeArrowheads="1"/>
          </p:cNvSpPr>
          <p:nvPr/>
        </p:nvSpPr>
        <p:spPr bwMode="auto">
          <a:xfrm>
            <a:off x="304800" y="123825"/>
            <a:ext cx="8458200" cy="790575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0F4AA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MANY FARMERS LOST THEIR FARMS. BELOW IS ONE OF THOUSANDS OF FARM FORECLOSURE SALES.</a:t>
            </a:r>
          </a:p>
        </p:txBody>
      </p:sp>
    </p:spTree>
    <p:extLst>
      <p:ext uri="{BB962C8B-B14F-4D97-AF65-F5344CB8AC3E}">
        <p14:creationId xmlns:p14="http://schemas.microsoft.com/office/powerpoint/2010/main" val="139763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Stock Market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Stock: shares of ownership of a company </a:t>
            </a:r>
          </a:p>
          <a:p>
            <a:r>
              <a:rPr lang="en-US" dirty="0" smtClean="0"/>
              <a:t>Stockbroker: gets a commission to buy and sell stocks</a:t>
            </a:r>
          </a:p>
          <a:p>
            <a:r>
              <a:rPr lang="en-US" dirty="0" smtClean="0"/>
              <a:t>Stock quotes: price of stock</a:t>
            </a:r>
          </a:p>
          <a:p>
            <a:pPr lvl="1"/>
            <a:r>
              <a:rPr lang="en-US" dirty="0" smtClean="0"/>
              <a:t>Bid price: price you decide to pay</a:t>
            </a:r>
          </a:p>
          <a:p>
            <a:pPr lvl="1"/>
            <a:r>
              <a:rPr lang="en-US" dirty="0" smtClean="0"/>
              <a:t>Closing price: price of stock at close</a:t>
            </a:r>
          </a:p>
          <a:p>
            <a:pPr lvl="1"/>
            <a:endParaRPr lang="en-US" dirty="0" smtClean="0"/>
          </a:p>
          <a:p>
            <a:pPr marL="285750" lvl="1" indent="-273050"/>
            <a:r>
              <a:rPr lang="en-US" dirty="0" smtClean="0"/>
              <a:t>Dow Jones: the health of the market (based on stock prices of 30 representative large firms trading on NYSE)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0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Herbert 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038600" cy="3886200"/>
          </a:xfrm>
        </p:spPr>
        <p:txBody>
          <a:bodyPr/>
          <a:lstStyle/>
          <a:p>
            <a:r>
              <a:rPr lang="en-US" dirty="0" smtClean="0"/>
              <a:t>Elected in 1928</a:t>
            </a:r>
          </a:p>
          <a:p>
            <a:r>
              <a:rPr lang="en-US" dirty="0" smtClean="0"/>
              <a:t>Within eight months faced the largest economic downturn in US History</a:t>
            </a:r>
          </a:p>
          <a:p>
            <a:r>
              <a:rPr lang="en-US" dirty="0" smtClean="0"/>
              <a:t>Economist, but didn’t think it was Constitutional for US government to get directly involved </a:t>
            </a:r>
            <a:endParaRPr lang="en-US" dirty="0"/>
          </a:p>
        </p:txBody>
      </p:sp>
      <p:pic>
        <p:nvPicPr>
          <p:cNvPr id="4" name="Picture 4" descr="hoov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638"/>
            <a:ext cx="3948113" cy="50224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2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Herbert 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“rugged individualism” – success through own efforts</a:t>
            </a:r>
          </a:p>
          <a:p>
            <a:pPr>
              <a:lnSpc>
                <a:spcPct val="80000"/>
              </a:lnSpc>
            </a:pPr>
            <a:r>
              <a:rPr lang="en-US" dirty="0"/>
              <a:t>believed in minimal government intervention (opposed federal aid) </a:t>
            </a:r>
          </a:p>
          <a:p>
            <a:pPr>
              <a:lnSpc>
                <a:spcPct val="80000"/>
              </a:lnSpc>
            </a:pPr>
            <a:r>
              <a:rPr lang="en-US" dirty="0"/>
              <a:t>believed individuals, charities, and businesses should help the needy</a:t>
            </a:r>
          </a:p>
          <a:p>
            <a:pPr>
              <a:lnSpc>
                <a:spcPct val="80000"/>
              </a:lnSpc>
            </a:pPr>
            <a:r>
              <a:rPr lang="en-US" dirty="0"/>
              <a:t>urged employers not to cut wages or lay off workers and for workers not to strike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22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Herbert 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>1930 – begins taking action by putting federal money in programs to jumpstart the economy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Boulder Dam (Hoover Dam) – between Arizona and Nevada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57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50900"/>
          </a:xfrm>
          <a:prstGeom prst="rect">
            <a:avLst/>
          </a:prstGeom>
          <a:solidFill>
            <a:srgbClr val="D5C5D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HOOVER RELIEF AND GOVERNMENT “MAKE WORK” CONSTRUCTION PROJECTS</a:t>
            </a:r>
          </a:p>
        </p:txBody>
      </p:sp>
      <p:pic>
        <p:nvPicPr>
          <p:cNvPr id="101381" name="Picture 5" descr="hooverpri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041775" cy="5562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HOOVERDAM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191000" cy="33607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419600" y="4724400"/>
            <a:ext cx="4267200" cy="1339850"/>
          </a:xfrm>
          <a:prstGeom prst="rect">
            <a:avLst/>
          </a:prstGeom>
          <a:solidFill>
            <a:srgbClr val="FBFBA3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CONSTRUCTION OF THE HOOVER DAM IN NEVADA EMPLOYED THOUSANDS WHO NEEDED JOBS</a:t>
            </a:r>
          </a:p>
        </p:txBody>
      </p:sp>
    </p:spTree>
    <p:extLst>
      <p:ext uri="{BB962C8B-B14F-4D97-AF65-F5344CB8AC3E}">
        <p14:creationId xmlns:p14="http://schemas.microsoft.com/office/powerpoint/2010/main" val="2062156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oover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25146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Tahoma" pitchFamily="34" charset="0"/>
              </a:rPr>
              <a:t>Boulder (Hoover) Dam</a:t>
            </a:r>
          </a:p>
        </p:txBody>
      </p:sp>
    </p:spTree>
    <p:extLst>
      <p:ext uri="{BB962C8B-B14F-4D97-AF65-F5344CB8AC3E}">
        <p14:creationId xmlns:p14="http://schemas.microsoft.com/office/powerpoint/2010/main" val="73548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50%"/>
          <p:cNvSpPr txBox="1">
            <a:spLocks noChangeArrowheads="1"/>
          </p:cNvSpPr>
          <p:nvPr/>
        </p:nvSpPr>
        <p:spPr bwMode="auto">
          <a:xfrm>
            <a:off x="228600" y="838200"/>
            <a:ext cx="8610600" cy="487680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</a:pPr>
            <a:r>
              <a:rPr lang="en-US" sz="2800" b="1" dirty="0">
                <a:latin typeface="Verdana" pitchFamily="34" charset="0"/>
              </a:rPr>
              <a:t>TIMELINE OF HOOVER’S ATTEMPTS AT ENDING THE GREAT DEPRESSION </a:t>
            </a:r>
          </a:p>
          <a:p>
            <a:pPr algn="ctr">
              <a:spcBef>
                <a:spcPct val="50000"/>
              </a:spcBef>
              <a:buSzPct val="200000"/>
            </a:pPr>
            <a:r>
              <a:rPr lang="en-US" sz="2800" dirty="0">
                <a:latin typeface="Verdana" pitchFamily="34" charset="0"/>
              </a:rPr>
              <a:t>1930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2"/>
              </a:buBlip>
            </a:pPr>
            <a:r>
              <a:rPr lang="en-US" sz="2000" dirty="0">
                <a:latin typeface="Verdana" pitchFamily="34" charset="0"/>
              </a:rPr>
              <a:t>  SMOOT –HAWLEY TARIFF PASSED TO PROTECT U.S. BUSINESS FROM FOREIGN COMPETITION. IT ONLY MADE CONDITIONS WORSE WHEN OTHER NATIONS RETALIATED WITH TARIFFS THAT KEPT OUT U.S. GOOD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2"/>
              </a:buBlip>
            </a:pPr>
            <a:r>
              <a:rPr lang="en-US" sz="2000" dirty="0">
                <a:latin typeface="Verdana" pitchFamily="34" charset="0"/>
              </a:rPr>
              <a:t> THE FEDERAL RESERVE CUT INTEREST RATES AND INJECTED SOME MONEY INTO THE BANKING SYSTEM</a:t>
            </a:r>
          </a:p>
          <a:p>
            <a:pPr algn="ctr">
              <a:spcBef>
                <a:spcPct val="50000"/>
              </a:spcBef>
              <a:buSzPct val="200000"/>
            </a:pPr>
            <a:r>
              <a:rPr lang="en-US" sz="2800" dirty="0">
                <a:solidFill>
                  <a:srgbClr val="CC0000"/>
                </a:solidFill>
                <a:latin typeface="Verdana" pitchFamily="34" charset="0"/>
              </a:rPr>
              <a:t>1931</a:t>
            </a:r>
          </a:p>
          <a:p>
            <a:pPr algn="ctr">
              <a:spcBef>
                <a:spcPct val="50000"/>
              </a:spcBef>
              <a:buSzPct val="200000"/>
            </a:pPr>
            <a:r>
              <a:rPr lang="en-US" sz="2000" dirty="0">
                <a:solidFill>
                  <a:srgbClr val="CC0000"/>
                </a:solidFill>
                <a:latin typeface="Verdana" pitchFamily="34" charset="0"/>
              </a:rPr>
              <a:t>NO LEGISLATION WAS PASSED</a:t>
            </a:r>
            <a:endParaRPr lang="en-US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29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70%"/>
          <p:cNvSpPr txBox="1">
            <a:spLocks noChangeArrowheads="1"/>
          </p:cNvSpPr>
          <p:nvPr/>
        </p:nvSpPr>
        <p:spPr bwMode="auto">
          <a:xfrm>
            <a:off x="228600" y="1023938"/>
            <a:ext cx="8686800" cy="392906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50000"/>
            </a:pPr>
            <a:r>
              <a:rPr lang="en-US" sz="2800" b="1" dirty="0">
                <a:latin typeface="Verdana" pitchFamily="34" charset="0"/>
              </a:rPr>
              <a:t>1932 EVENTS</a:t>
            </a:r>
          </a:p>
          <a:p>
            <a:pPr>
              <a:spcBef>
                <a:spcPct val="50000"/>
              </a:spcBef>
              <a:buSzPct val="150000"/>
              <a:buFontTx/>
              <a:buBlip>
                <a:blip r:embed="rId2"/>
              </a:buBlip>
            </a:pPr>
            <a:r>
              <a:rPr lang="en-US" sz="2000" dirty="0">
                <a:latin typeface="Verdana" pitchFamily="34" charset="0"/>
              </a:rPr>
              <a:t> THE DEPRESSION WORSENS</a:t>
            </a:r>
          </a:p>
          <a:p>
            <a:pPr>
              <a:spcBef>
                <a:spcPct val="50000"/>
              </a:spcBef>
              <a:buSzPct val="150000"/>
              <a:buFontTx/>
              <a:buBlip>
                <a:blip r:embed="rId2"/>
              </a:buBlip>
            </a:pPr>
            <a:r>
              <a:rPr lang="en-US" sz="2000" dirty="0">
                <a:latin typeface="Verdana" pitchFamily="34" charset="0"/>
              </a:rPr>
              <a:t> INDUSTRIAL STOCK PRICES DOWN 80% SINCE 1930</a:t>
            </a:r>
          </a:p>
          <a:p>
            <a:pPr>
              <a:spcBef>
                <a:spcPct val="50000"/>
              </a:spcBef>
              <a:buSzPct val="150000"/>
              <a:buFontTx/>
              <a:buBlip>
                <a:blip r:embed="rId2"/>
              </a:buBlip>
            </a:pPr>
            <a:r>
              <a:rPr lang="en-US" sz="2000" dirty="0">
                <a:latin typeface="Verdana" pitchFamily="34" charset="0"/>
              </a:rPr>
              <a:t> 10,000 BANKS FAIL WITH THEIR DEPOSITORS LOSING OVER TWO BILLION $ OF THEIR SAVINGS  (today it would equal about $22 BILLION)</a:t>
            </a:r>
          </a:p>
          <a:p>
            <a:pPr>
              <a:spcBef>
                <a:spcPct val="50000"/>
              </a:spcBef>
              <a:buSzPct val="150000"/>
              <a:buFontTx/>
              <a:buBlip>
                <a:blip r:embed="rId2"/>
              </a:buBlip>
            </a:pPr>
            <a:r>
              <a:rPr lang="en-US" sz="2000" dirty="0">
                <a:latin typeface="Verdana" pitchFamily="34" charset="0"/>
              </a:rPr>
              <a:t> OVER 13 MILLION WORKERS LOST THEIR JOBS</a:t>
            </a:r>
          </a:p>
          <a:p>
            <a:pPr>
              <a:spcBef>
                <a:spcPct val="50000"/>
              </a:spcBef>
              <a:buSzPct val="150000"/>
              <a:buFontTx/>
              <a:buBlip>
                <a:blip r:embed="rId2"/>
              </a:buBlip>
            </a:pPr>
            <a:r>
              <a:rPr lang="en-US" sz="2000" dirty="0">
                <a:latin typeface="Verdana" pitchFamily="34" charset="0"/>
              </a:rPr>
              <a:t> OVERSEAS TRADE DECLINED BY 66%</a:t>
            </a:r>
          </a:p>
          <a:p>
            <a:pPr>
              <a:spcBef>
                <a:spcPct val="50000"/>
              </a:spcBef>
              <a:buSzPct val="150000"/>
            </a:pPr>
            <a:endParaRPr lang="en-US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25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Herbert Hoover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114800" cy="4419600"/>
          </a:xfrm>
        </p:spPr>
        <p:txBody>
          <a:bodyPr>
            <a:normAutofit/>
          </a:bodyPr>
          <a:lstStyle/>
          <a:p>
            <a:r>
              <a:rPr lang="en-US" dirty="0"/>
              <a:t>Hoover was blamed for the depression</a:t>
            </a:r>
          </a:p>
          <a:p>
            <a:r>
              <a:rPr lang="en-US" dirty="0" err="1"/>
              <a:t>Hoovervilles</a:t>
            </a:r>
            <a:r>
              <a:rPr lang="en-US" dirty="0"/>
              <a:t> – shantytowns</a:t>
            </a:r>
          </a:p>
          <a:p>
            <a:r>
              <a:rPr lang="en-US" dirty="0"/>
              <a:t>Hoover blankets – newspapers used by homeless to keep warm</a:t>
            </a:r>
          </a:p>
          <a:p>
            <a:r>
              <a:rPr lang="en-US" dirty="0"/>
              <a:t>Hoover flags – empty pockets turned inside </a:t>
            </a:r>
            <a:r>
              <a:rPr lang="en-US" dirty="0" smtClean="0"/>
              <a:t>out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Right: Unemployment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26092"/>
              </p:ext>
            </p:extLst>
          </p:nvPr>
        </p:nvGraphicFramePr>
        <p:xfrm>
          <a:off x="5369661" y="762000"/>
          <a:ext cx="3545739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4" imgW="6505651" imgH="3514649" progId="Excel.Chart.8">
                  <p:embed/>
                </p:oleObj>
              </mc:Choice>
              <mc:Fallback>
                <p:oleObj name="Chart" r:id="rId4" imgW="6505651" imgH="351464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33" t="14578" r="67776" b="4582"/>
                      <a:stretch>
                        <a:fillRect/>
                      </a:stretch>
                    </p:blipFill>
                    <p:spPr bwMode="auto">
                      <a:xfrm>
                        <a:off x="5369661" y="762000"/>
                        <a:ext cx="3545739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628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Bonus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WWI vets and their families came to Washington to show support for a bill being debated in Congress which authorized </a:t>
            </a:r>
            <a:r>
              <a:rPr lang="en-US" dirty="0" err="1" smtClean="0"/>
              <a:t>gov.</a:t>
            </a:r>
            <a:r>
              <a:rPr lang="en-US" dirty="0" smtClean="0"/>
              <a:t> to pay a bonus to WWI vets who hadn’t received just compensation for their service</a:t>
            </a:r>
          </a:p>
          <a:p>
            <a:r>
              <a:rPr lang="en-US" dirty="0" smtClean="0"/>
              <a:t>bonus had already been approved in 1924 to be paid in 1945</a:t>
            </a:r>
          </a:p>
          <a:p>
            <a:r>
              <a:rPr lang="en-US" dirty="0" smtClean="0"/>
              <a:t>some felt it should be paid immediately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72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Hoover supported their right to peaceful assembly</a:t>
            </a:r>
          </a:p>
          <a:p>
            <a:r>
              <a:rPr lang="en-US" dirty="0" smtClean="0"/>
              <a:t>bill was defeated – most of the group went home except for @2000 which Hoover decided should be disbanded</a:t>
            </a:r>
          </a:p>
          <a:p>
            <a:r>
              <a:rPr lang="en-US" dirty="0" smtClean="0"/>
              <a:t>1000 soldiers under Gen. Douglas MacArthur and Major Dwight Eisenhower went in and gassed the crowd</a:t>
            </a:r>
          </a:p>
          <a:p>
            <a:r>
              <a:rPr lang="en-US" dirty="0" smtClean="0"/>
              <a:t>11 month old baby died, 8 year old boy was partially blinded, 2 people shot, and many others injured</a:t>
            </a:r>
          </a:p>
          <a:p>
            <a:r>
              <a:rPr lang="en-US" dirty="0" smtClean="0"/>
              <a:t>public was stunned and outraged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2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Stock Market Terms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Bear Market: market decline over time</a:t>
            </a:r>
          </a:p>
          <a:p>
            <a:r>
              <a:rPr lang="en-US" dirty="0"/>
              <a:t>Bull Market: market increase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0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bonus_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8"/>
            <a:ext cx="5334000" cy="4233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Picture 5" descr="bonusarmy-armed guards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84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 descr="bonusarmy-capit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810000" cy="403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0" y="5181600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99"/>
                </a:solidFill>
                <a:latin typeface="Tahoma" pitchFamily="34" charset="0"/>
              </a:rPr>
              <a:t>Bonus Army</a:t>
            </a:r>
            <a:endParaRPr lang="en-US" sz="360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2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28600" y="76200"/>
            <a:ext cx="8534400" cy="465138"/>
          </a:xfrm>
          <a:prstGeom prst="rect">
            <a:avLst/>
          </a:prstGeom>
          <a:gradFill rotWithShape="1">
            <a:gsLst>
              <a:gs pos="0">
                <a:srgbClr val="FDEBA1"/>
              </a:gs>
              <a:gs pos="100000">
                <a:srgbClr val="0066FF"/>
              </a:gs>
            </a:gsLst>
            <a:lin ang="5400000" scaled="1"/>
          </a:gra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SOME BONUS MARCHERS BROUGHT THEIR FAMILIES</a:t>
            </a:r>
          </a:p>
        </p:txBody>
      </p:sp>
      <p:pic>
        <p:nvPicPr>
          <p:cNvPr id="111621" name="Picture 5" descr="bonusmarch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2163"/>
            <a:ext cx="7848600" cy="592613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1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8509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PRESIDENT HOOVER SENT THE ARMY TO DISPERSE THE BONUS MARCHERS</a:t>
            </a:r>
          </a:p>
        </p:txBody>
      </p:sp>
      <p:pic>
        <p:nvPicPr>
          <p:cNvPr id="112645" name="Picture 5" descr="BONUS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3975"/>
            <a:ext cx="7620000" cy="51530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6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How does it change?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because </a:t>
            </a:r>
            <a:r>
              <a:rPr lang="en-CA" dirty="0"/>
              <a:t>of </a:t>
            </a:r>
            <a:r>
              <a:rPr lang="en-CA" dirty="0" smtClean="0"/>
              <a:t>the booming </a:t>
            </a:r>
            <a:r>
              <a:rPr lang="en-CA" dirty="0"/>
              <a:t>1920's economy, $ were plentiful, so banks were quick to make loans to investors </a:t>
            </a:r>
          </a:p>
          <a:p>
            <a:pPr>
              <a:lnSpc>
                <a:spcPct val="90000"/>
              </a:lnSpc>
            </a:pPr>
            <a:r>
              <a:rPr lang="en-CA" dirty="0"/>
              <a:t>also investors only had to pay for 10% of the stock's actual value at time of </a:t>
            </a:r>
            <a:r>
              <a:rPr lang="en-CA" dirty="0" smtClean="0"/>
              <a:t>purchase (buying on margin)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6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How does it change?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dirty="0"/>
              <a:t>this encouraged </a:t>
            </a:r>
            <a:r>
              <a:rPr lang="en-CA" dirty="0">
                <a:solidFill>
                  <a:srgbClr val="FF0000"/>
                </a:solidFill>
              </a:rPr>
              <a:t>STOCK SPECULATION</a:t>
            </a:r>
            <a:r>
              <a:rPr lang="en-CA" dirty="0"/>
              <a:t> - people would buy and sell stocks quickly to make a quick buck</a:t>
            </a:r>
          </a:p>
          <a:p>
            <a:pPr>
              <a:lnSpc>
                <a:spcPct val="80000"/>
              </a:lnSpc>
            </a:pPr>
            <a:r>
              <a:rPr lang="en-CA" dirty="0"/>
              <a:t>b/c of all this buying &amp; selling, stock value increased (Ex: G.E stock $130 </a:t>
            </a:r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 $396/share)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change?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dirty="0"/>
              <a:t>this quick turnover didn't aid cos. </a:t>
            </a:r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 they needed long term investments so they could pay bills (stock value was like an illusion)</a:t>
            </a:r>
          </a:p>
          <a:p>
            <a:pPr>
              <a:lnSpc>
                <a:spcPct val="80000"/>
              </a:lnSpc>
            </a:pPr>
            <a:r>
              <a:rPr lang="en-CA" dirty="0"/>
              <a:t>unscrupulous traders would buy and sell shares intentionally to inflate a given co.'s stock value</a:t>
            </a:r>
          </a:p>
          <a:p>
            <a:pPr>
              <a:lnSpc>
                <a:spcPct val="80000"/>
              </a:lnSpc>
            </a:pPr>
            <a:r>
              <a:rPr lang="en-CA" dirty="0"/>
              <a:t>all of this gave a false sense of security/confidence in the American market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7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beginning in Oct 1929, investors’ confidence dropped, leading to a market collapse</a:t>
            </a:r>
          </a:p>
          <a:p>
            <a:r>
              <a:rPr lang="en-CA" dirty="0" smtClean="0"/>
              <a:t>all tried to sell at once and bottom fell out of market  = panic selling… (many bankruptcies as banks called in loans)</a:t>
            </a:r>
          </a:p>
          <a:p>
            <a:r>
              <a:rPr lang="en-CA" dirty="0" smtClean="0"/>
              <a:t>only a tiny minority of people traded on the stock exchange, but they possessed vast wealth, and the crash had a ripple effect on the economy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5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221</TotalTime>
  <Words>1360</Words>
  <Application>Microsoft Macintosh PowerPoint</Application>
  <PresentationFormat>On-screen Show (4:3)</PresentationFormat>
  <Paragraphs>148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NewsPrint</vt:lpstr>
      <vt:lpstr>Chart</vt:lpstr>
      <vt:lpstr>The Stock Market Crash &amp; the Great Depression</vt:lpstr>
      <vt:lpstr>The Roaring 20s</vt:lpstr>
      <vt:lpstr>What is the Stock Market?</vt:lpstr>
      <vt:lpstr>Stock Market Terms</vt:lpstr>
      <vt:lpstr>Stock Market Terms</vt:lpstr>
      <vt:lpstr>How does it change?</vt:lpstr>
      <vt:lpstr>How does it change?</vt:lpstr>
      <vt:lpstr>How does it change?</vt:lpstr>
      <vt:lpstr>How does this change?</vt:lpstr>
      <vt:lpstr>What happened?</vt:lpstr>
      <vt:lpstr>What happened?</vt:lpstr>
      <vt:lpstr>PowerPoint Presentation</vt:lpstr>
      <vt:lpstr>PowerPoint Presentation</vt:lpstr>
      <vt:lpstr>PowerPoint Presentation</vt:lpstr>
      <vt:lpstr>PowerPoint Presentation</vt:lpstr>
      <vt:lpstr>Results of the Crash</vt:lpstr>
      <vt:lpstr>Results of the Crash</vt:lpstr>
      <vt:lpstr>The Great Depression Begins</vt:lpstr>
      <vt:lpstr>Impact of the Depression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Dust Bowl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Factory Overproduction</vt:lpstr>
      <vt:lpstr>Farm Overproduction</vt:lpstr>
      <vt:lpstr>PowerPoint Presentation</vt:lpstr>
      <vt:lpstr>Herbert Hoover</vt:lpstr>
      <vt:lpstr>Herbert Hoover</vt:lpstr>
      <vt:lpstr>Herbert Hoover</vt:lpstr>
      <vt:lpstr>PowerPoint Presentation</vt:lpstr>
      <vt:lpstr>PowerPoint Presentation</vt:lpstr>
      <vt:lpstr>PowerPoint Presentation</vt:lpstr>
      <vt:lpstr>PowerPoint Presentation</vt:lpstr>
      <vt:lpstr>Herbert Hoover</vt:lpstr>
      <vt:lpstr>Bonus Army</vt:lpstr>
      <vt:lpstr>Bonus Army</vt:lpstr>
      <vt:lpstr>PowerPoint Presentation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Stock Market Crash &amp; the Great Depression</dc:title>
  <dc:creator>Katherine Lacks</dc:creator>
  <cp:lastModifiedBy>Kate Lacks</cp:lastModifiedBy>
  <cp:revision>15</cp:revision>
  <dcterms:created xsi:type="dcterms:W3CDTF">2012-02-23T16:21:12Z</dcterms:created>
  <dcterms:modified xsi:type="dcterms:W3CDTF">2014-03-23T16:23:46Z</dcterms:modified>
</cp:coreProperties>
</file>