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notesMasterIdLst>
    <p:notesMasterId r:id="rId14"/>
  </p:notesMasterIdLst>
  <p:sldIdLst>
    <p:sldId id="256" r:id="rId2"/>
    <p:sldId id="257" r:id="rId3"/>
    <p:sldId id="258" r:id="rId4"/>
    <p:sldId id="264" r:id="rId5"/>
    <p:sldId id="267" r:id="rId6"/>
    <p:sldId id="265" r:id="rId7"/>
    <p:sldId id="266" r:id="rId8"/>
    <p:sldId id="259" r:id="rId9"/>
    <p:sldId id="262" r:id="rId10"/>
    <p:sldId id="263" r:id="rId11"/>
    <p:sldId id="260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375"/>
  </p:normalViewPr>
  <p:slideViewPr>
    <p:cSldViewPr snapToGrid="0" snapToObjects="1">
      <p:cViewPr varScale="1">
        <p:scale>
          <a:sx n="76" d="100"/>
          <a:sy n="76" d="100"/>
        </p:scale>
        <p:origin x="21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F1EE8-97C2-6546-BBF6-F3906DF6DB29}" type="datetimeFigureOut">
              <a:rPr lang="en-US" smtClean="0"/>
              <a:t>9/20/19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2412F-8D0C-3944-86E9-5834B1B75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6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Relationship Id="rId3" Type="http://schemas.openxmlformats.org/officeDocument/2006/relationships/image" Target="../media/image20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Today, commonly referred to as the Mid Atlantic states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2412F-8D0C-3944-86E9-5834B1B75F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4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Primary motive for founding colony: Haven for Quakers (and those seeking religious freedom – “Holy Experiment”)</a:t>
            </a:r>
          </a:p>
          <a:p>
            <a:r>
              <a:rPr lang="en-US" dirty="0" smtClean="0"/>
              <a:t>Attractive to many groups, particularly Germans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2412F-8D0C-3944-86E9-5834B1B75F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8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Indians, in retaliation for Dutch violence, massacred settlers; Dutch built wall – Wall Street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2412F-8D0C-3944-86E9-5834B1B75F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8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Clr>
                <a:srgbClr val="2C6798"/>
              </a:buClr>
              <a:buSzPct val="120000"/>
              <a:buBlip>
                <a:blip r:embed="rId3"/>
              </a:buBlip>
            </a:pPr>
            <a:r>
              <a:rPr lang="en-US" dirty="0" smtClean="0"/>
              <a:t>Dutch</a:t>
            </a:r>
            <a:r>
              <a:rPr lang="en-US" baseline="0" dirty="0" smtClean="0"/>
              <a:t> Residue in NY: 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Names 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charset="0"/>
              </a:rPr>
              <a:t> Harlem, Brooklyn</a:t>
            </a:r>
          </a:p>
          <a:p>
            <a:pPr>
              <a:spcBef>
                <a:spcPct val="50000"/>
              </a:spcBef>
              <a:buClr>
                <a:srgbClr val="2C6798"/>
              </a:buClr>
              <a:buSzPct val="120000"/>
              <a:buBlip>
                <a:blip r:embed="rId3"/>
              </a:buBlip>
            </a:pP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charset="0"/>
              </a:rPr>
              <a:t>Architecture  gambrel roof</a:t>
            </a:r>
          </a:p>
          <a:p>
            <a:pPr>
              <a:spcBef>
                <a:spcPct val="50000"/>
              </a:spcBef>
              <a:buClr>
                <a:srgbClr val="2C6798"/>
              </a:buClr>
              <a:buSzPct val="120000"/>
              <a:buBlip>
                <a:blip r:embed="rId3"/>
              </a:buBlip>
            </a:pP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charset="0"/>
              </a:rPr>
              <a:t>Customs  Easter eggs, Santa Claus, waffles, bowling, sleighing, skating, </a:t>
            </a:r>
            <a:r>
              <a:rPr lang="en-US" sz="8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charset="0"/>
              </a:rPr>
              <a:t>kolf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charset="0"/>
              </a:rPr>
              <a:t> [golf].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2412F-8D0C-3944-86E9-5834B1B75F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6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FFE-D3F5-744B-BC69-17B52A78024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FFE-D3F5-744B-BC69-17B52A78024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4419-85EF-404C-9B45-5B50EADE3DF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FFE-D3F5-744B-BC69-17B52A78024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4419-85EF-404C-9B45-5B50EADE3DF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FFE-D3F5-744B-BC69-17B52A78024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4419-85EF-404C-9B45-5B50EADE3D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FFE-D3F5-744B-BC69-17B52A78024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4419-85EF-404C-9B45-5B50EADE3DF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FFE-D3F5-744B-BC69-17B52A78024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4419-85EF-404C-9B45-5B50EADE3D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FFE-D3F5-744B-BC69-17B52A78024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4419-85EF-404C-9B45-5B50EADE3D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FFE-D3F5-744B-BC69-17B52A78024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4419-85EF-404C-9B45-5B50EADE3DF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FFE-D3F5-744B-BC69-17B52A78024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4419-85EF-404C-9B45-5B50EADE3DF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FFE-D3F5-744B-BC69-17B52A78024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4419-85EF-404C-9B45-5B50EADE3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FFE-D3F5-744B-BC69-17B52A78024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4419-85EF-404C-9B45-5B50EADE3DF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AFFE-D3F5-744B-BC69-17B52A78024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4419-85EF-404C-9B45-5B50EADE3D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4419-85EF-404C-9B45-5B50EADE3DF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DAFFE-D3F5-744B-BC69-17B52A780242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Middle Colonies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70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New Netherlands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209800"/>
            <a:ext cx="3886200" cy="3657600"/>
          </a:xfrm>
        </p:spPr>
        <p:txBody>
          <a:bodyPr>
            <a:normAutofit/>
          </a:bodyPr>
          <a:lstStyle/>
          <a:p>
            <a:r>
              <a:rPr lang="en-US" dirty="0" smtClean="0"/>
              <a:t>1664: </a:t>
            </a:r>
            <a:r>
              <a:rPr lang="en-US" dirty="0" smtClean="0"/>
              <a:t>English King Charles </a:t>
            </a:r>
            <a:r>
              <a:rPr lang="en-US" dirty="0" smtClean="0"/>
              <a:t>II </a:t>
            </a:r>
            <a:r>
              <a:rPr lang="en-US" dirty="0" smtClean="0"/>
              <a:t>gave </a:t>
            </a:r>
            <a:r>
              <a:rPr lang="en-US" dirty="0" smtClean="0"/>
              <a:t>New Amsterdam to his brother, the Duke of </a:t>
            </a:r>
            <a:r>
              <a:rPr lang="en-US" dirty="0" smtClean="0"/>
              <a:t>York, in hopes of eliminating Dutch presence in North America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G0001-230x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17" y="1438835"/>
            <a:ext cx="3946977" cy="5148231"/>
          </a:xfrm>
          <a:prstGeom prst="rect">
            <a:avLst/>
          </a:prstGeom>
        </p:spPr>
      </p:pic>
      <p:pic>
        <p:nvPicPr>
          <p:cNvPr id="5" name="Picture 4" descr="20c Dutch Revival Bldg - NYC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810" y="4368784"/>
            <a:ext cx="2309813" cy="2489216"/>
          </a:xfrm>
          <a:prstGeom prst="rect">
            <a:avLst/>
          </a:prstGeom>
          <a:noFill/>
          <a:ln w="9525">
            <a:solidFill>
              <a:srgbClr val="3A1D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285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Dutch Residue in 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3910137" cy="3657600"/>
          </a:xfrm>
        </p:spPr>
        <p:txBody>
          <a:bodyPr/>
          <a:lstStyle/>
          <a:p>
            <a:pPr>
              <a:spcBef>
                <a:spcPct val="50000"/>
              </a:spcBef>
              <a:buClr>
                <a:srgbClr val="2C6798"/>
              </a:buClr>
              <a:buSzPct val="120000"/>
              <a:buBlip>
                <a:blip r:embed="rId2"/>
              </a:buBlip>
            </a:pPr>
            <a:r>
              <a:rPr lang="en-US" dirty="0">
                <a:latin typeface="+mj-lt"/>
              </a:rPr>
              <a:t>Names </a:t>
            </a:r>
            <a:r>
              <a:rPr lang="en-US" dirty="0">
                <a:latin typeface="+mj-lt"/>
                <a:sym typeface="Wingdings" charset="0"/>
              </a:rPr>
              <a:t> Harlem, Brooklyn</a:t>
            </a:r>
          </a:p>
          <a:p>
            <a:pPr>
              <a:spcBef>
                <a:spcPct val="50000"/>
              </a:spcBef>
              <a:buClr>
                <a:srgbClr val="2C6798"/>
              </a:buClr>
              <a:buSzPct val="120000"/>
              <a:buBlip>
                <a:blip r:embed="rId2"/>
              </a:buBlip>
            </a:pPr>
            <a:r>
              <a:rPr lang="en-US" dirty="0">
                <a:latin typeface="+mj-lt"/>
                <a:sym typeface="Wingdings" charset="0"/>
              </a:rPr>
              <a:t>Architecture  gambrel roof</a:t>
            </a:r>
          </a:p>
          <a:p>
            <a:pPr>
              <a:spcBef>
                <a:spcPct val="50000"/>
              </a:spcBef>
              <a:buClr>
                <a:srgbClr val="2C6798"/>
              </a:buClr>
              <a:buSzPct val="120000"/>
              <a:buBlip>
                <a:blip r:embed="rId2"/>
              </a:buBlip>
            </a:pPr>
            <a:r>
              <a:rPr lang="en-US" dirty="0">
                <a:latin typeface="+mj-lt"/>
                <a:sym typeface="Wingdings" charset="0"/>
              </a:rPr>
              <a:t>Customs  Easter eggs, Santa Claus, waffles, bowling, sleighing, skating, </a:t>
            </a:r>
            <a:r>
              <a:rPr lang="en-US" i="1" dirty="0" err="1">
                <a:latin typeface="+mj-lt"/>
                <a:sym typeface="Wingdings" charset="0"/>
              </a:rPr>
              <a:t>kolf</a:t>
            </a:r>
            <a:r>
              <a:rPr lang="en-US" dirty="0">
                <a:latin typeface="+mj-lt"/>
                <a:sym typeface="Wingdings" charset="0"/>
              </a:rPr>
              <a:t> [golf].</a:t>
            </a:r>
          </a:p>
          <a:p>
            <a:endParaRPr lang="en-US" dirty="0"/>
          </a:p>
        </p:txBody>
      </p:sp>
      <p:pic>
        <p:nvPicPr>
          <p:cNvPr id="4" name="Picture 4" descr="20c Dutch Revival Bldg - NYC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624" y="2209800"/>
            <a:ext cx="3393989" cy="3657600"/>
          </a:xfrm>
          <a:prstGeom prst="rect">
            <a:avLst/>
          </a:prstGeom>
          <a:noFill/>
          <a:ln w="9525">
            <a:solidFill>
              <a:srgbClr val="3A1D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94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 Colony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Very similar to PA, NJ, DE </a:t>
            </a:r>
            <a:r>
              <a:rPr lang="mr-IN" dirty="0" smtClean="0"/>
              <a:t>–</a:t>
            </a:r>
            <a:r>
              <a:rPr lang="en-US" dirty="0" smtClean="0"/>
              <a:t> grain, lumber, coal, iron, fur, etc.</a:t>
            </a:r>
          </a:p>
          <a:p>
            <a:r>
              <a:rPr lang="en-US" dirty="0" smtClean="0"/>
              <a:t>Major cities: New York City, then Albany (on Hudson River)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Question: Why did NYC urbanize so quickly while the Eastern Shore of Virginia did not?</a:t>
            </a:r>
          </a:p>
        </p:txBody>
      </p:sp>
    </p:spTree>
    <p:extLst>
      <p:ext uri="{BB962C8B-B14F-4D97-AF65-F5344CB8AC3E}">
        <p14:creationId xmlns:p14="http://schemas.microsoft.com/office/powerpoint/2010/main" val="102188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Which are considered the Middle Colonies?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3476"/>
            <a:ext cx="417905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New York</a:t>
            </a:r>
          </a:p>
          <a:p>
            <a:r>
              <a:rPr lang="en-US" dirty="0" smtClean="0"/>
              <a:t>Pennsylvania</a:t>
            </a:r>
          </a:p>
          <a:p>
            <a:r>
              <a:rPr lang="en-US" dirty="0" smtClean="0"/>
              <a:t>New Jersey</a:t>
            </a:r>
          </a:p>
          <a:p>
            <a:r>
              <a:rPr lang="en-US" dirty="0" smtClean="0"/>
              <a:t>Delaware</a:t>
            </a:r>
          </a:p>
          <a:p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17" y="1942851"/>
            <a:ext cx="370472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0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the Middle Colonies?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Great farming: “bread colonies” – grain</a:t>
            </a:r>
          </a:p>
          <a:p>
            <a:r>
              <a:rPr lang="en-US" dirty="0" smtClean="0"/>
              <a:t>Great ports (led to developed cities like New York &amp; Philadelphia)</a:t>
            </a:r>
          </a:p>
          <a:p>
            <a:r>
              <a:rPr lang="en-US" dirty="0" smtClean="0"/>
              <a:t>Most democratic (less aristocratic)</a:t>
            </a:r>
          </a:p>
          <a:p>
            <a:r>
              <a:rPr lang="en-US" dirty="0" smtClean="0"/>
              <a:t>Diverse population (ethnically mixed, religiously tolerant)</a:t>
            </a:r>
          </a:p>
          <a:p>
            <a:r>
              <a:rPr lang="en-US" dirty="0" smtClean="0"/>
              <a:t>Fewer industries than New England, but more than the South (ship building, </a:t>
            </a:r>
            <a:r>
              <a:rPr lang="en-US" dirty="0" smtClean="0"/>
              <a:t>lumbering, coal, iron)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0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Pennsylvania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53552"/>
            <a:ext cx="4897856" cy="4113848"/>
          </a:xfrm>
        </p:spPr>
        <p:txBody>
          <a:bodyPr/>
          <a:lstStyle/>
          <a:p>
            <a:r>
              <a:rPr lang="en-US" dirty="0" smtClean="0"/>
              <a:t>Founded by Quakers, specifically William Penn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656" y="987636"/>
            <a:ext cx="3077379" cy="5688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876" y="2857097"/>
            <a:ext cx="4080510" cy="366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08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Pennsylvania Colony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tolerant of other ethnicities and religions (population grows quickly)</a:t>
            </a:r>
            <a:endParaRPr lang="en-US" dirty="0"/>
          </a:p>
          <a:p>
            <a:r>
              <a:rPr lang="en-US" dirty="0"/>
              <a:t>Climate fostered grain-growing and livestock raising</a:t>
            </a:r>
          </a:p>
          <a:p>
            <a:r>
              <a:rPr lang="en-US" dirty="0"/>
              <a:t>L</a:t>
            </a:r>
            <a:r>
              <a:rPr lang="en-US" dirty="0" smtClean="0"/>
              <a:t>ots </a:t>
            </a:r>
            <a:r>
              <a:rPr lang="en-US" dirty="0"/>
              <a:t>of tradable </a:t>
            </a:r>
            <a:r>
              <a:rPr lang="en-US" dirty="0" smtClean="0"/>
              <a:t>goods (coal, iron, lumber, fur,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Major cities</a:t>
            </a:r>
            <a:r>
              <a:rPr lang="en-US" dirty="0"/>
              <a:t>: </a:t>
            </a:r>
            <a:r>
              <a:rPr lang="en-US" dirty="0" smtClean="0"/>
              <a:t>Philadelphia, later Pittsburg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6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New Jersey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209800"/>
            <a:ext cx="388998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Land grant; named for British Island of Jersey</a:t>
            </a:r>
          </a:p>
          <a:p>
            <a:r>
              <a:rPr lang="en-US" dirty="0" smtClean="0"/>
              <a:t>Characteristics: very similar to PA (also attractive to many diverse settlers)</a:t>
            </a:r>
          </a:p>
          <a:p>
            <a:r>
              <a:rPr lang="en-US" dirty="0" smtClean="0"/>
              <a:t>Close to cities: Philadelphia &amp; New York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089"/>
          <a:stretch/>
        </p:blipFill>
        <p:spPr>
          <a:xfrm>
            <a:off x="5029200" y="236570"/>
            <a:ext cx="3986214" cy="643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62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Delaware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38836"/>
            <a:ext cx="2781721" cy="5152100"/>
          </a:xfrm>
        </p:spPr>
        <p:txBody>
          <a:bodyPr>
            <a:normAutofit/>
          </a:bodyPr>
          <a:lstStyle/>
          <a:p>
            <a:r>
              <a:rPr lang="en-US" dirty="0" smtClean="0"/>
              <a:t>Land grant to Lord de la War</a:t>
            </a:r>
          </a:p>
          <a:p>
            <a:r>
              <a:rPr lang="en-US" dirty="0" smtClean="0"/>
              <a:t>Characteristics: very similar to PA &amp; New Jersey</a:t>
            </a:r>
          </a:p>
          <a:p>
            <a:r>
              <a:rPr lang="en-US" dirty="0" smtClean="0"/>
              <a:t>First city: Wilmington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522" y="0"/>
            <a:ext cx="5716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New Netherlands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209800"/>
            <a:ext cx="3889980" cy="3657600"/>
          </a:xfrm>
        </p:spPr>
        <p:txBody>
          <a:bodyPr>
            <a:normAutofit/>
          </a:bodyPr>
          <a:lstStyle/>
          <a:p>
            <a:r>
              <a:rPr lang="en-US" dirty="0" smtClean="0"/>
              <a:t>Explored by Henry Hudson</a:t>
            </a:r>
          </a:p>
          <a:p>
            <a:r>
              <a:rPr lang="en-US" dirty="0" smtClean="0"/>
              <a:t>New Amsterdam</a:t>
            </a:r>
          </a:p>
          <a:p>
            <a:pPr lvl="1"/>
            <a:r>
              <a:rPr lang="en-US" dirty="0" smtClean="0"/>
              <a:t>Manhattan ($30)</a:t>
            </a:r>
          </a:p>
          <a:p>
            <a:pPr lvl="1"/>
            <a:r>
              <a:rPr lang="en-US" dirty="0"/>
              <a:t>Cosmopolitan </a:t>
            </a:r>
            <a:r>
              <a:rPr lang="en-US" dirty="0" smtClean="0"/>
              <a:t>town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43" y="2076428"/>
            <a:ext cx="3983649" cy="4493405"/>
          </a:xfrm>
          <a:prstGeom prst="rect">
            <a:avLst/>
          </a:prstGeom>
        </p:spPr>
      </p:pic>
      <p:pic>
        <p:nvPicPr>
          <p:cNvPr id="5" name="Picture 5" descr="map-Henry Hudson's voyages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1450" b="1450"/>
          <a:stretch>
            <a:fillRect/>
          </a:stretch>
        </p:blipFill>
        <p:spPr bwMode="auto">
          <a:xfrm>
            <a:off x="6327092" y="67236"/>
            <a:ext cx="2129521" cy="2828806"/>
          </a:xfrm>
          <a:prstGeom prst="rect">
            <a:avLst/>
          </a:prstGeom>
          <a:noFill/>
          <a:ln w="9525">
            <a:solidFill>
              <a:srgbClr val="3A1D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91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New Netherlands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33750"/>
            <a:ext cx="7770813" cy="3657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Dutch </a:t>
            </a:r>
            <a:r>
              <a:rPr lang="en-US" sz="2000" dirty="0" smtClean="0"/>
              <a:t>built wall – Wall </a:t>
            </a:r>
            <a:r>
              <a:rPr lang="en-US" sz="2000" dirty="0" smtClean="0"/>
              <a:t>Street for protection from Natives</a:t>
            </a:r>
            <a:endParaRPr lang="en-US" sz="2000" dirty="0" smtClean="0"/>
          </a:p>
          <a:p>
            <a:r>
              <a:rPr lang="en-US" sz="2000" dirty="0" smtClean="0"/>
              <a:t>Took over New Sweden (New Jersey) </a:t>
            </a:r>
          </a:p>
          <a:p>
            <a:r>
              <a:rPr lang="en-US" sz="2000" dirty="0" smtClean="0"/>
              <a:t>New Englanders saw growing Dutch presence as a threat</a:t>
            </a:r>
            <a:endParaRPr lang="en-US" sz="2000" dirty="0"/>
          </a:p>
        </p:txBody>
      </p:sp>
      <p:pic>
        <p:nvPicPr>
          <p:cNvPr id="4" name="Picture 3" descr="330px-CastelloPlanOrigi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036" y="4122657"/>
            <a:ext cx="3721600" cy="2481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Wall_Street_map2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0" y="4555268"/>
            <a:ext cx="4902200" cy="185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027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132</TotalTime>
  <Words>442</Words>
  <Application>Microsoft Macintosh PowerPoint</Application>
  <PresentationFormat>On-screen Show (4:3)</PresentationFormat>
  <Paragraphs>60</Paragraphs>
  <Slides>12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Calisto MT</vt:lpstr>
      <vt:lpstr>Wingdings</vt:lpstr>
      <vt:lpstr>Folio</vt:lpstr>
      <vt:lpstr>The Middle Colonies</vt:lpstr>
      <vt:lpstr>Which are considered the Middle Colonies?</vt:lpstr>
      <vt:lpstr>Characteristics of the Middle Colonies?</vt:lpstr>
      <vt:lpstr>Pennsylvania</vt:lpstr>
      <vt:lpstr>Pennsylvania Colony</vt:lpstr>
      <vt:lpstr>New Jersey</vt:lpstr>
      <vt:lpstr>Delaware</vt:lpstr>
      <vt:lpstr>New Netherlands </vt:lpstr>
      <vt:lpstr>Fall of New Netherlands</vt:lpstr>
      <vt:lpstr>Fall of New Netherlands</vt:lpstr>
      <vt:lpstr>Dutch Residue in NY</vt:lpstr>
      <vt:lpstr>New York Colony</vt:lpstr>
    </vt:vector>
  </TitlesOfParts>
  <Company>Broadwater Academy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Colonies</dc:title>
  <dc:creator>Kate Lacks</dc:creator>
  <cp:lastModifiedBy>Katherine Lacks</cp:lastModifiedBy>
  <cp:revision>27</cp:revision>
  <dcterms:created xsi:type="dcterms:W3CDTF">2014-09-11T18:01:59Z</dcterms:created>
  <dcterms:modified xsi:type="dcterms:W3CDTF">2019-09-20T13:14:34Z</dcterms:modified>
</cp:coreProperties>
</file>