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AFFE-D3F5-744B-BC69-17B52A780242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US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0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Autocratic in character</a:t>
            </a:r>
          </a:p>
          <a:p>
            <a:r>
              <a:rPr lang="en-US" dirty="0" err="1" smtClean="0"/>
              <a:t>Leisler’s</a:t>
            </a:r>
            <a:r>
              <a:rPr lang="en-US" dirty="0" smtClean="0"/>
              <a:t> Rebellion (1691)</a:t>
            </a:r>
          </a:p>
          <a:p>
            <a:pPr lvl="1"/>
            <a:r>
              <a:rPr lang="en-US" dirty="0" smtClean="0"/>
              <a:t>Poor whites + farmers led by Jacob </a:t>
            </a:r>
            <a:r>
              <a:rPr lang="en-US" dirty="0" err="1" smtClean="0"/>
              <a:t>Leisler</a:t>
            </a:r>
            <a:r>
              <a:rPr lang="en-US" dirty="0" smtClean="0"/>
              <a:t> rebelled due to lack of land</a:t>
            </a:r>
          </a:p>
          <a:p>
            <a:pPr lvl="1"/>
            <a:r>
              <a:rPr lang="en-US" dirty="0" smtClean="0"/>
              <a:t>Inspired by Glorious Revolution &amp; overthrow of Dominion of New England</a:t>
            </a:r>
          </a:p>
          <a:p>
            <a:pPr lvl="1"/>
            <a:r>
              <a:rPr lang="en-US" dirty="0" smtClean="0"/>
              <a:t>Revolt failed, </a:t>
            </a:r>
            <a:r>
              <a:rPr lang="en-US" dirty="0" err="1" smtClean="0"/>
              <a:t>Leisler</a:t>
            </a:r>
            <a:r>
              <a:rPr lang="en-US" dirty="0" smtClean="0"/>
              <a:t> hanged, parceling of huge estates to upper class continued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8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3552"/>
            <a:ext cx="7770813" cy="4113848"/>
          </a:xfrm>
        </p:spPr>
        <p:txBody>
          <a:bodyPr/>
          <a:lstStyle/>
          <a:p>
            <a:r>
              <a:rPr lang="en-US" dirty="0" smtClean="0"/>
              <a:t>Quakers</a:t>
            </a:r>
          </a:p>
          <a:p>
            <a:r>
              <a:rPr lang="en-US" dirty="0" smtClean="0"/>
              <a:t>William Penn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656" y="987636"/>
            <a:ext cx="3077379" cy="5688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350" y="2962899"/>
            <a:ext cx="4132893" cy="37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motive for founding colony: Haven for Quakers (and those seeking religious freedom – “Holy Experiment”)</a:t>
            </a:r>
          </a:p>
          <a:p>
            <a:r>
              <a:rPr lang="en-US" dirty="0" smtClean="0"/>
              <a:t>Secondary motive: experiment with liberal ideas while still making money</a:t>
            </a:r>
          </a:p>
          <a:p>
            <a:r>
              <a:rPr lang="en-US" dirty="0" smtClean="0"/>
              <a:t>Attractive to many groups, particularly Germans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8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09800"/>
            <a:ext cx="3889980" cy="3657600"/>
          </a:xfrm>
        </p:spPr>
        <p:txBody>
          <a:bodyPr/>
          <a:lstStyle/>
          <a:p>
            <a:r>
              <a:rPr lang="en-US" dirty="0" smtClean="0"/>
              <a:t>Started in 1664 as Quaker settlement</a:t>
            </a:r>
          </a:p>
          <a:p>
            <a:r>
              <a:rPr lang="en-US" dirty="0" smtClean="0"/>
              <a:t>2 proprietors received area from Duke of York</a:t>
            </a:r>
          </a:p>
          <a:p>
            <a:r>
              <a:rPr lang="en-US" dirty="0" smtClean="0"/>
              <a:t>1702: two Jerseys combined as a royal colony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055" y="1438836"/>
            <a:ext cx="3711558" cy="44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6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38836"/>
            <a:ext cx="2499104" cy="5152100"/>
          </a:xfrm>
        </p:spPr>
        <p:txBody>
          <a:bodyPr>
            <a:normAutofit/>
          </a:bodyPr>
          <a:lstStyle/>
          <a:p>
            <a:r>
              <a:rPr lang="en-US" dirty="0" smtClean="0"/>
              <a:t>Granted its own assembly in 1703</a:t>
            </a:r>
          </a:p>
          <a:p>
            <a:r>
              <a:rPr lang="en-US" dirty="0" smtClean="0"/>
              <a:t>Contained large Quaker population</a:t>
            </a:r>
          </a:p>
          <a:p>
            <a:r>
              <a:rPr lang="en-US" dirty="0" smtClean="0"/>
              <a:t>Remained under the governor of PA until the American Revolution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22" y="0"/>
            <a:ext cx="5716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6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Which are considered the Middle Colonies?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3476"/>
            <a:ext cx="41790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York</a:t>
            </a:r>
          </a:p>
          <a:p>
            <a:r>
              <a:rPr lang="en-US" dirty="0" smtClean="0"/>
              <a:t>Pennsylvania</a:t>
            </a:r>
          </a:p>
          <a:p>
            <a:r>
              <a:rPr lang="en-US" dirty="0" smtClean="0"/>
              <a:t>New Jersey</a:t>
            </a:r>
          </a:p>
          <a:p>
            <a:r>
              <a:rPr lang="en-US" dirty="0" smtClean="0"/>
              <a:t>Delaware</a:t>
            </a:r>
          </a:p>
          <a:p>
            <a:endParaRPr lang="en-US" dirty="0"/>
          </a:p>
          <a:p>
            <a:r>
              <a:rPr lang="en-US" dirty="0" smtClean="0"/>
              <a:t>Today, commonly referred to as the Mid Atlantic states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17" y="1942851"/>
            <a:ext cx="37047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the Middle Colonies?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Great farming: “bread colonies” - grain</a:t>
            </a:r>
          </a:p>
          <a:p>
            <a:r>
              <a:rPr lang="en-US" dirty="0" smtClean="0"/>
              <a:t>Three Rivers: Susquehanna, Delaware, Hudson</a:t>
            </a:r>
          </a:p>
          <a:p>
            <a:r>
              <a:rPr lang="en-US" dirty="0" smtClean="0"/>
              <a:t>Great ports (led to developed cities like New York &amp; Philadelphia)</a:t>
            </a:r>
          </a:p>
          <a:p>
            <a:r>
              <a:rPr lang="en-US" dirty="0" smtClean="0"/>
              <a:t>Most democratic (less aristocratic)</a:t>
            </a:r>
          </a:p>
          <a:p>
            <a:r>
              <a:rPr lang="en-US" dirty="0" smtClean="0"/>
              <a:t>Diverse population (ethnically mixed, religiously tolerant)</a:t>
            </a:r>
          </a:p>
          <a:p>
            <a:r>
              <a:rPr lang="en-US" dirty="0" smtClean="0"/>
              <a:t>Fewer industries than New England, but more than the South (ship building, lumbering)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(aka New Netherlands)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2"/>
              </a:buBlip>
            </a:pPr>
            <a:r>
              <a:rPr lang="en-US" sz="2700" smtClean="0"/>
              <a:t>1600s:</a:t>
            </a:r>
            <a:r>
              <a:rPr lang="en-US" sz="2700" smtClean="0">
                <a:sym typeface="Wingdings" charset="0"/>
              </a:rPr>
              <a:t> </a:t>
            </a:r>
            <a:r>
              <a:rPr lang="en-US" sz="2700" dirty="0">
                <a:sym typeface="Wingdings" charset="0"/>
              </a:rPr>
              <a:t>Golden Age of Dutch history.</a:t>
            </a:r>
          </a:p>
          <a:p>
            <a:pPr lvl="1">
              <a:spcBef>
                <a:spcPct val="50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r>
              <a:rPr lang="en-US" sz="2400" dirty="0"/>
              <a:t>Major commercial and naval power.</a:t>
            </a:r>
          </a:p>
          <a:p>
            <a:pPr lvl="1">
              <a:spcBef>
                <a:spcPct val="50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r>
              <a:rPr lang="en-US" sz="2400" dirty="0"/>
              <a:t>Challenging England on the seas.</a:t>
            </a:r>
          </a:p>
          <a:p>
            <a:pPr lvl="2">
              <a:spcBef>
                <a:spcPct val="50000"/>
              </a:spcBef>
              <a:buClr>
                <a:srgbClr val="663300"/>
              </a:buClr>
              <a:buFont typeface="Wingdings" charset="0"/>
              <a:buChar char="Ø"/>
            </a:pPr>
            <a:r>
              <a:rPr lang="en-US" sz="2100" dirty="0"/>
              <a:t>3 major Anglo-Dutch Wars</a:t>
            </a:r>
          </a:p>
          <a:p>
            <a:pPr lvl="1">
              <a:spcBef>
                <a:spcPct val="50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r>
              <a:rPr lang="en-US" sz="2400" dirty="0"/>
              <a:t>Major colonial power [mainly in the East Indies].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Netherlands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09800"/>
            <a:ext cx="388998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Henry Hudson</a:t>
            </a:r>
          </a:p>
          <a:p>
            <a:r>
              <a:rPr lang="en-US" dirty="0"/>
              <a:t>New Netherlands </a:t>
            </a:r>
          </a:p>
          <a:p>
            <a:pPr lvl="1"/>
            <a:r>
              <a:rPr lang="en-US" dirty="0" err="1"/>
              <a:t>Patroonships</a:t>
            </a:r>
            <a:endParaRPr lang="en-US" dirty="0"/>
          </a:p>
          <a:p>
            <a:pPr lvl="1"/>
            <a:r>
              <a:rPr lang="en-US" dirty="0"/>
              <a:t>Commercial </a:t>
            </a:r>
            <a:r>
              <a:rPr lang="en-US" dirty="0" smtClean="0"/>
              <a:t>enterprise</a:t>
            </a:r>
          </a:p>
          <a:p>
            <a:r>
              <a:rPr lang="en-US" dirty="0" smtClean="0"/>
              <a:t>New Amsterdam</a:t>
            </a:r>
          </a:p>
          <a:p>
            <a:pPr lvl="1"/>
            <a:r>
              <a:rPr lang="en-US" dirty="0" smtClean="0"/>
              <a:t>Manhattan ($30)</a:t>
            </a:r>
          </a:p>
          <a:p>
            <a:pPr lvl="1"/>
            <a:r>
              <a:rPr lang="en-US" dirty="0"/>
              <a:t>Cosmopolitan </a:t>
            </a:r>
            <a:r>
              <a:rPr lang="en-US" dirty="0" smtClean="0"/>
              <a:t>town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43" y="2076428"/>
            <a:ext cx="3983649" cy="4493405"/>
          </a:xfrm>
          <a:prstGeom prst="rect">
            <a:avLst/>
          </a:prstGeom>
        </p:spPr>
      </p:pic>
      <p:pic>
        <p:nvPicPr>
          <p:cNvPr id="5" name="Picture 5" descr="map-Henry Hudson's voyages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1450" b="1450"/>
          <a:stretch>
            <a:fillRect/>
          </a:stretch>
        </p:blipFill>
        <p:spPr bwMode="auto">
          <a:xfrm>
            <a:off x="6327092" y="67236"/>
            <a:ext cx="2129521" cy="2828806"/>
          </a:xfrm>
          <a:prstGeom prst="rect">
            <a:avLst/>
          </a:prstGeom>
          <a:noFill/>
          <a:ln w="9525">
            <a:solidFill>
              <a:srgbClr val="3A1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New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Indians, in retaliation for Dutch violence, massacred settlers; Dutch built wall – Wall Street</a:t>
            </a:r>
          </a:p>
          <a:p>
            <a:r>
              <a:rPr lang="en-US" dirty="0" smtClean="0"/>
              <a:t>New Englanders saw growing Dutch presence as a threat</a:t>
            </a:r>
            <a:endParaRPr lang="en-US" dirty="0"/>
          </a:p>
        </p:txBody>
      </p:sp>
      <p:pic>
        <p:nvPicPr>
          <p:cNvPr id="4" name="Picture 3" descr="330px-CastelloPlan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36" y="4122657"/>
            <a:ext cx="3721600" cy="2481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all_Street_map2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0" y="4555268"/>
            <a:ext cx="4902200" cy="185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2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New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4958333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1655: New Sweden (New Jersey) invaded by Dutch under Peter Stuyvesant and absorbed by New Netherlands </a:t>
            </a:r>
          </a:p>
          <a:p>
            <a:r>
              <a:rPr lang="en-US" dirty="0" smtClean="0"/>
              <a:t>1664: Charles II ordered removal of Dutch from British North America </a:t>
            </a:r>
          </a:p>
          <a:p>
            <a:r>
              <a:rPr lang="en-US" dirty="0" smtClean="0"/>
              <a:t>Gave New Amsterdam to his brother, the Duke of York</a:t>
            </a:r>
          </a:p>
          <a:p>
            <a:endParaRPr lang="en-US" dirty="0"/>
          </a:p>
        </p:txBody>
      </p:sp>
      <p:pic>
        <p:nvPicPr>
          <p:cNvPr id="4" name="Picture 3" descr="IMG0001-23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61" y="2178336"/>
            <a:ext cx="292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8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Residue in 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3910137" cy="3657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2"/>
              </a:buBlip>
            </a:pPr>
            <a:r>
              <a:rPr lang="en-US" dirty="0">
                <a:latin typeface="+mj-lt"/>
              </a:rPr>
              <a:t>Names </a:t>
            </a:r>
            <a:r>
              <a:rPr lang="en-US" dirty="0">
                <a:latin typeface="+mj-lt"/>
                <a:sym typeface="Wingdings" charset="0"/>
              </a:rPr>
              <a:t> Harlem, Brooklyn</a:t>
            </a:r>
          </a:p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2"/>
              </a:buBlip>
            </a:pPr>
            <a:r>
              <a:rPr lang="en-US" dirty="0">
                <a:latin typeface="+mj-lt"/>
                <a:sym typeface="Wingdings" charset="0"/>
              </a:rPr>
              <a:t>Architecture  gambrel roof</a:t>
            </a:r>
          </a:p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2"/>
              </a:buBlip>
            </a:pPr>
            <a:r>
              <a:rPr lang="en-US" dirty="0">
                <a:latin typeface="+mj-lt"/>
                <a:sym typeface="Wingdings" charset="0"/>
              </a:rPr>
              <a:t>Customs  Easter eggs, Santa Claus, waffles, bowling, sleighing, skating, </a:t>
            </a:r>
            <a:r>
              <a:rPr lang="en-US" i="1" dirty="0" err="1">
                <a:latin typeface="+mj-lt"/>
                <a:sym typeface="Wingdings" charset="0"/>
              </a:rPr>
              <a:t>kolf</a:t>
            </a:r>
            <a:r>
              <a:rPr lang="en-US" dirty="0">
                <a:latin typeface="+mj-lt"/>
                <a:sym typeface="Wingdings" charset="0"/>
              </a:rPr>
              <a:t> [golf].</a:t>
            </a:r>
          </a:p>
          <a:p>
            <a:endParaRPr lang="en-US" dirty="0"/>
          </a:p>
        </p:txBody>
      </p:sp>
      <p:pic>
        <p:nvPicPr>
          <p:cNvPr id="4" name="Picture 4" descr="20c Dutch Revival Bldg - NYC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24" y="2209800"/>
            <a:ext cx="3393989" cy="3657600"/>
          </a:xfrm>
          <a:prstGeom prst="rect">
            <a:avLst/>
          </a:prstGeom>
          <a:noFill/>
          <a:ln w="9525">
            <a:solidFill>
              <a:srgbClr val="3A1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4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Chapter of Liberties (1683)</a:t>
            </a:r>
          </a:p>
          <a:p>
            <a:pPr lvl="1"/>
            <a:r>
              <a:rPr lang="en-US" dirty="0" smtClean="0"/>
              <a:t>Freedom of religion to all Christians</a:t>
            </a:r>
          </a:p>
          <a:p>
            <a:pPr lvl="1"/>
            <a:r>
              <a:rPr lang="en-US" dirty="0" smtClean="0"/>
              <a:t>Granted suffrage to all landowners</a:t>
            </a:r>
            <a:endParaRPr lang="en-US" dirty="0"/>
          </a:p>
          <a:p>
            <a:r>
              <a:rPr lang="en-US" dirty="0" smtClean="0"/>
              <a:t>Became a royal colony (1685) when James II became king</a:t>
            </a:r>
          </a:p>
          <a:p>
            <a:r>
              <a:rPr lang="en-US" dirty="0" smtClean="0"/>
              <a:t>Limitations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Much land, few landowners </a:t>
            </a:r>
          </a:p>
          <a:p>
            <a:pPr lvl="1"/>
            <a:r>
              <a:rPr lang="en-US" dirty="0"/>
              <a:t>Feudalistic (resembled plantation colonies)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65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100</TotalTime>
  <Words>452</Words>
  <Application>Microsoft Macintosh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Folio</vt:lpstr>
      <vt:lpstr>The Middle Colonies</vt:lpstr>
      <vt:lpstr>Which are considered the Middle Colonies?</vt:lpstr>
      <vt:lpstr>Characteristics of the Middle Colonies?</vt:lpstr>
      <vt:lpstr>New York (aka New Netherlands)</vt:lpstr>
      <vt:lpstr>New Netherlands </vt:lpstr>
      <vt:lpstr>Fall of New Netherlands</vt:lpstr>
      <vt:lpstr>Fall of New Netherlands</vt:lpstr>
      <vt:lpstr>Dutch Residue in NY</vt:lpstr>
      <vt:lpstr>New York</vt:lpstr>
      <vt:lpstr>New York</vt:lpstr>
      <vt:lpstr>Pennsylvania</vt:lpstr>
      <vt:lpstr>Pennsylvania</vt:lpstr>
      <vt:lpstr>New Jersey</vt:lpstr>
      <vt:lpstr>Delaware</vt:lpstr>
    </vt:vector>
  </TitlesOfParts>
  <Company>Broadwater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Colonies</dc:title>
  <dc:creator>Kate Lacks</dc:creator>
  <cp:lastModifiedBy>Kate Lacks</cp:lastModifiedBy>
  <cp:revision>20</cp:revision>
  <dcterms:created xsi:type="dcterms:W3CDTF">2014-09-11T18:01:59Z</dcterms:created>
  <dcterms:modified xsi:type="dcterms:W3CDTF">2014-09-12T13:44:55Z</dcterms:modified>
</cp:coreProperties>
</file>