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61" r:id="rId5"/>
    <p:sldId id="269" r:id="rId6"/>
    <p:sldId id="258" r:id="rId7"/>
    <p:sldId id="259" r:id="rId8"/>
    <p:sldId id="264" r:id="rId9"/>
    <p:sldId id="265" r:id="rId10"/>
    <p:sldId id="274" r:id="rId11"/>
    <p:sldId id="278" r:id="rId12"/>
    <p:sldId id="277" r:id="rId13"/>
    <p:sldId id="279" r:id="rId14"/>
    <p:sldId id="275" r:id="rId15"/>
    <p:sldId id="276" r:id="rId16"/>
    <p:sldId id="266" r:id="rId17"/>
    <p:sldId id="282" r:id="rId18"/>
    <p:sldId id="281" r:id="rId19"/>
    <p:sldId id="270" r:id="rId20"/>
    <p:sldId id="272" r:id="rId21"/>
    <p:sldId id="271" r:id="rId22"/>
    <p:sldId id="273" r:id="rId23"/>
    <p:sldId id="268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94" autoAdjust="0"/>
  </p:normalViewPr>
  <p:slideViewPr>
    <p:cSldViewPr snapToGrid="0" snapToObjects="1">
      <p:cViewPr>
        <p:scale>
          <a:sx n="100" d="100"/>
          <a:sy n="100" d="100"/>
        </p:scale>
        <p:origin x="-656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A1DE-89DD-D443-AE8E-FDDFB5A5E7C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F4E5B-6921-EF4F-9646-85F1DCAB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SSI </a:t>
            </a:r>
            <a:r>
              <a:rPr lang="mr-IN" dirty="0" smtClean="0"/>
              <a:t>–</a:t>
            </a:r>
            <a:r>
              <a:rPr lang="en-US" dirty="0" smtClean="0"/>
              <a:t> Supplemental Security Income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F4E5B-6921-EF4F-9646-85F1DCABB5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Almost 40 percent of SNAP and TANF recipients have at least one adult per household working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F4E5B-6921-EF4F-9646-85F1DCABB5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in US </a:t>
            </a:r>
            <a:r>
              <a:rPr lang="mr-IN" dirty="0" smtClean="0"/>
              <a:t>–</a:t>
            </a:r>
            <a:r>
              <a:rPr lang="en-US" dirty="0" smtClean="0"/>
              <a:t> 20% below purchasing</a:t>
            </a:r>
            <a:r>
              <a:rPr lang="en-US" baseline="0" dirty="0" smtClean="0"/>
              <a:t>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F4E5B-6921-EF4F-9646-85F1DCABB5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2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50DA-9BA3-0045-B7CB-DAD230DD94D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6B97-0753-4D4F-BAF0-B7FD7A3D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ss.virginia.gov/files/division/bp/fs/intro_page/income_limits/snap_hh_size102015.pdf" TargetMode="Externa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f.hhs.gov/sites/default/files/ofa/2017_recipient_tan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cbpp.org/research/family-income-support/tanf-cash-benefits-have-fallen-by-more-than-20-percent-in-most-state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http://www.cbpp.org/research/family-income-support/tanf-cash-benefits-have-fallen-by-more-than-20-percent-in-most-stat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spe.hhs.gov/poverty-guidelines" TargetMode="External"/><Relationship Id="rId3" Type="http://schemas.openxmlformats.org/officeDocument/2006/relationships/hyperlink" Target="https://www.census.gov/hhes/www/poverty/about/overview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Welfare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US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596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Supplementary Nutrition Assistance Program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www.dss.virginia.gov</a:t>
            </a:r>
            <a:r>
              <a:rPr lang="en-US" dirty="0">
                <a:hlinkClick r:id="rId2"/>
              </a:rPr>
              <a:t>/files/division/</a:t>
            </a:r>
            <a:r>
              <a:rPr lang="en-US" dirty="0" err="1">
                <a:hlinkClick r:id="rId2"/>
              </a:rPr>
              <a:t>bp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fs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intro_page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income_limits</a:t>
            </a:r>
            <a:r>
              <a:rPr lang="en-US" dirty="0">
                <a:hlinkClick r:id="rId2"/>
              </a:rPr>
              <a:t>/snap_hh_size102015.pdf</a:t>
            </a:r>
            <a:endParaRPr lang="en-US" dirty="0"/>
          </a:p>
        </p:txBody>
      </p:sp>
      <p:pic>
        <p:nvPicPr>
          <p:cNvPr id="4" name="Picture 3" descr="50-SNAP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73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26 at 9.1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7230"/>
            <a:ext cx="7823200" cy="555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5300" y="62992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receives SNAP?</a:t>
            </a:r>
          </a:p>
        </p:txBody>
      </p:sp>
    </p:spTree>
    <p:extLst>
      <p:ext uri="{BB962C8B-B14F-4D97-AF65-F5344CB8AC3E}">
        <p14:creationId xmlns:p14="http://schemas.microsoft.com/office/powerpoint/2010/main" val="132851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26 at 9.0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536700"/>
            <a:ext cx="8420100" cy="520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3500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receives SNAP?</a:t>
            </a:r>
          </a:p>
        </p:txBody>
      </p:sp>
    </p:spTree>
    <p:extLst>
      <p:ext uri="{BB962C8B-B14F-4D97-AF65-F5344CB8AC3E}">
        <p14:creationId xmlns:p14="http://schemas.microsoft.com/office/powerpoint/2010/main" val="195144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26 at 9.1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74850"/>
            <a:ext cx="8740428" cy="488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9900" y="6292334"/>
            <a:ext cx="312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receives SNAP?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5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means tested programs working?</a:t>
            </a:r>
            <a:endParaRPr lang="en-US" dirty="0"/>
          </a:p>
        </p:txBody>
      </p:sp>
      <p:pic>
        <p:nvPicPr>
          <p:cNvPr id="4" name="Picture 3" descr="Screen Shot 2018-04-26 at 8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679"/>
            <a:ext cx="9144000" cy="49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means tested programs 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 </a:t>
            </a:r>
            <a:r>
              <a:rPr lang="mr-IN" dirty="0" smtClean="0"/>
              <a:t>–</a:t>
            </a:r>
            <a:r>
              <a:rPr lang="en-US" dirty="0" smtClean="0"/>
              <a:t> many have been lifted out of poverty</a:t>
            </a:r>
          </a:p>
          <a:p>
            <a:r>
              <a:rPr lang="en-US" dirty="0" smtClean="0"/>
              <a:t>However, issues still exist:</a:t>
            </a:r>
          </a:p>
          <a:p>
            <a:pPr lvl="1"/>
            <a:r>
              <a:rPr lang="en-US" dirty="0" smtClean="0"/>
              <a:t>Many people eligible don’t apply</a:t>
            </a:r>
          </a:p>
          <a:p>
            <a:pPr lvl="1"/>
            <a:r>
              <a:rPr lang="en-US" dirty="0" smtClean="0"/>
              <a:t>Benefits aren’t enough to push people above poverty line in many areas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1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nf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350"/>
            <a:ext cx="89916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3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# of TANF Recipients by State (2017)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00"/>
            <a:ext cx="8229600" cy="43100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https://www.acf.hhs.gov/sites/default/files/ofa/</a:t>
            </a:r>
            <a:r>
              <a:rPr lang="en-US" dirty="0" smtClean="0">
                <a:hlinkClick r:id="rId2"/>
              </a:rPr>
              <a:t>2017_recipient_tan.pdf</a:t>
            </a:r>
            <a:r>
              <a:rPr lang="en-US" dirty="0" smtClean="0"/>
              <a:t> (US Department of Health and Human Services)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4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26 at 9.2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177800"/>
            <a:ext cx="78867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8-16tanf-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4" y="0"/>
            <a:ext cx="602672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73333" y="3873515"/>
            <a:ext cx="19261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www.cbpp.org</a:t>
            </a:r>
            <a:r>
              <a:rPr lang="en-US" dirty="0">
                <a:hlinkClick r:id="rId4"/>
              </a:rPr>
              <a:t>/research/family-income-support/tanf-cash-benefits-have-fallen-by-more-than-20-percent-in-most-states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7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Social welfare policies provide benefits to individuals, through: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u="sng" dirty="0"/>
              <a:t>Entitlement programs</a:t>
            </a:r>
            <a:r>
              <a:rPr lang="en-US" dirty="0"/>
              <a:t>: government benefits that certain qualified individuals are entitled to by law, regardless of need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u="sng" dirty="0"/>
              <a:t>Means-tested programs</a:t>
            </a:r>
            <a:r>
              <a:rPr lang="en-US" dirty="0"/>
              <a:t>: government programs only available to individuals below a specific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0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7-16tanf-f3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5" y="0"/>
            <a:ext cx="319232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9-8-16tanf-f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79" y="677318"/>
            <a:ext cx="5322750" cy="524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78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7-16tanf-f2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5" y="0"/>
            <a:ext cx="627388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63836" y="3831181"/>
            <a:ext cx="19261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www.cbpp.org</a:t>
            </a:r>
            <a:r>
              <a:rPr lang="en-US" dirty="0">
                <a:hlinkClick r:id="rId3"/>
              </a:rPr>
              <a:t>/research/family-income-support/tanf-cash-benefits-have-fallen-by-more-than-20-percent-in-most-states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8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7-16tanf-f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52" y="127000"/>
            <a:ext cx="329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2800" dirty="0"/>
              <a:t>Social Welfare Policy &amp; the Scope of </a:t>
            </a:r>
            <a:r>
              <a:rPr lang="en-US" sz="2800" dirty="0" smtClean="0"/>
              <a:t>Governm</a:t>
            </a:r>
            <a:r>
              <a:rPr lang="en-US" sz="2800" dirty="0" smtClean="0"/>
              <a:t>e</a:t>
            </a:r>
            <a:r>
              <a:rPr lang="en-US" sz="2800" dirty="0"/>
              <a:t>n</a:t>
            </a:r>
            <a:r>
              <a:rPr lang="en-US" sz="2800" dirty="0" smtClean="0"/>
              <a:t>t</a:t>
            </a:r>
            <a:endParaRPr lang="en-US" sz="2800" dirty="0"/>
          </a:p>
          <a:p>
            <a:pPr lvl="1">
              <a:buNone/>
              <a:defRPr/>
            </a:pPr>
            <a:r>
              <a:rPr lang="en-US" sz="2400" b="1" dirty="0"/>
              <a:t>The growth of government has been driven by the growth of social welfare policies, which grows  generation by generation.</a:t>
            </a:r>
          </a:p>
          <a:p>
            <a:pPr lvl="1">
              <a:buNone/>
              <a:defRPr/>
            </a:pPr>
            <a:endParaRPr lang="en-US" sz="2400" b="1" dirty="0"/>
          </a:p>
          <a:p>
            <a:pPr>
              <a:buNone/>
              <a:defRPr/>
            </a:pPr>
            <a:r>
              <a:rPr lang="en-US" sz="2800" dirty="0"/>
              <a:t>Democracy and Social Welfare</a:t>
            </a:r>
          </a:p>
          <a:p>
            <a:pPr lvl="1">
              <a:buNone/>
              <a:defRPr/>
            </a:pPr>
            <a:r>
              <a:rPr lang="en-US" sz="2400" b="1" dirty="0"/>
              <a:t>The U.S. has </a:t>
            </a:r>
            <a:r>
              <a:rPr lang="en-US" sz="2400" b="1" dirty="0" smtClean="0"/>
              <a:t>a small </a:t>
            </a:r>
            <a:r>
              <a:rPr lang="en-US" sz="2400" b="1" dirty="0"/>
              <a:t>social welfare </a:t>
            </a:r>
            <a:r>
              <a:rPr lang="en-US" sz="2400" b="1" dirty="0" smtClean="0"/>
              <a:t>system compared to most industrialized democracies.</a:t>
            </a:r>
            <a:endParaRPr lang="en-US" sz="2400" b="1" dirty="0"/>
          </a:p>
          <a:p>
            <a:pPr lvl="1">
              <a:buNone/>
              <a:defRPr/>
            </a:pPr>
            <a:r>
              <a:rPr lang="en-US" sz="2400" b="1" dirty="0"/>
              <a:t>There is considerable unequal political participation</a:t>
            </a:r>
          </a:p>
          <a:p>
            <a:pPr lvl="1">
              <a:buNone/>
              <a:defRPr/>
            </a:pPr>
            <a:r>
              <a:rPr lang="en-US" sz="2400" b="1" dirty="0"/>
              <a:t>   by those that use the programs.</a:t>
            </a:r>
          </a:p>
          <a:p>
            <a:pPr lvl="2">
              <a:buNone/>
              <a:defRPr/>
            </a:pPr>
            <a:r>
              <a:rPr lang="en-US" b="1" dirty="0"/>
              <a:t>    Elderly are well-organized and influential.</a:t>
            </a:r>
          </a:p>
          <a:p>
            <a:pPr lvl="2">
              <a:buNone/>
              <a:defRPr/>
            </a:pPr>
            <a:r>
              <a:rPr lang="en-US" b="1" dirty="0"/>
              <a:t>    The poor are not organized </a:t>
            </a:r>
            <a:r>
              <a:rPr lang="en-US" b="1" dirty="0" smtClean="0"/>
              <a:t>or influential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26 at 9.3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79400"/>
            <a:ext cx="79502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26 at 9.1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2" y="1193800"/>
            <a:ext cx="8665428" cy="53441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dirty="0" smtClean="0"/>
              <a:t>Social Welfare Programs in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1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Entitlement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dirty="0"/>
              <a:t>Social Security Act of 1935— first government program to help people against absolute poverty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/>
              <a:t>Set up </a:t>
            </a:r>
            <a:r>
              <a:rPr lang="en-US" u="sng" dirty="0"/>
              <a:t>Social Security Program</a:t>
            </a:r>
            <a:r>
              <a:rPr lang="en-US" dirty="0"/>
              <a:t> and </a:t>
            </a:r>
            <a:r>
              <a:rPr lang="en-US" u="sng" dirty="0"/>
              <a:t>AFDC</a:t>
            </a:r>
            <a:r>
              <a:rPr lang="en-US" dirty="0"/>
              <a:t> </a:t>
            </a:r>
            <a:r>
              <a:rPr lang="en-US" dirty="0" smtClean="0"/>
              <a:t>(Aid to Families with Dependent Children)</a:t>
            </a:r>
            <a:endParaRPr lang="en-US" dirty="0"/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/>
              <a:t>Expanded by President </a:t>
            </a:r>
            <a:r>
              <a:rPr lang="en-US" dirty="0" smtClean="0"/>
              <a:t>Johnson’s </a:t>
            </a:r>
            <a:r>
              <a:rPr lang="en-US" u="sng" dirty="0" smtClean="0"/>
              <a:t>war </a:t>
            </a:r>
            <a:r>
              <a:rPr lang="en-US" u="sng" dirty="0"/>
              <a:t>on </a:t>
            </a:r>
            <a:r>
              <a:rPr lang="en-US" u="sng" dirty="0" smtClean="0"/>
              <a:t>poverty</a:t>
            </a:r>
            <a:r>
              <a:rPr lang="en-US" dirty="0" smtClean="0"/>
              <a:t>   </a:t>
            </a:r>
            <a:r>
              <a:rPr lang="en-US" dirty="0"/>
              <a:t>&amp; </a:t>
            </a:r>
            <a:r>
              <a:rPr lang="en-US" u="sng" dirty="0" smtClean="0"/>
              <a:t>Great Society</a:t>
            </a:r>
            <a:r>
              <a:rPr lang="en-US" dirty="0" smtClean="0"/>
              <a:t> </a:t>
            </a:r>
            <a:r>
              <a:rPr lang="en-US" dirty="0"/>
              <a:t>programs </a:t>
            </a:r>
            <a:r>
              <a:rPr lang="en-US" dirty="0" smtClean="0"/>
              <a:t>(started Medicare &amp; Medicaid)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Medicare &amp; Social Security Deficits 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Poor in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  <a:defRPr/>
            </a:pPr>
            <a:r>
              <a:rPr lang="en-US" u="sng" dirty="0"/>
              <a:t>Poverty Line</a:t>
            </a:r>
            <a:r>
              <a:rPr lang="en-US" dirty="0"/>
              <a:t>: what a family must spend for an </a:t>
            </a:r>
            <a:r>
              <a:rPr lang="en-US" dirty="0" smtClean="0"/>
              <a:t>austere </a:t>
            </a:r>
            <a:r>
              <a:rPr lang="en-US" dirty="0"/>
              <a:t>standard of </a:t>
            </a:r>
            <a:r>
              <a:rPr lang="en-US" dirty="0" smtClean="0"/>
              <a:t>living</a:t>
            </a:r>
          </a:p>
          <a:p>
            <a:pPr lvl="1">
              <a:buNone/>
              <a:defRPr/>
            </a:pPr>
            <a:r>
              <a:rPr lang="en-US" dirty="0"/>
              <a:t>Current Poverty Line: </a:t>
            </a:r>
            <a:r>
              <a:rPr lang="en-US" dirty="0">
                <a:hlinkClick r:id="rId2"/>
              </a:rPr>
              <a:t>https://aspe.hhs.gov/poverty-</a:t>
            </a:r>
            <a:r>
              <a:rPr lang="en-US" dirty="0" smtClean="0">
                <a:hlinkClick r:id="rId2"/>
              </a:rPr>
              <a:t>guidelines</a:t>
            </a:r>
            <a:r>
              <a:rPr lang="en-US" dirty="0" smtClean="0"/>
              <a:t> </a:t>
            </a:r>
          </a:p>
          <a:p>
            <a:pPr lvl="1">
              <a:buNone/>
              <a:defRPr/>
            </a:pPr>
            <a:r>
              <a:rPr lang="en-US" dirty="0" smtClean="0"/>
              <a:t>Percentage of </a:t>
            </a:r>
            <a:r>
              <a:rPr lang="en-US" dirty="0"/>
              <a:t>poor in US: </a:t>
            </a:r>
            <a:r>
              <a:rPr lang="en-US" dirty="0">
                <a:hlinkClick r:id="rId3"/>
              </a:rPr>
              <a:t>https://www.census.gov/hhes/www/poverty/about/overview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0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Poor in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  <a:defRPr/>
            </a:pPr>
            <a:r>
              <a:rPr lang="en-US" dirty="0" smtClean="0"/>
              <a:t>Many </a:t>
            </a:r>
            <a:r>
              <a:rPr lang="en-US" dirty="0"/>
              <a:t>people move in and out of poverty in a year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time.</a:t>
            </a:r>
          </a:p>
          <a:p>
            <a:pPr lvl="1">
              <a:buNone/>
              <a:defRPr/>
            </a:pPr>
            <a:r>
              <a:rPr lang="en-US" u="sng" dirty="0"/>
              <a:t>Feminization of poverty</a:t>
            </a:r>
            <a:r>
              <a:rPr lang="en-US" dirty="0"/>
              <a:t>: high rates of poverty among unmarried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Poor?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President Reagan cut welfare benefits and removed people from benefit rolls.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Conservatives argued that welfare programs discouraged the poor from solving their problems.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Attitudes toward welfare became </a:t>
            </a:r>
            <a:r>
              <a:rPr lang="en-US" dirty="0" smtClean="0"/>
              <a:t>race </a:t>
            </a:r>
            <a:r>
              <a:rPr lang="en-US" dirty="0"/>
              <a:t>coded</a:t>
            </a:r>
            <a:r>
              <a:rPr lang="en-US" dirty="0" smtClean="0"/>
              <a:t>, </a:t>
            </a:r>
            <a:r>
              <a:rPr lang="en-US" dirty="0"/>
              <a:t>the belief that most people on welfare were African Americans.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8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Poor?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/>
              <a:t>The Welfare Reforms of 1996</a:t>
            </a:r>
          </a:p>
          <a:p>
            <a:pPr lvl="1">
              <a:buNone/>
              <a:defRPr/>
            </a:pPr>
            <a:r>
              <a:rPr lang="en-US" sz="2400" b="1" u="sng" dirty="0"/>
              <a:t>Personal Responsibility and Work Opportunity Act</a:t>
            </a:r>
            <a:r>
              <a:rPr lang="en-US" b="1" dirty="0"/>
              <a:t> </a:t>
            </a:r>
          </a:p>
          <a:p>
            <a:pPr lvl="2">
              <a:buNone/>
              <a:defRPr/>
            </a:pPr>
            <a:r>
              <a:rPr lang="en-US" b="1" dirty="0"/>
              <a:t>Each state to receive a fixed amount of money to run its own welfare programs</a:t>
            </a:r>
            <a:r>
              <a:rPr lang="en-US" b="1" dirty="0" smtClean="0"/>
              <a:t>.</a:t>
            </a:r>
            <a:endParaRPr lang="en-US" b="1" dirty="0"/>
          </a:p>
          <a:p>
            <a:pPr lvl="2">
              <a:buNone/>
              <a:defRPr/>
            </a:pPr>
            <a:r>
              <a:rPr lang="en-US" b="1" dirty="0"/>
              <a:t>Two </a:t>
            </a:r>
            <a:r>
              <a:rPr lang="en-US" b="1" dirty="0" smtClean="0"/>
              <a:t>continuous </a:t>
            </a:r>
            <a:r>
              <a:rPr lang="en-US" b="1" dirty="0"/>
              <a:t>years limit on welfare</a:t>
            </a:r>
          </a:p>
          <a:p>
            <a:pPr lvl="2">
              <a:buNone/>
              <a:defRPr/>
            </a:pPr>
            <a:r>
              <a:rPr lang="en-US" b="1" dirty="0"/>
              <a:t>Lifetime limit of five years placed on welfare</a:t>
            </a:r>
          </a:p>
          <a:p>
            <a:pPr lvl="2">
              <a:buNone/>
              <a:defRPr/>
            </a:pPr>
            <a:r>
              <a:rPr lang="en-US" b="1" dirty="0"/>
              <a:t>AFDC changed to TANF</a:t>
            </a:r>
          </a:p>
          <a:p>
            <a:pPr lvl="2">
              <a:buNone/>
              <a:defRPr/>
            </a:pPr>
            <a:r>
              <a:rPr lang="en-US" b="1" dirty="0"/>
              <a:t>	Temporary Assistance for Needy Families</a:t>
            </a:r>
          </a:p>
          <a:p>
            <a:pPr lvl="2">
              <a:buNone/>
              <a:defRPr/>
            </a:pPr>
            <a:r>
              <a:rPr lang="en-US" b="1" dirty="0"/>
              <a:t>Welfare rolls declined.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2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599</Words>
  <Application>Microsoft Macintosh PowerPoint</Application>
  <PresentationFormat>On-screen Show (4:3)</PresentationFormat>
  <Paragraphs>69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Social Welfare Policy</vt:lpstr>
      <vt:lpstr>Types of Benefits</vt:lpstr>
      <vt:lpstr>Social Welfare Programs in US</vt:lpstr>
      <vt:lpstr>Entitlement Programs</vt:lpstr>
      <vt:lpstr>PowerPoint Presentation</vt:lpstr>
      <vt:lpstr>Who’s Poor in the US?</vt:lpstr>
      <vt:lpstr>Who’s Poor in the US?</vt:lpstr>
      <vt:lpstr>Helping the Poor?</vt:lpstr>
      <vt:lpstr>Helping the Poor?</vt:lpstr>
      <vt:lpstr>SNAP</vt:lpstr>
      <vt:lpstr>Who receives SNAP?</vt:lpstr>
      <vt:lpstr>Who receives SNAP?</vt:lpstr>
      <vt:lpstr>Who receives SNAP?</vt:lpstr>
      <vt:lpstr>Are means tested programs working?</vt:lpstr>
      <vt:lpstr>Are means tested programs working?</vt:lpstr>
      <vt:lpstr>PowerPoint Presentation</vt:lpstr>
      <vt:lpstr>Total # of TANF Recipients by State (2017)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Broadwater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Welfare Policy</dc:title>
  <dc:creator>Kate Lacks</dc:creator>
  <cp:lastModifiedBy>Kate Lacks</cp:lastModifiedBy>
  <cp:revision>19</cp:revision>
  <dcterms:created xsi:type="dcterms:W3CDTF">2016-04-14T13:41:01Z</dcterms:created>
  <dcterms:modified xsi:type="dcterms:W3CDTF">2018-04-26T13:35:30Z</dcterms:modified>
</cp:coreProperties>
</file>