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98" r:id="rId2"/>
    <p:sldId id="257" r:id="rId3"/>
    <p:sldId id="299" r:id="rId4"/>
    <p:sldId id="334" r:id="rId5"/>
    <p:sldId id="335" r:id="rId6"/>
    <p:sldId id="300" r:id="rId7"/>
    <p:sldId id="336" r:id="rId8"/>
    <p:sldId id="337" r:id="rId9"/>
    <p:sldId id="307" r:id="rId10"/>
    <p:sldId id="339" r:id="rId11"/>
    <p:sldId id="340" r:id="rId12"/>
    <p:sldId id="301" r:id="rId13"/>
    <p:sldId id="341" r:id="rId14"/>
    <p:sldId id="342" r:id="rId15"/>
    <p:sldId id="343" r:id="rId16"/>
    <p:sldId id="344" r:id="rId17"/>
    <p:sldId id="345" r:id="rId18"/>
    <p:sldId id="346" r:id="rId19"/>
    <p:sldId id="303" r:id="rId20"/>
    <p:sldId id="349" r:id="rId21"/>
    <p:sldId id="350" r:id="rId22"/>
    <p:sldId id="347" r:id="rId23"/>
    <p:sldId id="348" r:id="rId24"/>
    <p:sldId id="351" r:id="rId25"/>
    <p:sldId id="352" r:id="rId26"/>
    <p:sldId id="353" r:id="rId27"/>
    <p:sldId id="354" r:id="rId28"/>
    <p:sldId id="355" r:id="rId29"/>
    <p:sldId id="363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6" autoAdjust="0"/>
  </p:normalViewPr>
  <p:slideViewPr>
    <p:cSldViewPr>
      <p:cViewPr varScale="1">
        <p:scale>
          <a:sx n="52" d="100"/>
          <a:sy n="52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52" y="13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Death – congestive heart failure and emphysema</a:t>
            </a:r>
            <a:r>
              <a:rPr lang="en-US" baseline="0" dirty="0" smtClean="0"/>
              <a:t> (had been smoking since age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“New Thinking” in foreign</a:t>
            </a:r>
            <a:r>
              <a:rPr lang="en-US" baseline="0" dirty="0" smtClean="0"/>
              <a:t> policy – military buildup was </a:t>
            </a:r>
            <a:r>
              <a:rPr lang="en-US" baseline="0" dirty="0" smtClean="0"/>
              <a:t>halted</a:t>
            </a:r>
          </a:p>
          <a:p>
            <a:endParaRPr lang="en-US" baseline="0" dirty="0" smtClean="0"/>
          </a:p>
          <a:p>
            <a:r>
              <a:rPr lang="en-US" sz="2000" dirty="0" smtClean="0"/>
              <a:t>Economic reform: </a:t>
            </a:r>
            <a:r>
              <a:rPr lang="en-US" sz="2000" i="1" dirty="0" smtClean="0"/>
              <a:t>perestroika </a:t>
            </a:r>
            <a:endParaRPr lang="en-US" sz="2000" dirty="0" smtClean="0"/>
          </a:p>
          <a:p>
            <a:pPr lvl="1"/>
            <a:r>
              <a:rPr lang="en-US" sz="2000" dirty="0" smtClean="0"/>
              <a:t>“Economic restructuring” </a:t>
            </a:r>
          </a:p>
          <a:p>
            <a:pPr lvl="1"/>
            <a:r>
              <a:rPr lang="en-US" sz="2000" dirty="0" smtClean="0"/>
              <a:t>Characteristics and goals </a:t>
            </a:r>
          </a:p>
          <a:p>
            <a:pPr lvl="2"/>
            <a:r>
              <a:rPr lang="en-US" dirty="0" smtClean="0"/>
              <a:t>encouraged free market capitalism for small businesses </a:t>
            </a:r>
          </a:p>
          <a:p>
            <a:pPr lvl="2"/>
            <a:r>
              <a:rPr lang="en-US" dirty="0" smtClean="0"/>
              <a:t>allowed more local and regional decision making (less Moscow-centered command economy) </a:t>
            </a:r>
          </a:p>
          <a:p>
            <a:pPr lvl="2"/>
            <a:r>
              <a:rPr lang="en-US" dirty="0" smtClean="0"/>
              <a:t>attempted to reform failing agricultural sector </a:t>
            </a:r>
          </a:p>
          <a:p>
            <a:pPr lvl="2"/>
            <a:r>
              <a:rPr lang="en-US" dirty="0" smtClean="0"/>
              <a:t>hoped to raise the standard of living for Soviet citizens</a:t>
            </a:r>
          </a:p>
          <a:p>
            <a:pPr lvl="2"/>
            <a:r>
              <a:rPr lang="en-US" dirty="0" smtClean="0"/>
              <a:t>make Soviet economy more competitive </a:t>
            </a:r>
          </a:p>
          <a:p>
            <a:pPr lvl="1"/>
            <a:r>
              <a:rPr lang="en-US" sz="2000" dirty="0" smtClean="0"/>
              <a:t>Results: significant changes to Soviet economy and life</a:t>
            </a:r>
          </a:p>
          <a:p>
            <a:pPr lvl="2"/>
            <a:r>
              <a:rPr lang="en-US" dirty="0" smtClean="0"/>
              <a:t>many citizens lost jobs, health insurance, and security at first</a:t>
            </a:r>
          </a:p>
          <a:p>
            <a:pPr lvl="2"/>
            <a:r>
              <a:rPr lang="en-US" dirty="0" smtClean="0"/>
              <a:t>Initially weakened the Soviet Union more than it strengthened 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Vanguardism:</a:t>
            </a:r>
            <a:endParaRPr lang="en-US" b="1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Group of revolutionary leaders provoked revolution in (non-capitalist) Russia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Grows into a “vanguard party”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Political party that claims to operate in the “true” interests of the group/class that it represents, even if this understanding doesn’t correspond to the expressed interests of the group itself</a:t>
            </a:r>
          </a:p>
          <a:p>
            <a:r>
              <a:rPr lang="en-US" b="1" baseline="0" dirty="0" smtClean="0"/>
              <a:t>Democratic Centralism: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Mandated a hierarchical party structure in which leaders are elected from below, but strict discipline is required in implementing party decisions once they are made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1922 Bolsheviks formed the Union of the Soviet Socialist Republics (USSR)</a:t>
            </a:r>
          </a:p>
          <a:p>
            <a:pPr lvl="1"/>
            <a:r>
              <a:rPr lang="en-US" dirty="0" smtClean="0"/>
              <a:t>Authoritarian strains eclipsed democratic  elements</a:t>
            </a:r>
          </a:p>
          <a:p>
            <a:pPr lvl="1"/>
            <a:r>
              <a:rPr lang="en-US" dirty="0" smtClean="0"/>
              <a:t>No competing ideologies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Cheka</a:t>
            </a:r>
            <a:r>
              <a:rPr lang="en-US" baseline="0" dirty="0" smtClean="0"/>
              <a:t> </a:t>
            </a:r>
            <a:r>
              <a:rPr lang="en-US" baseline="0" dirty="0" smtClean="0"/>
              <a:t>– security arm of the regime was strengthened and restrictions were placed on other political groups</a:t>
            </a:r>
          </a:p>
          <a:p>
            <a:r>
              <a:rPr lang="en-US" baseline="0" dirty="0" smtClean="0"/>
              <a:t>Also a time of international isolation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Nomenklatura</a:t>
            </a:r>
            <a:r>
              <a:rPr lang="en-US" dirty="0" smtClean="0"/>
              <a:t> – a list</a:t>
            </a:r>
            <a:r>
              <a:rPr lang="en-US" baseline="0" dirty="0" smtClean="0"/>
              <a:t> of influential posts in government and industry to be filled by Communist Party appointees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Collectivization</a:t>
            </a:r>
          </a:p>
          <a:p>
            <a:pPr lvl="1"/>
            <a:r>
              <a:rPr lang="en-US" dirty="0" smtClean="0"/>
              <a:t>Took land from peasants and created state run collective farms</a:t>
            </a:r>
          </a:p>
          <a:p>
            <a:pPr lvl="1"/>
            <a:r>
              <a:rPr lang="en-US" dirty="0" smtClean="0"/>
              <a:t>Private land ownership abolished</a:t>
            </a:r>
          </a:p>
          <a:p>
            <a:pPr lvl="2"/>
            <a:r>
              <a:rPr lang="en-US" dirty="0" smtClean="0"/>
              <a:t>By 1935, over 90% of agricultural land had been taken from the peasants and made into collective farms</a:t>
            </a:r>
          </a:p>
          <a:p>
            <a:pPr lvl="2"/>
            <a:r>
              <a:rPr lang="en-US" dirty="0" smtClean="0"/>
              <a:t>It was rationalized as a means of preventing the emergence of a new capitalist class</a:t>
            </a:r>
          </a:p>
          <a:p>
            <a:pPr lvl="2"/>
            <a:r>
              <a:rPr lang="en-US" dirty="0" smtClean="0"/>
              <a:t>Lead to widespread famine and deaths</a:t>
            </a:r>
          </a:p>
          <a:p>
            <a:r>
              <a:rPr lang="en-US" dirty="0" smtClean="0"/>
              <a:t>Industrialization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 smtClean="0"/>
              <a:t>Favored heavy industries, but neglected consumer goods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 smtClean="0"/>
              <a:t>State planning committee (</a:t>
            </a:r>
            <a:r>
              <a:rPr lang="en-US" dirty="0" err="1" smtClean="0"/>
              <a:t>Gosplan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Five Year Plan - Set goals for production of heavy industry (oil, steel, electricity)</a:t>
            </a:r>
          </a:p>
          <a:p>
            <a:endParaRPr lang="en-US" dirty="0" smtClean="0"/>
          </a:p>
          <a:p>
            <a:r>
              <a:rPr lang="en-US" sz="2800" dirty="0" smtClean="0"/>
              <a:t>Totalitarianism and Purges</a:t>
            </a:r>
          </a:p>
          <a:p>
            <a:pPr lvl="1"/>
            <a:r>
              <a:rPr lang="en-US" sz="2800" dirty="0" smtClean="0"/>
              <a:t>Media censorship/state control of arts</a:t>
            </a:r>
          </a:p>
          <a:p>
            <a:pPr lvl="1"/>
            <a:r>
              <a:rPr lang="en-US" sz="2800" dirty="0" smtClean="0"/>
              <a:t>Party authoritative source of truth </a:t>
            </a:r>
          </a:p>
          <a:p>
            <a:pPr lvl="1"/>
            <a:r>
              <a:rPr lang="en-US" sz="2800" dirty="0" smtClean="0"/>
              <a:t>Estimated 5% of population (millions of citizens) were executed for “treason”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Attempts at “destalinization”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Rejected terror as political control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Loosened censorship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Restructured collective farms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Reforms didn’t work - end with Brezhnev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Cold War - talked of “peaceful </a:t>
            </a:r>
            <a:r>
              <a:rPr lang="en-US" sz="2400" dirty="0" err="1" smtClean="0">
                <a:solidFill>
                  <a:srgbClr val="000000"/>
                </a:solidFill>
              </a:rPr>
              <a:t>coexistance</a:t>
            </a:r>
            <a:r>
              <a:rPr lang="en-US" sz="2400" dirty="0" smtClean="0">
                <a:solidFill>
                  <a:srgbClr val="000000"/>
                </a:solidFill>
              </a:rPr>
              <a:t>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U2 Affair (1960)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Cuban Missile Crisis (1962)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Brezhnev partially reversed Khrushchev’s reforms.</a:t>
            </a:r>
            <a:r>
              <a:rPr lang="en-US" baseline="0" dirty="0" smtClean="0"/>
              <a:t>  Controls tightened in cultural sphere; Individuals who expressed dissenting views  were harassed, arrested, or exiled.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in Stalinist period, political repression was predictable</a:t>
            </a:r>
          </a:p>
          <a:p>
            <a:endParaRPr lang="en-US" baseline="0" dirty="0" smtClean="0"/>
          </a:p>
          <a:p>
            <a:r>
              <a:rPr lang="en-US" sz="2800" dirty="0" smtClean="0"/>
              <a:t>Declining economy </a:t>
            </a:r>
          </a:p>
          <a:p>
            <a:pPr lvl="1"/>
            <a:r>
              <a:rPr lang="en-US" sz="2500" dirty="0" smtClean="0"/>
              <a:t>grain production fell; it had to be imported </a:t>
            </a:r>
          </a:p>
          <a:p>
            <a:pPr lvl="1"/>
            <a:r>
              <a:rPr lang="en-US" sz="2800" dirty="0" smtClean="0"/>
              <a:t>economy and technology fell behind that of the west </a:t>
            </a:r>
          </a:p>
          <a:p>
            <a:pPr lvl="1"/>
            <a:r>
              <a:rPr lang="en-US" sz="2800" dirty="0" smtClean="0"/>
              <a:t>huge amount of money spent on the military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microsoft.com/office/2007/relationships/media" Target="file:///\\localhost\Users\bcartwright\.Trash\1-15%2520National%2520Anthem%2520of%2520England%252013-09-34.m4a" TargetMode="External"/><Relationship Id="rId2" Type="http://schemas.openxmlformats.org/officeDocument/2006/relationships/audio" Target="file:///\\localhost\Users\bcartwright\.Trash\1-15%2520National%2520Anthem%2520of%2520England%252013-09-34.m4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Part 1:  The Making of the Modern State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pic>
        <p:nvPicPr>
          <p:cNvPr id="1026" name="Picture 2" descr="http://t1.gstatic.com/images?q=tbn:ANd9GcTfFIg0zMMuUnXYNFXsGXbPwwIlDSe_qjXfsPMjx0Yg2vBDDQ015K_24e7VC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286250" cy="25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1.google.com/images?q=tbn:ANd9GcSKdgKq2qwQW7-0eBWYxhaJUhyj-DRKIJFsPiqO8kgR5F_bvIbz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81" y="365439"/>
            <a:ext cx="3798478" cy="295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Lenin’s NEP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Lenin’s </a:t>
            </a:r>
            <a:r>
              <a:rPr lang="en-US" dirty="0"/>
              <a:t>New Economic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plan </a:t>
            </a:r>
            <a:r>
              <a:rPr lang="en-US" dirty="0"/>
              <a:t>to </a:t>
            </a:r>
            <a:r>
              <a:rPr lang="en-US" dirty="0" smtClean="0"/>
              <a:t>rebuild </a:t>
            </a:r>
            <a:r>
              <a:rPr lang="en-US" dirty="0"/>
              <a:t>destroyed Russian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allowed </a:t>
            </a:r>
            <a:r>
              <a:rPr lang="en-US" dirty="0"/>
              <a:t>some elements of free enterprise </a:t>
            </a:r>
          </a:p>
          <a:p>
            <a:pPr lvl="1"/>
            <a:r>
              <a:rPr lang="en-US" dirty="0"/>
              <a:t>capitalism (small businesses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industries remained nationalized </a:t>
            </a:r>
          </a:p>
          <a:p>
            <a:r>
              <a:rPr lang="en-US" dirty="0" smtClean="0"/>
              <a:t>Results</a:t>
            </a:r>
            <a:r>
              <a:rPr lang="en-US" dirty="0"/>
              <a:t>: successful initially, but NEP was derailed by Lenin’s death (1924)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9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Trotsky </a:t>
            </a:r>
            <a:r>
              <a:rPr lang="en-US" dirty="0"/>
              <a:t>and Stalin battled </a:t>
            </a:r>
            <a:r>
              <a:rPr lang="en-US" dirty="0" smtClean="0"/>
              <a:t>for </a:t>
            </a:r>
            <a:r>
              <a:rPr lang="en-US" dirty="0"/>
              <a:t>control of the Soviet </a:t>
            </a:r>
            <a:r>
              <a:rPr lang="en-US" dirty="0" smtClean="0"/>
              <a:t>Union </a:t>
            </a:r>
            <a:endParaRPr lang="en-US" dirty="0"/>
          </a:p>
          <a:p>
            <a:r>
              <a:rPr lang="en-US" dirty="0" smtClean="0"/>
              <a:t>Stalin </a:t>
            </a:r>
            <a:r>
              <a:rPr lang="en-US" dirty="0"/>
              <a:t>won; Trotsky went </a:t>
            </a:r>
            <a:r>
              <a:rPr lang="en-US" dirty="0" smtClean="0"/>
              <a:t>into </a:t>
            </a:r>
            <a:r>
              <a:rPr lang="en-US" dirty="0"/>
              <a:t>exile </a:t>
            </a:r>
          </a:p>
          <a:p>
            <a:r>
              <a:rPr lang="en-US" dirty="0" smtClean="0"/>
              <a:t>Economy </a:t>
            </a:r>
            <a:r>
              <a:rPr lang="en-US" dirty="0"/>
              <a:t>worsened during the power struggle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599"/>
            <a:ext cx="2667000" cy="367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768600"/>
            <a:ext cx="2794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3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mahalo.com/images/3/3e/Stalin_LH_100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2721"/>
            <a:ext cx="2130187" cy="26928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Stalinism (1929-1953)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229600" cy="54066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Placed Communist Party at center of control</a:t>
            </a:r>
          </a:p>
          <a:p>
            <a:pPr lvl="1"/>
            <a:r>
              <a:rPr lang="en-US" sz="2400" dirty="0" smtClean="0"/>
              <a:t>Allowed no other political parties to compete</a:t>
            </a:r>
          </a:p>
          <a:p>
            <a:pPr lvl="1"/>
            <a:r>
              <a:rPr lang="en-US" sz="2400" dirty="0" smtClean="0"/>
              <a:t>Leaders identified through </a:t>
            </a:r>
            <a:r>
              <a:rPr lang="en-US" sz="2400" b="1" i="1" u="sng" dirty="0" smtClean="0"/>
              <a:t>nomenklatura</a:t>
            </a:r>
          </a:p>
          <a:p>
            <a:pPr lvl="2"/>
            <a:r>
              <a:rPr lang="en-US" sz="2400" dirty="0" smtClean="0"/>
              <a:t>Process of party members selecting promising                           recruits from lower levels</a:t>
            </a:r>
          </a:p>
          <a:p>
            <a:pPr lvl="2"/>
            <a:r>
              <a:rPr lang="en-US" sz="2400" dirty="0" smtClean="0"/>
              <a:t>Central Committee</a:t>
            </a:r>
            <a:r>
              <a:rPr lang="en-US" sz="2400" dirty="0"/>
              <a:t> </a:t>
            </a:r>
            <a:r>
              <a:rPr lang="en-US" sz="2400" dirty="0" smtClean="0"/>
              <a:t>(group of 300 party leaders that met twice per year</a:t>
            </a:r>
          </a:p>
          <a:p>
            <a:pPr lvl="2"/>
            <a:r>
              <a:rPr lang="en-US" sz="2400" dirty="0" smtClean="0"/>
              <a:t>Politburo (above the central committee,                           elites of party; lead policy-making org)</a:t>
            </a:r>
          </a:p>
          <a:p>
            <a:pPr lvl="2"/>
            <a:r>
              <a:rPr lang="en-US" sz="2400" dirty="0" smtClean="0"/>
              <a:t>General Secretary (head of the Politburo,                           dictator of country)</a:t>
            </a:r>
          </a:p>
        </p:txBody>
      </p:sp>
    </p:spTree>
    <p:extLst>
      <p:ext uri="{BB962C8B-B14F-4D97-AF65-F5344CB8AC3E}">
        <p14:creationId xmlns:p14="http://schemas.microsoft.com/office/powerpoint/2010/main" val="288228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Stalinism (1929-1953)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Collectivization</a:t>
            </a:r>
          </a:p>
          <a:p>
            <a:endParaRPr lang="en-US" dirty="0" smtClean="0"/>
          </a:p>
          <a:p>
            <a:r>
              <a:rPr lang="en-US" dirty="0" smtClean="0"/>
              <a:t>Industrialization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Totalitarianism &amp; Purges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9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Khrushchev Years (1958 – 1964)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72200" cy="49377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Attempts at “destalinization”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Cold War - talked </a:t>
            </a:r>
            <a:r>
              <a:rPr lang="en-US" sz="2400" dirty="0">
                <a:solidFill>
                  <a:srgbClr val="000000"/>
                </a:solidFill>
              </a:rPr>
              <a:t>of “peaceful </a:t>
            </a:r>
            <a:r>
              <a:rPr lang="en-US" sz="2400" dirty="0" err="1">
                <a:solidFill>
                  <a:srgbClr val="000000"/>
                </a:solidFill>
              </a:rPr>
              <a:t>coexistance</a:t>
            </a:r>
            <a:r>
              <a:rPr lang="en-US" sz="2400" dirty="0">
                <a:solidFill>
                  <a:srgbClr val="000000"/>
                </a:solidFill>
              </a:rPr>
              <a:t>”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Poor </a:t>
            </a:r>
            <a:r>
              <a:rPr lang="en-US" sz="2400" dirty="0">
                <a:solidFill>
                  <a:srgbClr val="000000"/>
                </a:solidFill>
              </a:rPr>
              <a:t>relations with Communist </a:t>
            </a:r>
            <a:r>
              <a:rPr lang="en-US" sz="2400" dirty="0" smtClean="0">
                <a:solidFill>
                  <a:srgbClr val="000000"/>
                </a:solidFill>
              </a:rPr>
              <a:t>China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Forced </a:t>
            </a:r>
            <a:r>
              <a:rPr lang="en-US" sz="2400" dirty="0">
                <a:solidFill>
                  <a:srgbClr val="000000"/>
                </a:solidFill>
              </a:rPr>
              <a:t>to resign by the Politburo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63700"/>
            <a:ext cx="2794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Leonid Brezhnev </a:t>
            </a:r>
            <a:r>
              <a:rPr lang="en-US" dirty="0" smtClean="0"/>
              <a:t>(1964 – 1982)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Period of </a:t>
            </a:r>
            <a:r>
              <a:rPr lang="en-US" sz="2800" dirty="0" smtClean="0"/>
              <a:t>stagnation</a:t>
            </a:r>
            <a:endParaRPr lang="en-US" sz="2800" dirty="0"/>
          </a:p>
          <a:p>
            <a:r>
              <a:rPr lang="en-US" sz="2800" dirty="0" smtClean="0"/>
              <a:t>Declining </a:t>
            </a:r>
            <a:r>
              <a:rPr lang="en-US" sz="2800" dirty="0"/>
              <a:t>economy </a:t>
            </a:r>
            <a:endParaRPr lang="en-US" sz="2800" dirty="0" smtClean="0"/>
          </a:p>
          <a:p>
            <a:r>
              <a:rPr lang="en-US" sz="2800" dirty="0" smtClean="0"/>
              <a:t>Brezhnev </a:t>
            </a:r>
            <a:r>
              <a:rPr lang="en-US" sz="2800" dirty="0"/>
              <a:t>Doctrine: use force to put down revolts in Eastern Europe </a:t>
            </a:r>
          </a:p>
          <a:p>
            <a:pPr lvl="1"/>
            <a:r>
              <a:rPr lang="en-US" sz="2500" dirty="0" smtClean="0"/>
              <a:t>Prague </a:t>
            </a:r>
            <a:r>
              <a:rPr lang="en-US" sz="2500" dirty="0"/>
              <a:t>Spring (1968</a:t>
            </a:r>
            <a:r>
              <a:rPr lang="en-US" sz="2500" dirty="0" smtClean="0"/>
              <a:t>)</a:t>
            </a:r>
            <a:endParaRPr lang="en-US" sz="2500" dirty="0"/>
          </a:p>
          <a:p>
            <a:pPr lvl="1"/>
            <a:r>
              <a:rPr lang="en-US" sz="2500" dirty="0" smtClean="0"/>
              <a:t>Poland </a:t>
            </a:r>
            <a:r>
              <a:rPr lang="en-US" sz="2500" dirty="0"/>
              <a:t>(1970s-early 1980s)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440" y="1219200"/>
            <a:ext cx="33835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Yuri </a:t>
            </a:r>
            <a:r>
              <a:rPr lang="en-US" dirty="0" smtClean="0"/>
              <a:t>Andropov</a:t>
            </a:r>
            <a:r>
              <a:rPr lang="en-US" dirty="0"/>
              <a:t> </a:t>
            </a:r>
            <a:r>
              <a:rPr lang="en-US" dirty="0" smtClean="0"/>
              <a:t>(1982 – 1984)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Attempted </a:t>
            </a:r>
            <a:r>
              <a:rPr lang="en-US" dirty="0"/>
              <a:t>to revitalize Soviet economy </a:t>
            </a:r>
            <a:r>
              <a:rPr lang="en-US" dirty="0" smtClean="0"/>
              <a:t>and </a:t>
            </a:r>
            <a:r>
              <a:rPr lang="en-US" dirty="0"/>
              <a:t>initiate reforms </a:t>
            </a:r>
          </a:p>
          <a:p>
            <a:r>
              <a:rPr lang="en-US" dirty="0" smtClean="0"/>
              <a:t>Poor </a:t>
            </a:r>
            <a:r>
              <a:rPr lang="en-US" dirty="0"/>
              <a:t>health and death slowed reform 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794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7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Konstantin </a:t>
            </a:r>
            <a:r>
              <a:rPr lang="en-US" dirty="0" err="1" smtClean="0"/>
              <a:t>Chernenko</a:t>
            </a:r>
            <a:r>
              <a:rPr lang="en-US" dirty="0"/>
              <a:t> </a:t>
            </a:r>
            <a:r>
              <a:rPr lang="en-US" dirty="0" smtClean="0"/>
              <a:t>(1984 – 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to Brezhnev-like policies: </a:t>
            </a:r>
          </a:p>
          <a:p>
            <a:r>
              <a:rPr lang="en-US" dirty="0"/>
              <a:t>reformed movement squashed </a:t>
            </a:r>
          </a:p>
          <a:p>
            <a:r>
              <a:rPr lang="en-US" dirty="0" smtClean="0"/>
              <a:t>Died </a:t>
            </a:r>
            <a:r>
              <a:rPr lang="en-US" dirty="0"/>
              <a:t>soon after taking office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216" y="2286000"/>
            <a:ext cx="342758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Mikhail S. </a:t>
            </a:r>
            <a:r>
              <a:rPr lang="en-US" dirty="0" smtClean="0"/>
              <a:t>Gorbachev</a:t>
            </a:r>
            <a:r>
              <a:rPr lang="en-US" dirty="0"/>
              <a:t> </a:t>
            </a:r>
            <a:r>
              <a:rPr lang="en-US" dirty="0" smtClean="0"/>
              <a:t>(1985</a:t>
            </a:r>
            <a:r>
              <a:rPr lang="en-US" dirty="0"/>
              <a:t>-</a:t>
            </a:r>
            <a:r>
              <a:rPr lang="en-US" dirty="0" smtClean="0"/>
              <a:t>1991)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Born </a:t>
            </a:r>
            <a:r>
              <a:rPr lang="en-US" dirty="0">
                <a:solidFill>
                  <a:srgbClr val="000000"/>
                </a:solidFill>
              </a:rPr>
              <a:t>and raised on a collective farm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the north Caucasus region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Worked </a:t>
            </a:r>
            <a:r>
              <a:rPr lang="en-US" dirty="0">
                <a:solidFill>
                  <a:srgbClr val="000000"/>
                </a:solidFill>
              </a:rPr>
              <a:t>at a machine-tractor factory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Studied </a:t>
            </a:r>
            <a:r>
              <a:rPr lang="en-US" dirty="0">
                <a:solidFill>
                  <a:srgbClr val="000000"/>
                </a:solidFill>
              </a:rPr>
              <a:t>law, politics and agriculture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Rose </a:t>
            </a:r>
            <a:r>
              <a:rPr lang="en-US" dirty="0">
                <a:solidFill>
                  <a:srgbClr val="000000"/>
                </a:solidFill>
              </a:rPr>
              <a:t>up the ranks of the Communist </a:t>
            </a:r>
            <a:r>
              <a:rPr lang="en-US" dirty="0" smtClean="0">
                <a:solidFill>
                  <a:srgbClr val="000000"/>
                </a:solidFill>
              </a:rPr>
              <a:t>Party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Became </a:t>
            </a:r>
            <a:r>
              <a:rPr lang="en-US" dirty="0">
                <a:solidFill>
                  <a:srgbClr val="000000"/>
                </a:solidFill>
              </a:rPr>
              <a:t>general secretary of the </a:t>
            </a:r>
            <a:r>
              <a:rPr lang="en-US" dirty="0" smtClean="0">
                <a:solidFill>
                  <a:srgbClr val="000000"/>
                </a:solidFill>
              </a:rPr>
              <a:t>Communist </a:t>
            </a:r>
            <a:r>
              <a:rPr lang="en-US" dirty="0">
                <a:solidFill>
                  <a:srgbClr val="000000"/>
                </a:solidFill>
              </a:rPr>
              <a:t>Party upon the death of </a:t>
            </a:r>
            <a:r>
              <a:rPr lang="en-US" dirty="0" err="1">
                <a:solidFill>
                  <a:srgbClr val="000000"/>
                </a:solidFill>
              </a:rPr>
              <a:t>Chernenko</a:t>
            </a:r>
            <a:r>
              <a:rPr lang="en-US" dirty="0">
                <a:solidFill>
                  <a:srgbClr val="000000"/>
                </a:solidFill>
              </a:rPr>
              <a:t> (1985)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9799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6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  <a:endParaRPr lang="en-US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229600" cy="5406681"/>
          </a:xfrm>
        </p:spPr>
        <p:txBody>
          <a:bodyPr>
            <a:normAutofit/>
          </a:bodyPr>
          <a:lstStyle/>
          <a:p>
            <a:r>
              <a:rPr lang="en-US" dirty="0" smtClean="0"/>
              <a:t>Mikhail Gorbachev – reformer who wanted to adapt communist system to new conditions, not usher in its demise</a:t>
            </a:r>
          </a:p>
          <a:p>
            <a:r>
              <a:rPr lang="en-US" dirty="0" smtClean="0"/>
              <a:t>3 Main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Glasnost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Democratization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Perestroika</a:t>
            </a:r>
          </a:p>
        </p:txBody>
      </p:sp>
      <p:pic>
        <p:nvPicPr>
          <p:cNvPr id="5" name="Picture 5" descr="reagan-gorbach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04" y="2362200"/>
            <a:ext cx="4191000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do we study Russia?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of Communism (Soviet Union) &amp; Totalitarianism</a:t>
            </a:r>
          </a:p>
          <a:p>
            <a:r>
              <a:rPr lang="en-US" dirty="0" smtClean="0"/>
              <a:t>Transition to Democracy </a:t>
            </a:r>
          </a:p>
          <a:p>
            <a:r>
              <a:rPr lang="en-US" dirty="0" smtClean="0"/>
              <a:t>Example of Illiberal Democracy</a:t>
            </a:r>
          </a:p>
          <a:p>
            <a:r>
              <a:rPr lang="en-US" dirty="0" smtClean="0"/>
              <a:t>Current trend to authoritarianism - Putin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russia.adoption.com/uni/cms/Image/international/flag-russ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038599"/>
            <a:ext cx="3857625" cy="25717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Political reform: </a:t>
            </a:r>
            <a:r>
              <a:rPr lang="en-US" sz="2800" i="1" dirty="0"/>
              <a:t>glasnost </a:t>
            </a:r>
            <a:endParaRPr lang="en-US" sz="2800" dirty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openness” </a:t>
            </a:r>
          </a:p>
          <a:p>
            <a:pPr lvl="1"/>
            <a:r>
              <a:rPr lang="en-US" sz="2400" dirty="0" smtClean="0"/>
              <a:t>Goal</a:t>
            </a:r>
            <a:r>
              <a:rPr lang="en-US" sz="2400" dirty="0"/>
              <a:t>: Soviet government would be more open about what </a:t>
            </a:r>
            <a:r>
              <a:rPr lang="en-US" sz="2400" dirty="0" smtClean="0"/>
              <a:t>was </a:t>
            </a:r>
            <a:r>
              <a:rPr lang="en-US" sz="2400" dirty="0"/>
              <a:t>happening in the country </a:t>
            </a:r>
          </a:p>
          <a:p>
            <a:pPr lvl="1"/>
            <a:r>
              <a:rPr lang="en-US" sz="2400" dirty="0" smtClean="0"/>
              <a:t>Characteristics </a:t>
            </a:r>
            <a:r>
              <a:rPr lang="en-US" sz="2400" dirty="0"/>
              <a:t>for citizens </a:t>
            </a:r>
            <a:endParaRPr lang="en-US" sz="2400" dirty="0" smtClean="0"/>
          </a:p>
          <a:p>
            <a:pPr lvl="2"/>
            <a:r>
              <a:rPr lang="en-US" sz="2400" dirty="0" smtClean="0"/>
              <a:t>could </a:t>
            </a:r>
            <a:r>
              <a:rPr lang="en-US" sz="2400" dirty="0"/>
              <a:t>criticize the </a:t>
            </a:r>
            <a:r>
              <a:rPr lang="en-US" sz="2400" dirty="0" smtClean="0"/>
              <a:t>government</a:t>
            </a:r>
          </a:p>
          <a:p>
            <a:pPr lvl="2"/>
            <a:r>
              <a:rPr lang="en-US" sz="2400" dirty="0" smtClean="0"/>
              <a:t>given </a:t>
            </a:r>
            <a:r>
              <a:rPr lang="en-US" sz="2400" dirty="0"/>
              <a:t>more freedom of speech and </a:t>
            </a:r>
            <a:r>
              <a:rPr lang="en-US" sz="2400" dirty="0" smtClean="0"/>
              <a:t>press</a:t>
            </a:r>
          </a:p>
          <a:p>
            <a:pPr lvl="2"/>
            <a:r>
              <a:rPr lang="en-US" sz="2400" dirty="0" smtClean="0"/>
              <a:t>greater </a:t>
            </a:r>
            <a:r>
              <a:rPr lang="en-US" sz="2400" dirty="0"/>
              <a:t>access to foreign ideas, news, culture and </a:t>
            </a:r>
            <a:r>
              <a:rPr lang="en-US" sz="2400" dirty="0" smtClean="0"/>
              <a:t>products</a:t>
            </a:r>
          </a:p>
          <a:p>
            <a:pPr lvl="1"/>
            <a:r>
              <a:rPr lang="en-US" sz="2400" dirty="0" smtClean="0"/>
              <a:t>Results</a:t>
            </a:r>
          </a:p>
          <a:p>
            <a:pPr lvl="2"/>
            <a:r>
              <a:rPr lang="en-US" sz="2400" dirty="0" smtClean="0"/>
              <a:t>increased </a:t>
            </a:r>
            <a:r>
              <a:rPr lang="en-US" sz="2400" dirty="0"/>
              <a:t>Soviet criticism of Soviet society and even </a:t>
            </a:r>
            <a:r>
              <a:rPr lang="en-US" sz="2400" dirty="0" smtClean="0"/>
              <a:t>Gorbachev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hastened </a:t>
            </a:r>
            <a:r>
              <a:rPr lang="en-US" sz="2400" dirty="0">
                <a:solidFill>
                  <a:srgbClr val="000000"/>
                </a:solidFill>
              </a:rPr>
              <a:t>the process of Soviet decline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4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Political reform: democratization (</a:t>
            </a:r>
            <a:r>
              <a:rPr lang="en-US" i="1" dirty="0" err="1"/>
              <a:t>demokratizatsiia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democratic reform </a:t>
            </a:r>
            <a:endParaRPr lang="en-US" dirty="0" smtClean="0"/>
          </a:p>
          <a:p>
            <a:pPr lvl="1"/>
            <a:r>
              <a:rPr lang="en-US" dirty="0" smtClean="0"/>
              <a:t>experimenting </a:t>
            </a:r>
            <a:r>
              <a:rPr lang="en-US" dirty="0"/>
              <a:t>with some elements of </a:t>
            </a:r>
            <a:r>
              <a:rPr lang="en-US" dirty="0" smtClean="0"/>
              <a:t>democracy</a:t>
            </a:r>
            <a:endParaRPr lang="en-US" dirty="0"/>
          </a:p>
          <a:p>
            <a:r>
              <a:rPr lang="en-US" dirty="0" smtClean="0"/>
              <a:t>Goal</a:t>
            </a:r>
            <a:r>
              <a:rPr lang="en-US" dirty="0"/>
              <a:t>: make the government more responsive to popular </a:t>
            </a:r>
            <a:r>
              <a:rPr lang="en-US" dirty="0" smtClean="0"/>
              <a:t>sentiments</a:t>
            </a:r>
          </a:p>
          <a:p>
            <a:pPr lvl="1"/>
            <a:r>
              <a:rPr lang="en-US" dirty="0" smtClean="0"/>
              <a:t>competitive </a:t>
            </a:r>
            <a:r>
              <a:rPr lang="en-US" dirty="0"/>
              <a:t>elections (allowed non-communists to run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ended </a:t>
            </a:r>
            <a:r>
              <a:rPr lang="en-US" dirty="0"/>
              <a:t>one-party rule (1990) </a:t>
            </a:r>
            <a:endParaRPr lang="en-US" dirty="0" smtClean="0"/>
          </a:p>
          <a:p>
            <a:r>
              <a:rPr lang="en-US" dirty="0" smtClean="0"/>
              <a:t>Results </a:t>
            </a:r>
            <a:endParaRPr lang="en-US" dirty="0"/>
          </a:p>
          <a:p>
            <a:pPr lvl="1"/>
            <a:r>
              <a:rPr lang="en-US" dirty="0" smtClean="0"/>
              <a:t>Growth of </a:t>
            </a:r>
            <a:r>
              <a:rPr lang="en-US" dirty="0" err="1" smtClean="0"/>
              <a:t>nationaiism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demands for self-determination in the Soviet Union and </a:t>
            </a:r>
            <a:r>
              <a:rPr lang="en-US" dirty="0" smtClean="0"/>
              <a:t>Eastern </a:t>
            </a:r>
            <a:r>
              <a:rPr lang="en-US" dirty="0"/>
              <a:t>Europe </a:t>
            </a:r>
          </a:p>
          <a:p>
            <a:pPr lvl="1"/>
            <a:r>
              <a:rPr lang="en-US" dirty="0" smtClean="0"/>
              <a:t>radicals </a:t>
            </a:r>
            <a:r>
              <a:rPr lang="en-US" dirty="0"/>
              <a:t>gained influence, especially those who argued Gorbachev was </a:t>
            </a:r>
            <a:r>
              <a:rPr lang="en-US" dirty="0" smtClean="0"/>
              <a:t>not </a:t>
            </a:r>
            <a:r>
              <a:rPr lang="en-US" dirty="0"/>
              <a:t>changing the Soviet Union enough in terms of capitalism and democracy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2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Economic reform: </a:t>
            </a:r>
            <a:r>
              <a:rPr lang="en-US" sz="2000" i="1" dirty="0"/>
              <a:t>perestroika </a:t>
            </a:r>
            <a:endParaRPr lang="en-US" sz="2000" dirty="0"/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Economic restructuring” </a:t>
            </a:r>
          </a:p>
          <a:p>
            <a:pPr lvl="1"/>
            <a:r>
              <a:rPr lang="en-US" sz="2000" dirty="0" smtClean="0"/>
              <a:t>Characteristics </a:t>
            </a:r>
            <a:r>
              <a:rPr lang="en-US" sz="2000" dirty="0"/>
              <a:t>and goals </a:t>
            </a:r>
          </a:p>
          <a:p>
            <a:pPr lvl="2"/>
            <a:r>
              <a:rPr lang="en-US" dirty="0" smtClean="0"/>
              <a:t>encouraged </a:t>
            </a:r>
            <a:r>
              <a:rPr lang="en-US" dirty="0"/>
              <a:t>free market capitalism for small businesses </a:t>
            </a:r>
          </a:p>
          <a:p>
            <a:pPr lvl="2"/>
            <a:r>
              <a:rPr lang="en-US" dirty="0" smtClean="0"/>
              <a:t>allowed </a:t>
            </a:r>
            <a:r>
              <a:rPr lang="en-US" dirty="0"/>
              <a:t>more local and regional decision making (less Moscow</a:t>
            </a:r>
            <a:r>
              <a:rPr lang="en-US" dirty="0" smtClean="0"/>
              <a:t>-centered </a:t>
            </a:r>
            <a:r>
              <a:rPr lang="en-US" dirty="0"/>
              <a:t>command economy) </a:t>
            </a:r>
            <a:endParaRPr lang="en-US" dirty="0" smtClean="0"/>
          </a:p>
          <a:p>
            <a:pPr lvl="2"/>
            <a:r>
              <a:rPr lang="en-US" dirty="0" smtClean="0"/>
              <a:t>attempted </a:t>
            </a:r>
            <a:r>
              <a:rPr lang="en-US" dirty="0"/>
              <a:t>to reform failing agricultural sector </a:t>
            </a:r>
            <a:endParaRPr lang="en-US" dirty="0" smtClean="0"/>
          </a:p>
          <a:p>
            <a:pPr lvl="2"/>
            <a:r>
              <a:rPr lang="en-US" dirty="0" smtClean="0"/>
              <a:t>hoped </a:t>
            </a:r>
            <a:r>
              <a:rPr lang="en-US" dirty="0"/>
              <a:t>to raise the standard of living for Soviet </a:t>
            </a:r>
            <a:r>
              <a:rPr lang="en-US" dirty="0" smtClean="0"/>
              <a:t>citizens</a:t>
            </a:r>
          </a:p>
          <a:p>
            <a:pPr lvl="2"/>
            <a:r>
              <a:rPr lang="en-US" dirty="0" smtClean="0"/>
              <a:t>make </a:t>
            </a:r>
            <a:r>
              <a:rPr lang="en-US" dirty="0"/>
              <a:t>Soviet economy more competitive </a:t>
            </a:r>
          </a:p>
          <a:p>
            <a:pPr lvl="1"/>
            <a:r>
              <a:rPr lang="en-US" sz="2000" dirty="0" smtClean="0"/>
              <a:t>Results</a:t>
            </a:r>
            <a:r>
              <a:rPr lang="en-US" sz="2000" dirty="0"/>
              <a:t>: significant changes to Soviet economy and </a:t>
            </a:r>
            <a:r>
              <a:rPr lang="en-US" sz="2000" dirty="0" smtClean="0"/>
              <a:t>life</a:t>
            </a:r>
          </a:p>
          <a:p>
            <a:pPr lvl="2"/>
            <a:r>
              <a:rPr lang="en-US" dirty="0" smtClean="0"/>
              <a:t>many </a:t>
            </a:r>
            <a:r>
              <a:rPr lang="en-US" dirty="0"/>
              <a:t>citizens lost jobs, health insurance, and </a:t>
            </a:r>
            <a:r>
              <a:rPr lang="en-US" dirty="0" smtClean="0"/>
              <a:t>security at first</a:t>
            </a:r>
            <a:endParaRPr lang="en-US" dirty="0"/>
          </a:p>
          <a:p>
            <a:pPr lvl="2"/>
            <a:r>
              <a:rPr lang="en-US" dirty="0" smtClean="0"/>
              <a:t>Initially weakened </a:t>
            </a:r>
            <a:r>
              <a:rPr lang="en-US" dirty="0"/>
              <a:t>the Soviet Union more than it strengthened it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04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Chernobyl Disaster 1986: </a:t>
            </a:r>
            <a:r>
              <a:rPr lang="en-US" sz="2000" dirty="0" smtClean="0"/>
              <a:t> World’s </a:t>
            </a:r>
            <a:r>
              <a:rPr lang="en-US" sz="2000" dirty="0"/>
              <a:t>Largest Nuclear Reactor Accident </a:t>
            </a:r>
          </a:p>
          <a:p>
            <a:r>
              <a:rPr lang="en-US" sz="2000" dirty="0" smtClean="0"/>
              <a:t>Causes</a:t>
            </a:r>
            <a:endParaRPr lang="en-US" sz="2000" dirty="0"/>
          </a:p>
          <a:p>
            <a:pPr lvl="1"/>
            <a:r>
              <a:rPr lang="en-US" sz="2000" dirty="0" smtClean="0"/>
              <a:t>human </a:t>
            </a:r>
            <a:r>
              <a:rPr lang="en-US" sz="2000" dirty="0"/>
              <a:t>error (emergency water cooling system turned off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reactor </a:t>
            </a:r>
            <a:r>
              <a:rPr lang="en-US" sz="2000" dirty="0"/>
              <a:t>(#4) had no containment structure </a:t>
            </a:r>
          </a:p>
          <a:p>
            <a:r>
              <a:rPr lang="en-US" sz="2000" dirty="0" smtClean="0"/>
              <a:t>Effects </a:t>
            </a:r>
          </a:p>
          <a:p>
            <a:pPr lvl="1"/>
            <a:r>
              <a:rPr lang="en-US" sz="2000" dirty="0" smtClean="0"/>
              <a:t>31 </a:t>
            </a:r>
            <a:r>
              <a:rPr lang="en-US" sz="2000" dirty="0"/>
              <a:t>immediately killed and 500 hospitalized </a:t>
            </a:r>
            <a:endParaRPr lang="en-US" sz="2000" dirty="0" smtClean="0"/>
          </a:p>
          <a:p>
            <a:pPr lvl="1"/>
            <a:r>
              <a:rPr lang="en-US" sz="2000" dirty="0" smtClean="0"/>
              <a:t>radiation </a:t>
            </a:r>
            <a:r>
              <a:rPr lang="en-US" sz="2000" dirty="0"/>
              <a:t>spread in western Soviet Union and </a:t>
            </a:r>
            <a:r>
              <a:rPr lang="en-US" sz="2000" dirty="0" smtClean="0"/>
              <a:t>Europe</a:t>
            </a:r>
          </a:p>
          <a:p>
            <a:pPr lvl="1"/>
            <a:r>
              <a:rPr lang="en-US" sz="2000" dirty="0" smtClean="0"/>
              <a:t>thousands </a:t>
            </a:r>
            <a:r>
              <a:rPr lang="en-US" sz="2000" dirty="0"/>
              <a:t>live with illnesses related to radiation </a:t>
            </a:r>
            <a:endParaRPr lang="en-US" sz="2000" dirty="0" smtClean="0"/>
          </a:p>
          <a:p>
            <a:pPr lvl="2"/>
            <a:r>
              <a:rPr lang="en-US" dirty="0" smtClean="0"/>
              <a:t>Cancer </a:t>
            </a:r>
          </a:p>
          <a:p>
            <a:pPr lvl="2"/>
            <a:r>
              <a:rPr lang="en-US" dirty="0" smtClean="0"/>
              <a:t>immune </a:t>
            </a:r>
            <a:r>
              <a:rPr lang="en-US" dirty="0"/>
              <a:t>deficiency (known as “Chernobyl AIDS”) </a:t>
            </a:r>
            <a:endParaRPr lang="en-US" dirty="0" smtClean="0"/>
          </a:p>
          <a:p>
            <a:pPr lvl="1"/>
            <a:r>
              <a:rPr lang="en-US" sz="2000" dirty="0" smtClean="0"/>
              <a:t>Greenpeace </a:t>
            </a:r>
            <a:r>
              <a:rPr lang="en-US" sz="2000" dirty="0"/>
              <a:t>estimates that in the 20 years since the disaster 93 million </a:t>
            </a:r>
            <a:r>
              <a:rPr lang="en-US" sz="2000" dirty="0" smtClean="0"/>
              <a:t>people </a:t>
            </a:r>
            <a:r>
              <a:rPr lang="en-US" sz="2000" dirty="0"/>
              <a:t>have died resulting from Chernobyl-related cancer </a:t>
            </a:r>
          </a:p>
          <a:p>
            <a:r>
              <a:rPr lang="en-US" sz="2000" dirty="0" smtClean="0"/>
              <a:t>Political </a:t>
            </a:r>
            <a:r>
              <a:rPr lang="en-US" sz="2000" dirty="0"/>
              <a:t>results: encouraged Gorbachev to expand </a:t>
            </a:r>
            <a:r>
              <a:rPr lang="en-US" sz="2000" i="1" dirty="0"/>
              <a:t>glasnost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51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Foreign Policy: “New Thinking” </a:t>
            </a:r>
            <a:endParaRPr lang="en-US" dirty="0" smtClean="0"/>
          </a:p>
          <a:p>
            <a:pPr lvl="1"/>
            <a:r>
              <a:rPr lang="en-US" dirty="0" smtClean="0"/>
              <a:t>rethinking </a:t>
            </a:r>
            <a:r>
              <a:rPr lang="en-US" dirty="0"/>
              <a:t>of international relations in nonmilitary terms </a:t>
            </a:r>
          </a:p>
          <a:p>
            <a:pPr lvl="1"/>
            <a:r>
              <a:rPr lang="en-US" dirty="0" smtClean="0"/>
              <a:t>emphasized </a:t>
            </a:r>
            <a:r>
              <a:rPr lang="en-US" dirty="0"/>
              <a:t>cooperation, not competition with the West </a:t>
            </a:r>
          </a:p>
          <a:p>
            <a:r>
              <a:rPr lang="en-US" dirty="0" smtClean="0"/>
              <a:t>Eased </a:t>
            </a:r>
            <a:r>
              <a:rPr lang="en-US" dirty="0"/>
              <a:t>Cold War tensions with the United States </a:t>
            </a:r>
          </a:p>
          <a:p>
            <a:pPr lvl="1"/>
            <a:r>
              <a:rPr lang="en-US" dirty="0" smtClean="0"/>
              <a:t>dialogues </a:t>
            </a:r>
            <a:r>
              <a:rPr lang="en-US" dirty="0"/>
              <a:t>with US President Reagan and British Prime Minister Thatcher </a:t>
            </a:r>
          </a:p>
          <a:p>
            <a:pPr lvl="1"/>
            <a:r>
              <a:rPr lang="en-US" dirty="0" smtClean="0"/>
              <a:t>nuclear </a:t>
            </a:r>
            <a:r>
              <a:rPr lang="en-US" dirty="0"/>
              <a:t>disarmament treaties (ex. Moscow Treaty 1988) </a:t>
            </a:r>
          </a:p>
          <a:p>
            <a:r>
              <a:rPr lang="en-US" dirty="0" smtClean="0"/>
              <a:t>Soviet </a:t>
            </a:r>
            <a:r>
              <a:rPr lang="en-US" dirty="0"/>
              <a:t>Union pulled out of unpopular Afghan War (1979-89) </a:t>
            </a:r>
          </a:p>
          <a:p>
            <a:r>
              <a:rPr lang="en-US" dirty="0" smtClean="0"/>
              <a:t>Allowed </a:t>
            </a:r>
            <a:r>
              <a:rPr lang="en-US" dirty="0"/>
              <a:t>Eastern European states to overthrow communist </a:t>
            </a:r>
            <a:r>
              <a:rPr lang="en-US" dirty="0" smtClean="0"/>
              <a:t>governments </a:t>
            </a:r>
            <a:r>
              <a:rPr lang="en-US" dirty="0"/>
              <a:t>and declare independence from Soviet sphere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9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S.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Collapse of the Soviet Union and Fall of Gorbachev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Failure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i="1" dirty="0">
                <a:solidFill>
                  <a:srgbClr val="000000"/>
                </a:solidFill>
              </a:rPr>
              <a:t>perestroika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Soviet </a:t>
            </a:r>
            <a:r>
              <a:rPr lang="en-US" sz="2000" dirty="0">
                <a:solidFill>
                  <a:srgbClr val="000000"/>
                </a:solidFill>
              </a:rPr>
              <a:t>Constitutional Reform (late 1980s-1991)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formation </a:t>
            </a:r>
            <a:r>
              <a:rPr lang="en-US" sz="2000" dirty="0">
                <a:solidFill>
                  <a:srgbClr val="000000"/>
                </a:solidFill>
              </a:rPr>
              <a:t>of the Congress of People’s Deputies (legislative body)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loss </a:t>
            </a:r>
            <a:r>
              <a:rPr lang="en-US" sz="2000" dirty="0">
                <a:solidFill>
                  <a:srgbClr val="000000"/>
                </a:solidFill>
              </a:rPr>
              <a:t>of one-party rule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Growth </a:t>
            </a:r>
            <a:r>
              <a:rPr lang="en-US" sz="2000" dirty="0">
                <a:solidFill>
                  <a:srgbClr val="000000"/>
                </a:solidFill>
              </a:rPr>
              <a:t>of nationalism and self-determination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Failed </a:t>
            </a:r>
            <a:r>
              <a:rPr lang="en-US" sz="2000" dirty="0">
                <a:solidFill>
                  <a:srgbClr val="000000"/>
                </a:solidFill>
              </a:rPr>
              <a:t>1991 coup d’ </a:t>
            </a:r>
            <a:r>
              <a:rPr lang="en-US" sz="2000" dirty="0" err="1">
                <a:solidFill>
                  <a:srgbClr val="000000"/>
                </a:solidFill>
              </a:rPr>
              <a:t>état</a:t>
            </a:r>
            <a:r>
              <a:rPr lang="en-US" sz="2000" dirty="0">
                <a:solidFill>
                  <a:srgbClr val="000000"/>
                </a:solidFill>
              </a:rPr>
              <a:t>: attempt by </a:t>
            </a:r>
            <a:r>
              <a:rPr lang="en-US" sz="2000" dirty="0" err="1">
                <a:solidFill>
                  <a:srgbClr val="000000"/>
                </a:solidFill>
              </a:rPr>
              <a:t>hard-line</a:t>
            </a:r>
            <a:r>
              <a:rPr lang="en-US" sz="2000" dirty="0">
                <a:solidFill>
                  <a:srgbClr val="000000"/>
                </a:solidFill>
              </a:rPr>
              <a:t> communist to </a:t>
            </a:r>
            <a:r>
              <a:rPr lang="en-US" sz="2000" dirty="0" smtClean="0">
                <a:solidFill>
                  <a:srgbClr val="000000"/>
                </a:solidFill>
              </a:rPr>
              <a:t>oust </a:t>
            </a:r>
            <a:r>
              <a:rPr lang="en-US" sz="2000" dirty="0">
                <a:solidFill>
                  <a:srgbClr val="000000"/>
                </a:solidFill>
              </a:rPr>
              <a:t>Gorbachev and return Soviet authority to former days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final days of the Soviet Union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Baltic </a:t>
            </a:r>
            <a:r>
              <a:rPr lang="en-US" sz="2000" dirty="0">
                <a:solidFill>
                  <a:srgbClr val="000000"/>
                </a:solidFill>
              </a:rPr>
              <a:t>states, Russia, Belarus and Ukraine declared </a:t>
            </a:r>
            <a:r>
              <a:rPr lang="en-US" sz="2000" dirty="0" smtClean="0">
                <a:solidFill>
                  <a:srgbClr val="000000"/>
                </a:solidFill>
              </a:rPr>
              <a:t>independence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Gorbachev </a:t>
            </a:r>
            <a:r>
              <a:rPr lang="en-US" sz="2000" dirty="0">
                <a:solidFill>
                  <a:srgbClr val="000000"/>
                </a:solidFill>
              </a:rPr>
              <a:t>resigned and Soviet Union dissolved itself (12/1991) 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536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Boris Yeltsin (1991 – 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/>
          <a:lstStyle/>
          <a:p>
            <a:r>
              <a:rPr lang="en-US" dirty="0" smtClean="0"/>
              <a:t>Elected </a:t>
            </a:r>
            <a:r>
              <a:rPr lang="en-US" dirty="0"/>
              <a:t>president of Russian Republic, 1991 (first popularly elected official in Russian history) </a:t>
            </a:r>
          </a:p>
          <a:p>
            <a:r>
              <a:rPr lang="en-US" dirty="0" smtClean="0"/>
              <a:t>Yeltsin’s goals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Russia </a:t>
            </a:r>
            <a:r>
              <a:rPr lang="en-US" dirty="0" smtClean="0"/>
              <a:t>democratic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Russia capitalistic </a:t>
            </a:r>
          </a:p>
          <a:p>
            <a:r>
              <a:rPr lang="en-US" dirty="0" smtClean="0"/>
              <a:t>Given </a:t>
            </a:r>
            <a:r>
              <a:rPr lang="en-US" dirty="0"/>
              <a:t>Russia’s history, challenges were extraordinary and difficult to meet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3263900" cy="49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8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Boris Yeltsin (1991 – 1999)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1993 </a:t>
            </a:r>
            <a:r>
              <a:rPr lang="en-US" dirty="0" smtClean="0"/>
              <a:t>Rebellion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struggle: Conflict between Yeltsin and the Russian </a:t>
            </a:r>
            <a:r>
              <a:rPr lang="en-US" dirty="0" smtClean="0"/>
              <a:t>parliament</a:t>
            </a:r>
            <a:r>
              <a:rPr lang="en-US" dirty="0"/>
              <a:t>. </a:t>
            </a:r>
            <a:r>
              <a:rPr lang="en-US" dirty="0" smtClean="0"/>
              <a:t> Yeltsin </a:t>
            </a:r>
            <a:r>
              <a:rPr lang="en-US" dirty="0"/>
              <a:t>was given extraordinary </a:t>
            </a:r>
            <a:r>
              <a:rPr lang="en-US" dirty="0" smtClean="0"/>
              <a:t>powers, which parliament wanted to reduce. </a:t>
            </a:r>
          </a:p>
          <a:p>
            <a:pPr lvl="1"/>
            <a:r>
              <a:rPr lang="en-US" dirty="0" smtClean="0"/>
              <a:t>Examples: Yeltsin </a:t>
            </a:r>
            <a:r>
              <a:rPr lang="en-US" dirty="0"/>
              <a:t>could issue decrees which had the power of </a:t>
            </a:r>
            <a:r>
              <a:rPr lang="en-US" dirty="0" smtClean="0"/>
              <a:t>law, could </a:t>
            </a:r>
            <a:r>
              <a:rPr lang="en-US" dirty="0"/>
              <a:t>appoint heads of regional </a:t>
            </a:r>
            <a:r>
              <a:rPr lang="en-US" dirty="0" smtClean="0"/>
              <a:t>governments,  and declared </a:t>
            </a:r>
            <a:r>
              <a:rPr lang="en-US" dirty="0"/>
              <a:t>himself to be prime minister </a:t>
            </a:r>
            <a:endParaRPr lang="en-US" dirty="0" smtClean="0"/>
          </a:p>
          <a:p>
            <a:pPr lvl="1"/>
            <a:r>
              <a:rPr lang="en-US" dirty="0" smtClean="0"/>
              <a:t>Economic </a:t>
            </a:r>
            <a:r>
              <a:rPr lang="en-US" dirty="0"/>
              <a:t>reform: </a:t>
            </a:r>
            <a:r>
              <a:rPr lang="en-US" dirty="0" smtClean="0"/>
              <a:t> Yeltsin </a:t>
            </a:r>
            <a:r>
              <a:rPr lang="en-US" dirty="0"/>
              <a:t>wanted to initiate radical economic conversion to capitalism</a:t>
            </a:r>
            <a:r>
              <a:rPr lang="en-US" dirty="0" smtClean="0"/>
              <a:t>:  </a:t>
            </a:r>
            <a:r>
              <a:rPr lang="en-US" dirty="0"/>
              <a:t>“shock therapy”; opponents wanted to bring about more gradual change.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05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Boris Yeltsin (1991 – 1999)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The 1993 Rebellion: The Event </a:t>
            </a:r>
          </a:p>
          <a:p>
            <a:r>
              <a:rPr lang="en-US" sz="2800" dirty="0" smtClean="0"/>
              <a:t>Immediate </a:t>
            </a:r>
            <a:r>
              <a:rPr lang="en-US" sz="2800" dirty="0"/>
              <a:t>causes </a:t>
            </a:r>
          </a:p>
          <a:p>
            <a:pPr lvl="1"/>
            <a:r>
              <a:rPr lang="en-US" sz="2500" dirty="0" smtClean="0"/>
              <a:t>Parliament </a:t>
            </a:r>
            <a:r>
              <a:rPr lang="en-US" sz="2500" dirty="0"/>
              <a:t>attempted to impeach Yeltsin </a:t>
            </a:r>
            <a:endParaRPr lang="en-US" sz="2500" dirty="0" smtClean="0"/>
          </a:p>
          <a:p>
            <a:pPr lvl="1"/>
            <a:r>
              <a:rPr lang="en-US" sz="2500" dirty="0" smtClean="0"/>
              <a:t>Yeltsin </a:t>
            </a:r>
            <a:r>
              <a:rPr lang="en-US" sz="2500" dirty="0"/>
              <a:t>dissolved parliament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Revolt </a:t>
            </a:r>
          </a:p>
          <a:p>
            <a:pPr lvl="1"/>
            <a:r>
              <a:rPr lang="en-US" sz="2800" dirty="0" smtClean="0"/>
              <a:t>many </a:t>
            </a:r>
            <a:r>
              <a:rPr lang="en-US" sz="2800" dirty="0"/>
              <a:t>key Parliamentary leaders barricaded themselves into the parliament building (the “White House”), attacked a nearby radio station, and declared their own president (Alexander </a:t>
            </a:r>
            <a:r>
              <a:rPr lang="en-US" sz="2800" dirty="0" err="1"/>
              <a:t>Rutskoi</a:t>
            </a:r>
            <a:r>
              <a:rPr lang="en-US" sz="2800" dirty="0"/>
              <a:t>) </a:t>
            </a:r>
          </a:p>
          <a:p>
            <a:pPr lvl="1"/>
            <a:r>
              <a:rPr lang="en-US" sz="2800" dirty="0" smtClean="0"/>
              <a:t>legislators </a:t>
            </a:r>
            <a:r>
              <a:rPr lang="en-US" sz="2800" dirty="0"/>
              <a:t>exchanged gunfire with Moscow police </a:t>
            </a:r>
          </a:p>
          <a:p>
            <a:r>
              <a:rPr lang="en-US" sz="2800" dirty="0" smtClean="0"/>
              <a:t>Yeltsin’s </a:t>
            </a:r>
            <a:r>
              <a:rPr lang="en-US" sz="2800" dirty="0"/>
              <a:t>response </a:t>
            </a:r>
          </a:p>
          <a:p>
            <a:pPr lvl="1"/>
            <a:r>
              <a:rPr lang="en-US" sz="2800" dirty="0" smtClean="0"/>
              <a:t>cut </a:t>
            </a:r>
            <a:r>
              <a:rPr lang="en-US" sz="2800" dirty="0"/>
              <a:t>off electricity and water supply </a:t>
            </a:r>
          </a:p>
          <a:p>
            <a:pPr lvl="1"/>
            <a:r>
              <a:rPr lang="en-US" sz="2800" dirty="0" smtClean="0"/>
              <a:t>military </a:t>
            </a:r>
            <a:r>
              <a:rPr lang="en-US" sz="2800" dirty="0"/>
              <a:t>supported Yeltsin, stormed the parliament and forced the </a:t>
            </a:r>
          </a:p>
          <a:p>
            <a:pPr lvl="1"/>
            <a:r>
              <a:rPr lang="en-US" sz="2800" dirty="0"/>
              <a:t>legislators to surrender; 100 killed </a:t>
            </a:r>
          </a:p>
          <a:p>
            <a:pPr lvl="1"/>
            <a:r>
              <a:rPr lang="en-US" sz="2800" dirty="0" smtClean="0"/>
              <a:t>proposed </a:t>
            </a:r>
            <a:r>
              <a:rPr lang="en-US" sz="2800" dirty="0"/>
              <a:t>a new constitution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5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Vladimir Putin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PM: 1999 – 2000</a:t>
            </a:r>
          </a:p>
          <a:p>
            <a:r>
              <a:rPr lang="en-US" dirty="0" smtClean="0"/>
              <a:t>President: 2000 – 2008</a:t>
            </a:r>
          </a:p>
          <a:p>
            <a:r>
              <a:rPr lang="en-US" dirty="0" smtClean="0"/>
              <a:t>PM: 2008 – 2012</a:t>
            </a:r>
          </a:p>
          <a:p>
            <a:r>
              <a:rPr lang="en-US" dirty="0" smtClean="0"/>
              <a:t>President: 2012 – Present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Vladimir_Putin_11_March_2008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52800"/>
            <a:ext cx="4978400" cy="332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715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Putin (right) and PM </a:t>
            </a:r>
            <a:r>
              <a:rPr lang="en-US" dirty="0" err="1" smtClean="0"/>
              <a:t>Medvedev</a:t>
            </a:r>
            <a:r>
              <a:rPr lang="en-US" dirty="0" smtClean="0"/>
              <a:t> (left)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4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5181600" cy="5678129"/>
          </a:xfrm>
        </p:spPr>
        <p:txBody>
          <a:bodyPr>
            <a:normAutofit/>
          </a:bodyPr>
          <a:lstStyle/>
          <a:p>
            <a:r>
              <a:rPr lang="en-US" dirty="0" smtClean="0"/>
              <a:t>Officially, the Russian Federation</a:t>
            </a:r>
          </a:p>
          <a:p>
            <a:r>
              <a:rPr lang="en-US" dirty="0" smtClean="0"/>
              <a:t>Largest successor state of the Soviet Union</a:t>
            </a:r>
          </a:p>
          <a:p>
            <a:r>
              <a:rPr lang="en-US" dirty="0" smtClean="0"/>
              <a:t>Largest country in the world (area) 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w Cen MT Condensed Extra Bold" pitchFamily="34" charset="0"/>
              </a:rPr>
              <a:t>17,098,242 </a:t>
            </a:r>
            <a:r>
              <a:rPr lang="en-US" dirty="0" err="1">
                <a:solidFill>
                  <a:srgbClr val="0000CC"/>
                </a:solidFill>
                <a:latin typeface="Tw Cen MT Condensed Extra Bold" pitchFamily="34" charset="0"/>
              </a:rPr>
              <a:t>sq</a:t>
            </a:r>
            <a:r>
              <a:rPr lang="en-US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w Cen MT Condensed Extra Bold" pitchFamily="34" charset="0"/>
              </a:rPr>
              <a:t>mi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Tw Cen MT Condensed Extra Bold" pitchFamily="34" charset="0"/>
              </a:rPr>
              <a:t>Spans 11 time zones</a:t>
            </a:r>
            <a:endParaRPr lang="en-US" dirty="0" smtClean="0"/>
          </a:p>
          <a:p>
            <a:r>
              <a:rPr lang="en-US" dirty="0" smtClean="0"/>
              <a:t>Largest European                      country in population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w Cen MT Condensed Extra Bold" pitchFamily="34" charset="0"/>
              </a:rPr>
              <a:t>140 </a:t>
            </a:r>
            <a:r>
              <a:rPr lang="en-US" dirty="0" smtClean="0">
                <a:solidFill>
                  <a:srgbClr val="0000CC"/>
                </a:solidFill>
                <a:latin typeface="Tw Cen MT Condensed Extra Bold" pitchFamily="34" charset="0"/>
              </a:rPr>
              <a:t>million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Tw Cen MT Condensed Extra Bold" pitchFamily="34" charset="0"/>
              </a:rPr>
              <a:t>73% live in urban areas</a:t>
            </a:r>
            <a:endParaRPr lang="en-US" dirty="0" smtClean="0"/>
          </a:p>
          <a:p>
            <a:r>
              <a:rPr lang="en-US" dirty="0" smtClean="0"/>
              <a:t>Critical location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Tw Cen MT Condensed Extra Bold" pitchFamily="34" charset="0"/>
              </a:rPr>
              <a:t>Between Europe, Islamic                World and Asia</a:t>
            </a:r>
            <a:endParaRPr lang="en-US" dirty="0"/>
          </a:p>
        </p:txBody>
      </p:sp>
      <p:pic>
        <p:nvPicPr>
          <p:cNvPr id="3074" name="Picture 2" descr="http://www.bodine.phila.k12.pa.us/kaufman/world_geography/russia/maprussi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158053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Cities by Population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82000" cy="53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(Bolshevik) Revolution 1917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Causes </a:t>
            </a:r>
            <a:endParaRPr lang="en-US" sz="2800" dirty="0"/>
          </a:p>
          <a:p>
            <a:pPr lvl="1"/>
            <a:r>
              <a:rPr lang="en-US" sz="2800" dirty="0" smtClean="0"/>
              <a:t>political</a:t>
            </a:r>
            <a:r>
              <a:rPr lang="en-US" sz="2800" dirty="0"/>
              <a:t>, economic &amp; social </a:t>
            </a:r>
          </a:p>
          <a:p>
            <a:pPr lvl="1"/>
            <a:r>
              <a:rPr lang="en-US" sz="2800" dirty="0" smtClean="0"/>
              <a:t>World </a:t>
            </a:r>
            <a:r>
              <a:rPr lang="en-US" sz="2800" dirty="0"/>
              <a:t>War I </a:t>
            </a:r>
          </a:p>
          <a:p>
            <a:r>
              <a:rPr lang="en-US" sz="2800" dirty="0" smtClean="0"/>
              <a:t>Key </a:t>
            </a:r>
            <a:r>
              <a:rPr lang="en-US" sz="2800" dirty="0"/>
              <a:t>figures </a:t>
            </a:r>
          </a:p>
          <a:p>
            <a:pPr lvl="1"/>
            <a:r>
              <a:rPr lang="en-US" sz="2800" dirty="0" smtClean="0"/>
              <a:t>Nicholas </a:t>
            </a:r>
            <a:r>
              <a:rPr lang="en-US" sz="2800" dirty="0"/>
              <a:t>II (1894-1917) </a:t>
            </a:r>
          </a:p>
          <a:p>
            <a:pPr lvl="1"/>
            <a:r>
              <a:rPr lang="en-US" sz="2800" dirty="0" smtClean="0"/>
              <a:t>Alexander Kerensky </a:t>
            </a:r>
            <a:endParaRPr lang="en-US" sz="2800" dirty="0"/>
          </a:p>
          <a:p>
            <a:pPr lvl="1"/>
            <a:r>
              <a:rPr lang="en-US" sz="2800" dirty="0" smtClean="0"/>
              <a:t>V.I</a:t>
            </a:r>
            <a:r>
              <a:rPr lang="en-US" sz="2800" dirty="0"/>
              <a:t>. Lenin &amp; the Bolsheviks </a:t>
            </a:r>
          </a:p>
          <a:p>
            <a:pPr lvl="2"/>
            <a:r>
              <a:rPr lang="en-US" sz="2800" dirty="0" smtClean="0"/>
              <a:t>Lenin’s </a:t>
            </a:r>
            <a:r>
              <a:rPr lang="en-US" sz="2800" dirty="0"/>
              <a:t>interpretation of Karl Marx </a:t>
            </a:r>
            <a:r>
              <a:rPr lang="en-US" sz="2800" dirty="0" smtClean="0"/>
              <a:t>(Marxist-Leninism)</a:t>
            </a:r>
            <a:endParaRPr lang="en-US" sz="2800" dirty="0"/>
          </a:p>
          <a:p>
            <a:pPr lvl="2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8905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Vanguardism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406681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Group of revolutionary leaders provoked revolution in (non-capitalist) Russia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Grows into a “vanguard party”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Political </a:t>
            </a:r>
            <a:r>
              <a:rPr lang="en-US" dirty="0"/>
              <a:t>party that claims to operate in the “true” interests of the group/class that it represents, even if this understanding doesn’t correspond to the expressed interests of the group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Democratic Centralism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Mandated a hierarchical party structure in which leaders are elected from below, but strict discipline is required in implementing party decisions once they are 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Civil War 1918 - 1921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Reds </a:t>
            </a:r>
            <a:r>
              <a:rPr lang="en-US" dirty="0"/>
              <a:t>(communists) </a:t>
            </a:r>
            <a:r>
              <a:rPr lang="en-US" i="1" dirty="0"/>
              <a:t>v. </a:t>
            </a:r>
            <a:r>
              <a:rPr lang="en-US" dirty="0"/>
              <a:t>Whites (anti</a:t>
            </a:r>
            <a:r>
              <a:rPr lang="en-US" dirty="0" smtClean="0"/>
              <a:t>-communist </a:t>
            </a:r>
            <a:r>
              <a:rPr lang="en-US" dirty="0"/>
              <a:t>coalition) </a:t>
            </a:r>
          </a:p>
          <a:p>
            <a:r>
              <a:rPr lang="en-US" dirty="0" smtClean="0"/>
              <a:t>Trotsky </a:t>
            </a:r>
            <a:r>
              <a:rPr lang="en-US" dirty="0"/>
              <a:t>and the Red Army </a:t>
            </a:r>
          </a:p>
          <a:p>
            <a:r>
              <a:rPr lang="en-US" dirty="0" smtClean="0"/>
              <a:t>Failure </a:t>
            </a:r>
            <a:r>
              <a:rPr lang="en-US" dirty="0"/>
              <a:t>of Lenin’s War Communism </a:t>
            </a:r>
          </a:p>
          <a:p>
            <a:r>
              <a:rPr lang="en-US" dirty="0" smtClean="0"/>
              <a:t>Reds </a:t>
            </a:r>
            <a:r>
              <a:rPr lang="en-US" dirty="0"/>
              <a:t>were victorious </a:t>
            </a:r>
          </a:p>
          <a:p>
            <a:r>
              <a:rPr lang="en-US" dirty="0" smtClean="0"/>
              <a:t>Russia </a:t>
            </a:r>
            <a:r>
              <a:rPr lang="en-US" dirty="0"/>
              <a:t>physically and economically destroyed by civil war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7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Bolshevik Revolution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406681"/>
          </a:xfrm>
        </p:spPr>
        <p:txBody>
          <a:bodyPr>
            <a:normAutofit/>
          </a:bodyPr>
          <a:lstStyle/>
          <a:p>
            <a:r>
              <a:rPr lang="en-US" dirty="0" smtClean="0"/>
              <a:t>Lenin directed industrialization and                          agricultural development from a centralized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</a:p>
          <a:p>
            <a:r>
              <a:rPr lang="en-US" dirty="0" smtClean="0"/>
              <a:t>1922 Bolsheviks formed the Union of the Soviet Socialist Republics (USSR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/>
              <a:t>Cheka</a:t>
            </a:r>
            <a:r>
              <a:rPr lang="en-US" dirty="0"/>
              <a:t> </a:t>
            </a:r>
            <a:r>
              <a:rPr lang="en-US" dirty="0" smtClean="0"/>
              <a:t>emphasized</a:t>
            </a:r>
          </a:p>
          <a:p>
            <a:r>
              <a:rPr lang="en-US" dirty="0" smtClean="0"/>
              <a:t>international </a:t>
            </a:r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1028" name="Picture 4" descr="http://www.fm-base.co.uk/forum/attachments/transfer-updates-custom-leagues-editing/211761d1324568367-ussr-yugoslavia-leagues-national-sides-database-soviet_union_ussr_grunge_flag_by_think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33600" cy="14224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4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3660</TotalTime>
  <Words>1947</Words>
  <Application>Microsoft Macintosh PowerPoint</Application>
  <PresentationFormat>On-screen Show (4:3)</PresentationFormat>
  <Paragraphs>271</Paragraphs>
  <Slides>29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Russia </vt:lpstr>
      <vt:lpstr>Why do we study Russia?</vt:lpstr>
      <vt:lpstr>Geography</vt:lpstr>
      <vt:lpstr>Russian Cities by Population</vt:lpstr>
      <vt:lpstr>Russian (Bolshevik) Revolution 1917 </vt:lpstr>
      <vt:lpstr>Vanguardism</vt:lpstr>
      <vt:lpstr>Democratic Centralism </vt:lpstr>
      <vt:lpstr>Russia Civil War 1918 - 1921</vt:lpstr>
      <vt:lpstr>The Bolshevik Revolution</vt:lpstr>
      <vt:lpstr>Lenin’s NEP</vt:lpstr>
      <vt:lpstr>Power Struggle</vt:lpstr>
      <vt:lpstr>Stalinism (1929-1953)</vt:lpstr>
      <vt:lpstr>Stalinism (1929-1953)</vt:lpstr>
      <vt:lpstr>The Khrushchev Years (1958 – 1964)</vt:lpstr>
      <vt:lpstr>Leonid Brezhnev (1964 – 1982)</vt:lpstr>
      <vt:lpstr>Yuri Andropov (1982 – 1984)</vt:lpstr>
      <vt:lpstr>Konstantin Chernenko (1984 – 85)</vt:lpstr>
      <vt:lpstr>Mikhail S. Gorbachev (1985-1991) </vt:lpstr>
      <vt:lpstr>Mikhail S. Gorbachev (1985-1991) </vt:lpstr>
      <vt:lpstr>Mikhail S. Gorbachev (1985-1991) </vt:lpstr>
      <vt:lpstr>Mikhail S. Gorbachev (1985-1991) </vt:lpstr>
      <vt:lpstr>Mikhail S. Gorbachev (1985-1991) </vt:lpstr>
      <vt:lpstr>Mikhail S. Gorbachev (1985-1991) </vt:lpstr>
      <vt:lpstr>Mikhail S. Gorbachev (1985-1991) </vt:lpstr>
      <vt:lpstr>Mikhail S. Gorbachev (1985-1991) </vt:lpstr>
      <vt:lpstr>Boris Yeltsin (1991 – 1999)</vt:lpstr>
      <vt:lpstr>Boris Yeltsin (1991 – 1999)</vt:lpstr>
      <vt:lpstr>Boris Yeltsin (1991 – 1999)</vt:lpstr>
      <vt:lpstr>Vladimir Putin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Kate Lacks</cp:lastModifiedBy>
  <cp:revision>240</cp:revision>
  <cp:lastPrinted>2013-02-04T13:49:21Z</cp:lastPrinted>
  <dcterms:created xsi:type="dcterms:W3CDTF">2011-12-23T02:33:30Z</dcterms:created>
  <dcterms:modified xsi:type="dcterms:W3CDTF">2017-03-06T16:06:52Z</dcterms:modified>
</cp:coreProperties>
</file>