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310" r:id="rId2"/>
    <p:sldId id="311" r:id="rId3"/>
    <p:sldId id="356" r:id="rId4"/>
    <p:sldId id="357" r:id="rId5"/>
    <p:sldId id="314" r:id="rId6"/>
    <p:sldId id="358" r:id="rId7"/>
    <p:sldId id="315" r:id="rId8"/>
    <p:sldId id="316" r:id="rId9"/>
    <p:sldId id="317" r:id="rId10"/>
    <p:sldId id="359" r:id="rId11"/>
    <p:sldId id="318" r:id="rId12"/>
    <p:sldId id="361" r:id="rId13"/>
    <p:sldId id="321" r:id="rId14"/>
    <p:sldId id="322" r:id="rId15"/>
    <p:sldId id="323" r:id="rId16"/>
    <p:sldId id="362" r:id="rId17"/>
    <p:sldId id="324"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76" autoAdjust="0"/>
  </p:normalViewPr>
  <p:slideViewPr>
    <p:cSldViewPr>
      <p:cViewPr varScale="1">
        <p:scale>
          <a:sx n="41" d="100"/>
          <a:sy n="41" d="100"/>
        </p:scale>
        <p:origin x="-1632" y="-10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852" y="131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2AF7336-11F8-4F8B-A7A2-44A5725098BE}" type="datetimeFigureOut">
              <a:rPr lang="en-US" smtClean="0"/>
              <a:t>3/27/15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01E5B27-4F7A-4757-93F8-7C627476A50A}" type="slidenum">
              <a:rPr lang="en-US" smtClean="0"/>
              <a:t>‹#›</a:t>
            </a:fld>
            <a:endParaRPr lang="en-US"/>
          </a:p>
        </p:txBody>
      </p:sp>
    </p:spTree>
    <p:extLst>
      <p:ext uri="{BB962C8B-B14F-4D97-AF65-F5344CB8AC3E}">
        <p14:creationId xmlns:p14="http://schemas.microsoft.com/office/powerpoint/2010/main" val="1694494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4E99F20-E8CE-4368-A8AE-C7C389E0B789}" type="datetimeFigureOut">
              <a:rPr lang="en-US" smtClean="0"/>
              <a:t>3/27/15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CA60029-694B-4343-B33B-1127069C47B6}" type="slidenum">
              <a:rPr lang="en-US" smtClean="0"/>
              <a:t>‹#›</a:t>
            </a:fld>
            <a:endParaRPr lang="en-US"/>
          </a:p>
        </p:txBody>
      </p:sp>
    </p:spTree>
    <p:extLst>
      <p:ext uri="{BB962C8B-B14F-4D97-AF65-F5344CB8AC3E}">
        <p14:creationId xmlns:p14="http://schemas.microsoft.com/office/powerpoint/2010/main" val="2089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Federal_subjects_of_Russia" TargetMode="External"/><Relationship Id="rId4" Type="http://schemas.openxmlformats.org/officeDocument/2006/relationships/hyperlink" Target="http://en.wikipedia.org/wiki/Official_language" TargetMode="External"/><Relationship Id="rId5" Type="http://schemas.openxmlformats.org/officeDocument/2006/relationships/hyperlink" Target="#cite_note-1"/><Relationship Id="rId6" Type="http://schemas.openxmlformats.org/officeDocument/2006/relationships/hyperlink" Target="http://en.wikipedia.org/wiki/Krai" TargetMode="External"/><Relationship Id="rId7" Type="http://schemas.openxmlformats.org/officeDocument/2006/relationships/hyperlink" Target="http://en.wikipedia.org/wiki/Oblast"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A60029-694B-4343-B33B-1127069C47B6}" type="slidenum">
              <a:rPr lang="en-US" smtClean="0"/>
              <a:t>1</a:t>
            </a:fld>
            <a:endParaRPr lang="en-US"/>
          </a:p>
        </p:txBody>
      </p:sp>
    </p:spTree>
    <p:extLst>
      <p:ext uri="{BB962C8B-B14F-4D97-AF65-F5344CB8AC3E}">
        <p14:creationId xmlns:p14="http://schemas.microsoft.com/office/powerpoint/2010/main" val="1554488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15</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17</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Soft authoritarianism: </a:t>
            </a:r>
            <a:r>
              <a:rPr lang="en-US" b="0" dirty="0" smtClean="0"/>
              <a:t>A</a:t>
            </a:r>
            <a:r>
              <a:rPr lang="en-US" b="0" baseline="0" dirty="0" smtClean="0"/>
              <a:t> system of political control in which a combination of formal and informal mechanisms ensure the dominance of a ruling group or dominant party, despite the existence of some forms of political competition &amp; expressions of political opposition</a:t>
            </a:r>
          </a:p>
          <a:p>
            <a:r>
              <a:rPr lang="en-US" b="1" baseline="0" dirty="0" smtClean="0"/>
              <a:t>Semi-authoritarian:  </a:t>
            </a:r>
            <a:r>
              <a:rPr lang="en-US" b="0" baseline="0" dirty="0" smtClean="0"/>
              <a:t>a political system in which elements of democracy are integrated into an otherwise authoritarian system</a:t>
            </a:r>
            <a:endParaRPr lang="en-US" b="0" dirty="0" smtClean="0"/>
          </a:p>
          <a:p>
            <a:r>
              <a:rPr lang="en-US" b="1" dirty="0" smtClean="0"/>
              <a:t>Federal System: </a:t>
            </a:r>
          </a:p>
          <a:p>
            <a:pPr marL="171450" indent="-171450">
              <a:buFont typeface="Arial" pitchFamily="34" charset="0"/>
              <a:buChar char="•"/>
            </a:pPr>
            <a:r>
              <a:rPr lang="en-US" dirty="0" smtClean="0"/>
              <a:t>89 regions (subnational units)</a:t>
            </a:r>
          </a:p>
          <a:p>
            <a:pPr marL="171450" indent="-171450">
              <a:buFont typeface="Arial" pitchFamily="34" charset="0"/>
              <a:buChar char="•"/>
            </a:pPr>
            <a:r>
              <a:rPr lang="en-US" dirty="0" smtClean="0"/>
              <a:t>21 are ethnically non-Russian by majority (republics)</a:t>
            </a:r>
          </a:p>
          <a:p>
            <a:pPr marL="171450" indent="-171450">
              <a:buFont typeface="Arial" pitchFamily="34" charset="0"/>
              <a:buChar char="•"/>
            </a:pPr>
            <a:r>
              <a:rPr lang="en-US" dirty="0" smtClean="0">
                <a:effectLst/>
              </a:rPr>
              <a:t>Republics differ from other </a:t>
            </a:r>
            <a:r>
              <a:rPr lang="en-US" dirty="0" smtClean="0">
                <a:effectLst/>
                <a:hlinkClick r:id="rId3" action="ppaction://hlinkfile" tooltip="Federal subjects of Russia"/>
              </a:rPr>
              <a:t>federal subjects</a:t>
            </a:r>
            <a:r>
              <a:rPr lang="en-US" dirty="0" smtClean="0">
                <a:effectLst/>
              </a:rPr>
              <a:t> in that they have the right to establish their own </a:t>
            </a:r>
            <a:r>
              <a:rPr lang="en-US" dirty="0" smtClean="0">
                <a:effectLst/>
                <a:hlinkClick r:id="rId4" action="ppaction://hlinkfile" tooltip="Official language"/>
              </a:rPr>
              <a:t>official language</a:t>
            </a:r>
            <a:r>
              <a:rPr lang="en-US" baseline="30000" dirty="0" smtClean="0">
                <a:effectLst/>
                <a:hlinkClick r:id="rId5" action="ppaction://hlinkfile"/>
              </a:rPr>
              <a:t>[1]</a:t>
            </a:r>
            <a:r>
              <a:rPr lang="en-US" dirty="0" smtClean="0">
                <a:effectLst/>
              </a:rPr>
              <a:t> and have their own constitution. Other federal subjects, such as </a:t>
            </a:r>
            <a:r>
              <a:rPr lang="en-US" dirty="0" err="1" smtClean="0">
                <a:effectLst/>
                <a:hlinkClick r:id="rId6" action="ppaction://hlinkfile" tooltip="Krai"/>
              </a:rPr>
              <a:t>krais</a:t>
            </a:r>
            <a:r>
              <a:rPr lang="en-US" dirty="0" smtClean="0">
                <a:effectLst/>
              </a:rPr>
              <a:t> (territories) and </a:t>
            </a:r>
            <a:r>
              <a:rPr lang="en-US" dirty="0" smtClean="0">
                <a:effectLst/>
                <a:hlinkClick r:id="rId7" action="ppaction://hlinkfile" tooltip="Oblast"/>
              </a:rPr>
              <a:t>oblasts</a:t>
            </a:r>
            <a:r>
              <a:rPr lang="en-US" dirty="0" smtClean="0">
                <a:effectLst/>
              </a:rPr>
              <a:t> (provinces), aren't explicitly given this right. The chief executives of many republics used to have the title of president, but in 2010 an amendment to the federal law was adopted that reserves such title exclusively for the head of the Russian state</a:t>
            </a:r>
          </a:p>
          <a:p>
            <a:pPr marL="171450" indent="-171450">
              <a:buFont typeface="Arial" pitchFamily="34" charset="0"/>
              <a:buChar char="•"/>
            </a:pPr>
            <a:r>
              <a:rPr lang="en-US" dirty="0" smtClean="0"/>
              <a:t>Central</a:t>
            </a:r>
            <a:r>
              <a:rPr lang="en-US" baseline="0" dirty="0" smtClean="0"/>
              <a:t> </a:t>
            </a:r>
            <a:r>
              <a:rPr lang="en-US" baseline="0" dirty="0" err="1" smtClean="0"/>
              <a:t>govt</a:t>
            </a:r>
            <a:r>
              <a:rPr lang="en-US" baseline="0" dirty="0" smtClean="0"/>
              <a:t> was weak under </a:t>
            </a:r>
            <a:r>
              <a:rPr lang="en-US" baseline="0" dirty="0" err="1" smtClean="0"/>
              <a:t>Yelstin</a:t>
            </a:r>
            <a:r>
              <a:rPr lang="en-US" baseline="0" dirty="0" smtClean="0"/>
              <a:t>, so many ruled themselves almost independently</a:t>
            </a:r>
          </a:p>
          <a:p>
            <a:pPr marL="171450" indent="-171450">
              <a:buFont typeface="Arial" pitchFamily="34" charset="0"/>
              <a:buChar char="•"/>
            </a:pPr>
            <a:r>
              <a:rPr lang="en-US" baseline="0" dirty="0" smtClean="0"/>
              <a:t>Movements for independence always a threat – Chechnya</a:t>
            </a:r>
          </a:p>
        </p:txBody>
      </p:sp>
      <p:sp>
        <p:nvSpPr>
          <p:cNvPr id="4" name="Slide Number Placeholder 3"/>
          <p:cNvSpPr>
            <a:spLocks noGrp="1"/>
          </p:cNvSpPr>
          <p:nvPr>
            <p:ph type="sldNum" sz="quarter" idx="10"/>
          </p:nvPr>
        </p:nvSpPr>
        <p:spPr/>
        <p:txBody>
          <a:bodyPr/>
          <a:lstStyle/>
          <a:p>
            <a:fld id="{8CA60029-694B-4343-B33B-1127069C47B6}" type="slidenum">
              <a:rPr lang="en-US" smtClean="0"/>
              <a:t>2</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Putin Reforms:</a:t>
            </a:r>
          </a:p>
          <a:p>
            <a:pPr marL="171450" indent="-171450">
              <a:buFont typeface="Arial" pitchFamily="34" charset="0"/>
              <a:buChar char="•"/>
            </a:pPr>
            <a:r>
              <a:rPr lang="en-US" u="sng" dirty="0" smtClean="0"/>
              <a:t>Power Vertical</a:t>
            </a:r>
            <a:r>
              <a:rPr lang="en-US" dirty="0" smtClean="0"/>
              <a:t>:  Putin term to describe a unified and hierarchical structure of executive power ranging from the </a:t>
            </a:r>
            <a:r>
              <a:rPr lang="en-US" dirty="0" err="1" smtClean="0"/>
              <a:t>nat’l</a:t>
            </a:r>
            <a:r>
              <a:rPr lang="en-US" dirty="0" smtClean="0"/>
              <a:t> to local level</a:t>
            </a:r>
          </a:p>
          <a:p>
            <a:pPr marL="171450" indent="-171450">
              <a:buFont typeface="Arial" pitchFamily="34" charset="0"/>
              <a:buChar char="•"/>
            </a:pPr>
            <a:r>
              <a:rPr lang="en-US" dirty="0" smtClean="0"/>
              <a:t>Super-Districts - In 2000, 7 new federal districts were created to encompass all of Russia.  Each district was headed by a presidential appointee, who supervised the local authorities as Putin see fit</a:t>
            </a:r>
          </a:p>
          <a:p>
            <a:pPr marL="628650" lvl="1" indent="-171450">
              <a:buFont typeface="Arial" pitchFamily="34" charset="0"/>
              <a:buChar char="•"/>
            </a:pPr>
            <a:r>
              <a:rPr lang="en-US" dirty="0" smtClean="0"/>
              <a:t>Purpose is to ensure compliance with federal laws</a:t>
            </a:r>
            <a:r>
              <a:rPr lang="en-US" baseline="0" dirty="0" smtClean="0"/>
              <a:t> &amp; constitution</a:t>
            </a:r>
            <a:endParaRPr lang="en-US" dirty="0" smtClean="0"/>
          </a:p>
          <a:p>
            <a:pPr marL="171450" indent="-171450">
              <a:buFont typeface="Arial" pitchFamily="34" charset="0"/>
              <a:buChar char="•"/>
            </a:pPr>
            <a:r>
              <a:rPr lang="en-US" dirty="0"/>
              <a:t>Appointment of governors – ended direct election of 89 regional governors.  Now nominated by president, confirmed by regional legislatures</a:t>
            </a:r>
          </a:p>
          <a:p>
            <a:pPr marL="171450" indent="-171450">
              <a:buFont typeface="Arial" pitchFamily="34" charset="0"/>
              <a:buChar char="•"/>
            </a:pPr>
            <a:r>
              <a:rPr lang="en-US" dirty="0" smtClean="0"/>
              <a:t>Removal of governors – Pres. may remove a governor who refuses to subject local law to </a:t>
            </a:r>
            <a:r>
              <a:rPr lang="en-US" dirty="0" err="1" smtClean="0"/>
              <a:t>nat’l</a:t>
            </a:r>
            <a:r>
              <a:rPr lang="en-US" dirty="0" smtClean="0"/>
              <a:t> constitution</a:t>
            </a:r>
          </a:p>
          <a:p>
            <a:pPr marL="171450" indent="-171450">
              <a:buFont typeface="Arial" pitchFamily="34" charset="0"/>
              <a:buChar char="•"/>
            </a:pPr>
            <a:r>
              <a:rPr lang="en-US" dirty="0" smtClean="0"/>
              <a:t>Changes in Federation Council – governors now appoint one and regional legislature the other</a:t>
            </a:r>
          </a:p>
          <a:p>
            <a:pPr marL="171450" indent="-171450">
              <a:buFont typeface="Arial" pitchFamily="34" charset="0"/>
              <a:buChar char="•"/>
            </a:pPr>
            <a:r>
              <a:rPr lang="en-US" dirty="0" smtClean="0"/>
              <a:t>Elimination of SMD in Duma – all proportional and threshold raised from 5 to 7%</a:t>
            </a:r>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5</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year</a:t>
            </a:r>
            <a:r>
              <a:rPr lang="en-US" baseline="0" dirty="0" smtClean="0"/>
              <a:t> term started in 2012 (before that 4 year term)</a:t>
            </a:r>
          </a:p>
          <a:p>
            <a:r>
              <a:rPr lang="en-US" baseline="0" dirty="0" smtClean="0"/>
              <a:t>2 round system, must receive 50+% of vote, if not, top two candidates face off in 2</a:t>
            </a:r>
            <a:r>
              <a:rPr lang="en-US" baseline="30000" dirty="0" smtClean="0"/>
              <a:t>nd</a:t>
            </a:r>
            <a:r>
              <a:rPr lang="en-US" baseline="0" dirty="0" smtClean="0"/>
              <a:t> round</a:t>
            </a:r>
          </a:p>
          <a:p>
            <a:r>
              <a:rPr lang="en-US" b="1" dirty="0" smtClean="0"/>
              <a:t>Decrees:</a:t>
            </a:r>
          </a:p>
          <a:p>
            <a:r>
              <a:rPr lang="en-US" dirty="0"/>
              <a:t>The President has broad authority to issue decrees and directives that have the force of law </a:t>
            </a:r>
            <a:r>
              <a:rPr lang="en-US" b="1" i="1" dirty="0"/>
              <a:t>without legislative review</a:t>
            </a:r>
            <a:r>
              <a:rPr lang="en-US" dirty="0"/>
              <a:t>, although the constitution notes that they must not contravene that document or other </a:t>
            </a:r>
            <a:r>
              <a:rPr lang="en-US" dirty="0" smtClean="0"/>
              <a:t>laws</a:t>
            </a:r>
            <a:endParaRPr lang="en-US" baseline="0" dirty="0" smtClean="0"/>
          </a:p>
          <a:p>
            <a:r>
              <a:rPr lang="en-US" b="1" baseline="0" dirty="0" smtClean="0"/>
              <a:t>Dissolving the Duma: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The President may dissolve the State Duma if it either expresses no confidence in the Government of Russia or rejects his proposed candidate for the Russian Prime Minister three times. The power to dissolve the State Duma was not exercised under the current Constitution of 1993. Before the new constitution was enacted, President Boris Yeltsin had dissolved the Congress of People’s Deputies and Supreme Soviet of Russia during the Russian constitutional crisis of 1993, although he did not have the formal constitutional powers to do so.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7</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61 years </a:t>
            </a:r>
            <a:r>
              <a:rPr lang="en-US" smtClean="0"/>
              <a:t>old in</a:t>
            </a:r>
            <a:r>
              <a:rPr lang="en-US" baseline="0" smtClean="0"/>
              <a:t> Sept 2013</a:t>
            </a:r>
            <a:endParaRPr lang="en-US"/>
          </a:p>
        </p:txBody>
      </p:sp>
      <p:sp>
        <p:nvSpPr>
          <p:cNvPr id="4" name="Slide Number Placeholder 3"/>
          <p:cNvSpPr>
            <a:spLocks noGrp="1"/>
          </p:cNvSpPr>
          <p:nvPr>
            <p:ph type="sldNum" sz="quarter" idx="10"/>
          </p:nvPr>
        </p:nvSpPr>
        <p:spPr/>
        <p:txBody>
          <a:bodyPr/>
          <a:lstStyle/>
          <a:p>
            <a:pPr>
              <a:defRPr/>
            </a:pPr>
            <a:fld id="{64C09F6F-349B-48C4-BF12-D6D5554A08E0}" type="slidenum">
              <a:rPr lang="en-US" smtClean="0"/>
              <a:pPr>
                <a:defRPr/>
              </a:pPr>
              <a:t>8</a:t>
            </a:fld>
            <a:endParaRPr lang="en-US"/>
          </a:p>
        </p:txBody>
      </p:sp>
    </p:spTree>
    <p:extLst>
      <p:ext uri="{BB962C8B-B14F-4D97-AF65-F5344CB8AC3E}">
        <p14:creationId xmlns:p14="http://schemas.microsoft.com/office/powerpoint/2010/main" val="3449558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4C09F6F-349B-48C4-BF12-D6D5554A08E0}" type="slidenum">
              <a:rPr lang="en-US" smtClean="0"/>
              <a:pPr>
                <a:defRPr/>
              </a:pPr>
              <a:t>9</a:t>
            </a:fld>
            <a:endParaRPr lang="en-US"/>
          </a:p>
        </p:txBody>
      </p:sp>
    </p:spTree>
    <p:extLst>
      <p:ext uri="{BB962C8B-B14F-4D97-AF65-F5344CB8AC3E}">
        <p14:creationId xmlns:p14="http://schemas.microsoft.com/office/powerpoint/2010/main" val="344955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year</a:t>
            </a:r>
            <a:r>
              <a:rPr lang="en-US" baseline="0" dirty="0" smtClean="0"/>
              <a:t> term started in 2012 (before that 4 year term)</a:t>
            </a:r>
          </a:p>
          <a:p>
            <a:r>
              <a:rPr lang="en-US" baseline="0" dirty="0" smtClean="0"/>
              <a:t>2 round system, must receive 50+% of vote, if not, top two candidates face off in 2</a:t>
            </a:r>
            <a:r>
              <a:rPr lang="en-US" baseline="30000" dirty="0" smtClean="0"/>
              <a:t>nd</a:t>
            </a:r>
            <a:r>
              <a:rPr lang="en-US" baseline="0" dirty="0" smtClean="0"/>
              <a:t> round</a:t>
            </a:r>
          </a:p>
          <a:p>
            <a:r>
              <a:rPr lang="en-US" b="1" dirty="0" smtClean="0"/>
              <a:t>Decrees:</a:t>
            </a:r>
          </a:p>
          <a:p>
            <a:pPr marL="171450" indent="-171450">
              <a:buFont typeface="Arial" pitchFamily="34" charset="0"/>
              <a:buChar char="•"/>
            </a:pPr>
            <a:r>
              <a:rPr lang="en-US" dirty="0"/>
              <a:t>The President has broad authority to issue decrees and directives that have the force of law </a:t>
            </a:r>
            <a:r>
              <a:rPr lang="en-US" b="1" i="1" dirty="0"/>
              <a:t>without legislative review</a:t>
            </a:r>
            <a:r>
              <a:rPr lang="en-US" dirty="0"/>
              <a:t>, although the constitution notes that they must not contravene that document or other </a:t>
            </a:r>
            <a:r>
              <a:rPr lang="en-US" dirty="0" smtClean="0"/>
              <a:t>laws</a:t>
            </a:r>
            <a:endParaRPr lang="en-US" baseline="0" dirty="0" smtClean="0"/>
          </a:p>
          <a:p>
            <a:r>
              <a:rPr lang="en-US" b="1" baseline="0" dirty="0" smtClean="0"/>
              <a:t>Dissolving the Duma: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The President may dissolve the State Duma if it either expresses no confidence in the Government of Russia or rejects his proposed candidate for the Russian Prime Minister three times.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The power to dissolve the State Duma has not been not exercised under the current Constitution of 1993.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Before the new constitution was enacted, President Boris Yeltsin had dissolved the Congress of People’s Deputies and Supreme Soviet of Russia during the Russian constitutional crisis of 1993, although he did not have the formal constitutional powers to do so.</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rPr>
              <a:t>Impeachment: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effectLst/>
              </a:rPr>
              <a:t>Involves</a:t>
            </a:r>
            <a:r>
              <a:rPr lang="en-US" baseline="0" dirty="0" smtClean="0">
                <a:effectLst/>
              </a:rPr>
              <a:t> two houses of legislative body, the Supreme Court, and the Constitutional Court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effectLst/>
              </a:rPr>
              <a:t>If </a:t>
            </a:r>
            <a:r>
              <a:rPr lang="en-US" baseline="0" dirty="0" err="1" smtClean="0">
                <a:effectLst/>
              </a:rPr>
              <a:t>pres</a:t>
            </a:r>
            <a:r>
              <a:rPr lang="en-US" baseline="0" dirty="0" smtClean="0">
                <a:effectLst/>
              </a:rPr>
              <a:t> dies or becomes incapacitated, PM fills the post until new </a:t>
            </a:r>
            <a:r>
              <a:rPr lang="en-US" baseline="0" dirty="0" err="1" smtClean="0">
                <a:effectLst/>
              </a:rPr>
              <a:t>pres</a:t>
            </a:r>
            <a:r>
              <a:rPr lang="en-US" baseline="0" dirty="0" smtClean="0">
                <a:effectLst/>
              </a:rPr>
              <a:t> elections can be held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effectLst/>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11</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13</a:t>
            </a:fld>
            <a:endParaRPr lang="en-US"/>
          </a:p>
        </p:txBody>
      </p:sp>
    </p:spTree>
    <p:extLst>
      <p:ext uri="{BB962C8B-B14F-4D97-AF65-F5344CB8AC3E}">
        <p14:creationId xmlns:p14="http://schemas.microsoft.com/office/powerpoint/2010/main" val="43156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A60029-694B-4343-B33B-1127069C47B6}" type="slidenum">
              <a:rPr lang="en-US" smtClean="0"/>
              <a:t>14</a:t>
            </a:fld>
            <a:endParaRPr lang="en-US"/>
          </a:p>
        </p:txBody>
      </p:sp>
    </p:spTree>
    <p:extLst>
      <p:ext uri="{BB962C8B-B14F-4D97-AF65-F5344CB8AC3E}">
        <p14:creationId xmlns:p14="http://schemas.microsoft.com/office/powerpoint/2010/main" val="43156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F8B829-D395-4259-9DFB-68B08025CFF0}" type="datetimeFigureOut">
              <a:rPr lang="en-US" smtClean="0"/>
              <a:t>3/27/15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9C029A9-F959-467B-B70E-DC67773EFC7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F8B829-D395-4259-9DFB-68B08025CFF0}"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29A9-F959-467B-B70E-DC67773EFC7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9F8B829-D395-4259-9DFB-68B08025CFF0}" type="datetimeFigureOut">
              <a:rPr lang="en-US" smtClean="0"/>
              <a:t>3/27/15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9C029A9-F959-467B-B70E-DC67773EFC7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8B829-D395-4259-9DFB-68B08025CFF0}"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F8B829-D395-4259-9DFB-68B08025CFF0}" type="datetimeFigureOut">
              <a:rPr lang="en-US" smtClean="0"/>
              <a:t>3/27/15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29A9-F959-467B-B70E-DC67773EFC7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F8B829-D395-4259-9DFB-68B08025CFF0}" type="datetimeFigureOut">
              <a:rPr lang="en-US" smtClean="0"/>
              <a:t>3/27/15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29A9-F959-467B-B70E-DC67773EFC7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8B829-D395-4259-9DFB-68B08025CFF0}" type="datetimeFigureOut">
              <a:rPr lang="en-US" smtClean="0"/>
              <a:t>3/27/15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29A9-F959-467B-B70E-DC67773EFC7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8B829-D395-4259-9DFB-68B08025CFF0}"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29A9-F959-467B-B70E-DC67773EFC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9F8B829-D395-4259-9DFB-68B08025CFF0}" type="datetimeFigureOut">
              <a:rPr lang="en-US" smtClean="0"/>
              <a:t>3/27/15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9C029A9-F959-467B-B70E-DC67773EFC7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microsoft.com/office/2007/relationships/media" Target="file:///\\localhost\Users\bcartwright\.Trash\1-15%2520National%2520Anthem%2520of%2520England%252013-09-34.m4a" TargetMode="External"/><Relationship Id="rId2" Type="http://schemas.openxmlformats.org/officeDocument/2006/relationships/audio" Target="file:///\\localhost\Users\bcartwright\.Trash\1-15%2520National%2520Anthem%2520of%2520England%252013-09-34.m4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jpeg"/><Relationship Id="rId8" Type="http://schemas.openxmlformats.org/officeDocument/2006/relationships/image" Target="../media/image11.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6600" dirty="0" smtClean="0">
                <a:solidFill>
                  <a:srgbClr val="CC0000"/>
                </a:solidFill>
                <a:effectLst>
                  <a:outerShdw blurRad="38100" dist="38100" dir="2700000" algn="tl">
                    <a:srgbClr val="000000"/>
                  </a:outerShdw>
                </a:effectLst>
              </a:rPr>
              <a:t>Russia</a:t>
            </a:r>
            <a:r>
              <a:rPr lang="en-US" sz="6600" dirty="0">
                <a:solidFill>
                  <a:srgbClr val="FF0000"/>
                </a:solidFill>
                <a:effectLst>
                  <a:outerShdw blurRad="38100" dist="38100" dir="2700000" algn="tl">
                    <a:srgbClr val="000000"/>
                  </a:outerShdw>
                </a:effectLst>
              </a:rPr>
              <a:t/>
            </a:r>
            <a:br>
              <a:rPr lang="en-US" sz="6600" dirty="0">
                <a:solidFill>
                  <a:srgbClr val="FF0000"/>
                </a:solidFill>
                <a:effectLst>
                  <a:outerShdw blurRad="38100" dist="38100" dir="2700000" algn="tl">
                    <a:srgbClr val="000000"/>
                  </a:outerShdw>
                </a:effectLst>
              </a:rPr>
            </a:br>
            <a:endParaRPr lang="en-US" sz="6600" dirty="0">
              <a:solidFill>
                <a:srgbClr val="FF0000"/>
              </a:solidFill>
            </a:endParaRPr>
          </a:p>
        </p:txBody>
      </p:sp>
      <p:sp>
        <p:nvSpPr>
          <p:cNvPr id="8" name="Subtitle 7"/>
          <p:cNvSpPr>
            <a:spLocks noGrp="1"/>
          </p:cNvSpPr>
          <p:nvPr>
            <p:ph type="subTitle" idx="1"/>
          </p:nvPr>
        </p:nvSpPr>
        <p:spPr/>
        <p:txBody>
          <a:bodyPr/>
          <a:lstStyle/>
          <a:p>
            <a:r>
              <a:rPr lang="en-US" sz="2400" dirty="0" smtClean="0">
                <a:solidFill>
                  <a:srgbClr val="0070C0"/>
                </a:solidFill>
                <a:latin typeface="+mn-lt"/>
              </a:rPr>
              <a:t>Part 2:  Institutions</a:t>
            </a:r>
            <a:endParaRPr lang="en-US" sz="2400" dirty="0">
              <a:solidFill>
                <a:srgbClr val="0070C0"/>
              </a:solidFill>
              <a:latin typeface="+mn-lt"/>
            </a:endParaRPr>
          </a:p>
          <a:p>
            <a:endParaRPr lang="en-US" dirty="0"/>
          </a:p>
        </p:txBody>
      </p:sp>
      <p:pic>
        <p:nvPicPr>
          <p:cNvPr id="7" name="1-15 National Anthem of England.m4a">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8861425" y="6575425"/>
            <a:ext cx="282575" cy="282575"/>
          </a:xfrm>
          <a:prstGeom prst="rect">
            <a:avLst/>
          </a:prstGeom>
        </p:spPr>
      </p:pic>
      <p:pic>
        <p:nvPicPr>
          <p:cNvPr id="1026" name="Picture 2" descr="http://t1.gstatic.com/images?q=tbn:ANd9GcTfFIg0zMMuUnXYNFXsGXbPwwIlDSe_qjXfsPMjx0Yg2vBDDQ015K_24e7VCQ"/>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57200"/>
            <a:ext cx="4286250" cy="25394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encrypted-tbn1.google.com/images?q=tbn:ANd9GcSKdgKq2qwQW7-0eBWYxhaJUhyj-DRKIJFsPiqO8kgR5F_bvIbzA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3381" y="365439"/>
            <a:ext cx="3798478" cy="295016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322626"/>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3839"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Semi-Presidential System</a:t>
            </a:r>
            <a:endParaRPr lang="en-US" dirty="0"/>
          </a:p>
        </p:txBody>
      </p:sp>
      <p:sp>
        <p:nvSpPr>
          <p:cNvPr id="3" name="Content Placeholder 2"/>
          <p:cNvSpPr>
            <a:spLocks noGrp="1"/>
          </p:cNvSpPr>
          <p:nvPr>
            <p:ph sz="quarter" idx="1"/>
          </p:nvPr>
        </p:nvSpPr>
        <p:spPr/>
        <p:txBody>
          <a:bodyPr/>
          <a:lstStyle/>
          <a:p>
            <a:r>
              <a:rPr lang="en-US" dirty="0" smtClean="0"/>
              <a:t>Six </a:t>
            </a:r>
            <a:r>
              <a:rPr lang="en-US" dirty="0"/>
              <a:t>year term started in 2012 (before that 4 year term)</a:t>
            </a:r>
          </a:p>
          <a:p>
            <a:r>
              <a:rPr lang="en-US" dirty="0"/>
              <a:t>2 round system, must receive 50+% of vote, if not, top two candidates face off in 2</a:t>
            </a:r>
            <a:r>
              <a:rPr lang="en-US" baseline="30000" dirty="0"/>
              <a:t>nd</a:t>
            </a:r>
            <a:r>
              <a:rPr lang="en-US" dirty="0"/>
              <a:t> round</a:t>
            </a:r>
          </a:p>
          <a:p>
            <a:endParaRPr lang="en-US" dirty="0"/>
          </a:p>
        </p:txBody>
      </p:sp>
    </p:spTree>
    <p:extLst>
      <p:ext uri="{BB962C8B-B14F-4D97-AF65-F5344CB8AC3E}">
        <p14:creationId xmlns:p14="http://schemas.microsoft.com/office/powerpoint/2010/main" val="1855613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Semi-Presidential System</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a:bodyPr>
          <a:lstStyle/>
          <a:p>
            <a:r>
              <a:rPr lang="en-US" dirty="0" smtClean="0"/>
              <a:t>Powers of the President</a:t>
            </a:r>
          </a:p>
          <a:p>
            <a:pPr lvl="1"/>
            <a:r>
              <a:rPr lang="en-US" dirty="0" smtClean="0"/>
              <a:t>Appoint PM, Cabinet  &amp; Governors</a:t>
            </a:r>
          </a:p>
          <a:p>
            <a:pPr lvl="1"/>
            <a:r>
              <a:rPr lang="en-US" dirty="0" smtClean="0"/>
              <a:t>Issue decrees that have force of law</a:t>
            </a:r>
          </a:p>
          <a:p>
            <a:pPr lvl="1"/>
            <a:r>
              <a:rPr lang="en-US" dirty="0" smtClean="0"/>
              <a:t>Dissolve the Duma</a:t>
            </a:r>
          </a:p>
          <a:p>
            <a:pPr lvl="1"/>
            <a:r>
              <a:rPr lang="en-US" dirty="0" smtClean="0"/>
              <a:t>Call state of emergency/impose martial law</a:t>
            </a:r>
          </a:p>
          <a:p>
            <a:pPr lvl="1"/>
            <a:r>
              <a:rPr lang="en-US" dirty="0"/>
              <a:t>Call referendums</a:t>
            </a:r>
          </a:p>
          <a:p>
            <a:pPr lvl="1"/>
            <a:r>
              <a:rPr lang="en-US" dirty="0" smtClean="0"/>
              <a:t>Suspend actions of other state organs</a:t>
            </a:r>
            <a:endParaRPr lang="en-US" dirty="0"/>
          </a:p>
          <a:p>
            <a:r>
              <a:rPr lang="en-US" dirty="0" smtClean="0"/>
              <a:t>Head of Gov’t – The Prime Minister</a:t>
            </a:r>
          </a:p>
          <a:p>
            <a:pPr lvl="1"/>
            <a:r>
              <a:rPr lang="en-US" dirty="0" smtClean="0"/>
              <a:t>Dmitri Medvedev</a:t>
            </a:r>
          </a:p>
          <a:p>
            <a:pPr lvl="1"/>
            <a:r>
              <a:rPr lang="en-US" dirty="0" smtClean="0"/>
              <a:t>Can be removed with 2 repeat votes of no               confidence within 3 </a:t>
            </a:r>
            <a:r>
              <a:rPr lang="en-US" dirty="0" err="1" smtClean="0"/>
              <a:t>mths</a:t>
            </a:r>
            <a:endParaRPr lang="en-US" dirty="0" smtClean="0"/>
          </a:p>
          <a:p>
            <a:pPr lvl="1"/>
            <a:endParaRPr lang="en-US" dirty="0" smtClean="0"/>
          </a:p>
        </p:txBody>
      </p:sp>
      <p:pic>
        <p:nvPicPr>
          <p:cNvPr id="5" name="Picture 2" descr="http://neftegaz.ru/images/Neft%20Perey/Dmitry-Medvede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429000"/>
            <a:ext cx="1984887" cy="2787062"/>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278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Semi-Presidential System</a:t>
            </a:r>
            <a:endParaRPr lang="en-US" dirty="0"/>
          </a:p>
        </p:txBody>
      </p:sp>
      <p:sp>
        <p:nvSpPr>
          <p:cNvPr id="3" name="Content Placeholder 2"/>
          <p:cNvSpPr>
            <a:spLocks noGrp="1"/>
          </p:cNvSpPr>
          <p:nvPr>
            <p:ph sz="quarter" idx="1"/>
          </p:nvPr>
        </p:nvSpPr>
        <p:spPr/>
        <p:txBody>
          <a:bodyPr/>
          <a:lstStyle/>
          <a:p>
            <a:pPr marL="171450" indent="-171450">
              <a:spcBef>
                <a:spcPts val="0"/>
              </a:spcBef>
              <a:buClrTx/>
              <a:buSzTx/>
              <a:buFont typeface="Arial" pitchFamily="34" charset="0"/>
              <a:buChar char="•"/>
              <a:defRPr/>
            </a:pPr>
            <a:r>
              <a:rPr lang="en-US" sz="3200" dirty="0"/>
              <a:t>Impeachment: </a:t>
            </a:r>
          </a:p>
          <a:p>
            <a:pPr marL="445770" lvl="1" indent="-171450">
              <a:spcBef>
                <a:spcPts val="0"/>
              </a:spcBef>
              <a:buClrTx/>
              <a:buSzTx/>
              <a:buFont typeface="Arial" pitchFamily="34" charset="0"/>
              <a:buChar char="•"/>
              <a:defRPr/>
            </a:pPr>
            <a:r>
              <a:rPr lang="en-US" sz="3200" dirty="0"/>
              <a:t>Involves two houses of legislative body, the Supreme Court, and the Constitutional Court</a:t>
            </a:r>
          </a:p>
          <a:p>
            <a:pPr marL="445770" lvl="1" indent="-171450">
              <a:spcBef>
                <a:spcPts val="0"/>
              </a:spcBef>
              <a:buClrTx/>
              <a:buSzTx/>
              <a:buFont typeface="Arial" pitchFamily="34" charset="0"/>
              <a:buChar char="•"/>
              <a:defRPr/>
            </a:pPr>
            <a:r>
              <a:rPr lang="en-US" sz="3200" dirty="0"/>
              <a:t>If </a:t>
            </a:r>
            <a:r>
              <a:rPr lang="en-US" sz="3200" dirty="0" err="1"/>
              <a:t>pres</a:t>
            </a:r>
            <a:r>
              <a:rPr lang="en-US" sz="3200" dirty="0"/>
              <a:t> dies or becomes incapacitated, PM fills the post until new </a:t>
            </a:r>
            <a:r>
              <a:rPr lang="en-US" sz="3200" dirty="0" err="1"/>
              <a:t>pres</a:t>
            </a:r>
            <a:r>
              <a:rPr lang="en-US" sz="3200" dirty="0"/>
              <a:t> elections can be held</a:t>
            </a:r>
          </a:p>
          <a:p>
            <a:endParaRPr lang="en-US" dirty="0"/>
          </a:p>
        </p:txBody>
      </p:sp>
    </p:spTree>
    <p:extLst>
      <p:ext uri="{BB962C8B-B14F-4D97-AF65-F5344CB8AC3E}">
        <p14:creationId xmlns:p14="http://schemas.microsoft.com/office/powerpoint/2010/main" val="281444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 Bicameral Legislature</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fontScale="92500" lnSpcReduction="10000"/>
          </a:bodyPr>
          <a:lstStyle/>
          <a:p>
            <a:r>
              <a:rPr lang="en-US" dirty="0" smtClean="0"/>
              <a:t>Weak check on executive power</a:t>
            </a:r>
          </a:p>
          <a:p>
            <a:r>
              <a:rPr lang="en-US" dirty="0" smtClean="0"/>
              <a:t>Duma – Lower House</a:t>
            </a:r>
          </a:p>
          <a:p>
            <a:pPr lvl="1"/>
            <a:r>
              <a:rPr lang="en-US" dirty="0" smtClean="0"/>
              <a:t>450 Deputies (only about 13% women)</a:t>
            </a:r>
          </a:p>
          <a:p>
            <a:pPr lvl="1"/>
            <a:r>
              <a:rPr lang="en-US" dirty="0" smtClean="0"/>
              <a:t>Selected by Proportional Representation (changed in 2007 – half SMD, half PR before)</a:t>
            </a:r>
          </a:p>
          <a:p>
            <a:pPr lvl="1"/>
            <a:r>
              <a:rPr lang="en-US" dirty="0" smtClean="0"/>
              <a:t>5 year terms</a:t>
            </a:r>
            <a:r>
              <a:rPr lang="en-US" dirty="0"/>
              <a:t> </a:t>
            </a:r>
            <a:r>
              <a:rPr lang="en-US" dirty="0" smtClean="0"/>
              <a:t>(changed in 2011 – from 4 </a:t>
            </a:r>
            <a:r>
              <a:rPr lang="en-US" dirty="0" err="1" smtClean="0"/>
              <a:t>yr</a:t>
            </a:r>
            <a:r>
              <a:rPr lang="en-US" dirty="0" smtClean="0"/>
              <a:t>; also, now MPs are granted immunity from criminal prosecution)</a:t>
            </a:r>
          </a:p>
          <a:p>
            <a:r>
              <a:rPr lang="en-US" dirty="0" smtClean="0"/>
              <a:t>Powers</a:t>
            </a:r>
          </a:p>
          <a:p>
            <a:pPr lvl="1"/>
            <a:r>
              <a:rPr lang="en-US" dirty="0" smtClean="0"/>
              <a:t>Passes bills</a:t>
            </a:r>
          </a:p>
          <a:p>
            <a:pPr lvl="1"/>
            <a:r>
              <a:rPr lang="en-US" dirty="0" smtClean="0"/>
              <a:t>Approves budget</a:t>
            </a:r>
          </a:p>
          <a:p>
            <a:pPr lvl="1"/>
            <a:r>
              <a:rPr lang="en-US" dirty="0" smtClean="0"/>
              <a:t>Confirms president’s appointments</a:t>
            </a:r>
          </a:p>
          <a:p>
            <a:r>
              <a:rPr lang="en-US" dirty="0" smtClean="0"/>
              <a:t>Powers are limited</a:t>
            </a:r>
          </a:p>
          <a:p>
            <a:pPr lvl="1"/>
            <a:r>
              <a:rPr lang="en-US" dirty="0" err="1" smtClean="0"/>
              <a:t>Pres</a:t>
            </a:r>
            <a:r>
              <a:rPr lang="en-US" dirty="0" smtClean="0"/>
              <a:t> may rule by decree</a:t>
            </a:r>
          </a:p>
          <a:p>
            <a:pPr lvl="1"/>
            <a:r>
              <a:rPr lang="en-US" dirty="0" smtClean="0"/>
              <a:t>Duma’s attempts to reject prime ministers have failed</a:t>
            </a:r>
          </a:p>
        </p:txBody>
      </p:sp>
    </p:spTree>
    <p:extLst>
      <p:ext uri="{BB962C8B-B14F-4D97-AF65-F5344CB8AC3E}">
        <p14:creationId xmlns:p14="http://schemas.microsoft.com/office/powerpoint/2010/main" val="1930816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 Bicameral Legislature</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a:bodyPr>
          <a:lstStyle/>
          <a:p>
            <a:r>
              <a:rPr lang="en-US" dirty="0" smtClean="0"/>
              <a:t>Federation Council – Upper House</a:t>
            </a:r>
          </a:p>
          <a:p>
            <a:pPr lvl="1"/>
            <a:r>
              <a:rPr lang="en-US" dirty="0" smtClean="0"/>
              <a:t>Represents regions</a:t>
            </a:r>
          </a:p>
          <a:p>
            <a:pPr lvl="1"/>
            <a:r>
              <a:rPr lang="en-US" dirty="0" smtClean="0"/>
              <a:t>2 members from each of 89 federal subunits</a:t>
            </a:r>
          </a:p>
          <a:p>
            <a:pPr lvl="1"/>
            <a:r>
              <a:rPr lang="en-US" dirty="0" smtClean="0"/>
              <a:t>1 chosen by governor of each region, other by regional legislature (changed under Putin; originally made of elected governors)</a:t>
            </a:r>
          </a:p>
          <a:p>
            <a:r>
              <a:rPr lang="en-US" dirty="0" smtClean="0"/>
              <a:t>Powers</a:t>
            </a:r>
          </a:p>
          <a:p>
            <a:pPr lvl="1"/>
            <a:r>
              <a:rPr lang="en-US" dirty="0" smtClean="0"/>
              <a:t>Mostly delay bills (Duma overrides with 2/3 vote)</a:t>
            </a:r>
          </a:p>
          <a:p>
            <a:pPr lvl="1"/>
            <a:r>
              <a:rPr lang="en-US" dirty="0" smtClean="0"/>
              <a:t>Approve presidential appointees and presidential decrees relating to martial law and states emergencies</a:t>
            </a:r>
          </a:p>
          <a:p>
            <a:pPr lvl="1"/>
            <a:r>
              <a:rPr lang="en-US" dirty="0" smtClean="0"/>
              <a:t>May change boundaries among republics, ratify use of armed forces outside country,  and appoint &amp; remove judges </a:t>
            </a:r>
          </a:p>
        </p:txBody>
      </p:sp>
    </p:spTree>
    <p:extLst>
      <p:ext uri="{BB962C8B-B14F-4D97-AF65-F5344CB8AC3E}">
        <p14:creationId xmlns:p14="http://schemas.microsoft.com/office/powerpoint/2010/main" val="3675816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The Judiciary &amp; Rule of Law</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a:bodyPr>
          <a:lstStyle/>
          <a:p>
            <a:r>
              <a:rPr lang="en-US" dirty="0"/>
              <a:t>Constitutional Court</a:t>
            </a:r>
          </a:p>
          <a:p>
            <a:pPr lvl="1"/>
            <a:r>
              <a:rPr lang="en-US" dirty="0"/>
              <a:t>19 members,  appointed by President, approved by Federation Council</a:t>
            </a:r>
          </a:p>
          <a:p>
            <a:pPr lvl="1"/>
            <a:r>
              <a:rPr lang="en-US" dirty="0"/>
              <a:t>Judicial review</a:t>
            </a:r>
          </a:p>
          <a:p>
            <a:pPr lvl="1"/>
            <a:r>
              <a:rPr lang="en-US" dirty="0"/>
              <a:t>Resolves conflicts </a:t>
            </a:r>
            <a:r>
              <a:rPr lang="en-US" dirty="0" smtClean="0"/>
              <a:t>regarding constitutionality of federal/regional laws &amp; jurisdictional disputes between institutions</a:t>
            </a:r>
            <a:endParaRPr lang="en-US" dirty="0"/>
          </a:p>
          <a:p>
            <a:pPr lvl="1"/>
            <a:r>
              <a:rPr lang="en-US" dirty="0" err="1"/>
              <a:t>Pres</a:t>
            </a:r>
            <a:r>
              <a:rPr lang="en-US" dirty="0"/>
              <a:t>, 1/5 of either house, citizens may request court to look at case</a:t>
            </a:r>
          </a:p>
          <a:p>
            <a:pPr lvl="1"/>
            <a:r>
              <a:rPr lang="en-US" b="1" i="1" dirty="0"/>
              <a:t>Court tries not to confront Presidency</a:t>
            </a:r>
          </a:p>
          <a:p>
            <a:r>
              <a:rPr lang="en-US" dirty="0" smtClean="0"/>
              <a:t>Supreme Court</a:t>
            </a:r>
          </a:p>
          <a:p>
            <a:pPr lvl="1"/>
            <a:r>
              <a:rPr lang="en-US" dirty="0"/>
              <a:t>Final court of appeals in criminal/civil cases</a:t>
            </a:r>
          </a:p>
          <a:p>
            <a:pPr lvl="1"/>
            <a:r>
              <a:rPr lang="en-US" dirty="0"/>
              <a:t>Does </a:t>
            </a:r>
            <a:r>
              <a:rPr lang="en-US" b="1" dirty="0"/>
              <a:t>NOT</a:t>
            </a:r>
            <a:r>
              <a:rPr lang="en-US" dirty="0"/>
              <a:t> have power of judicial review</a:t>
            </a:r>
          </a:p>
        </p:txBody>
      </p:sp>
      <p:pic>
        <p:nvPicPr>
          <p:cNvPr id="6146" name="Picture 2" descr="http://upload.wikimedia.org/wikipedia/commons/thumb/f/f2/Coat_of_Arms_of_the_Russian_Federation.svg/125px-Coat_of_Arms_of_the_Russian_Federatio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90526"/>
            <a:ext cx="1371600" cy="162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592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The Judiciary &amp; Rule of Law</a:t>
            </a:r>
            <a:endParaRPr lang="en-US" dirty="0"/>
          </a:p>
        </p:txBody>
      </p:sp>
      <p:sp>
        <p:nvSpPr>
          <p:cNvPr id="3" name="Content Placeholder 2"/>
          <p:cNvSpPr>
            <a:spLocks noGrp="1"/>
          </p:cNvSpPr>
          <p:nvPr>
            <p:ph sz="quarter" idx="1"/>
          </p:nvPr>
        </p:nvSpPr>
        <p:spPr>
          <a:xfrm>
            <a:off x="457200" y="1539240"/>
            <a:ext cx="8229600" cy="4937760"/>
          </a:xfrm>
        </p:spPr>
        <p:txBody>
          <a:bodyPr/>
          <a:lstStyle/>
          <a:p>
            <a:pPr marL="171450" indent="-171450">
              <a:buFont typeface="Arial" pitchFamily="34" charset="0"/>
              <a:buChar char="•"/>
            </a:pPr>
            <a:r>
              <a:rPr lang="en-US" dirty="0"/>
              <a:t>No independent judiciary existed under the old Soviet Union – courts/judges served as pawns of the Communist party</a:t>
            </a:r>
          </a:p>
          <a:p>
            <a:pPr marL="171450" indent="-171450">
              <a:buFont typeface="Arial" pitchFamily="34" charset="0"/>
              <a:buChar char="•"/>
            </a:pPr>
            <a:r>
              <a:rPr lang="en-US" dirty="0"/>
              <a:t>Current status of independence from executive is questionable</a:t>
            </a:r>
          </a:p>
          <a:p>
            <a:pPr marL="171450" indent="-171450">
              <a:buFont typeface="Arial" pitchFamily="34" charset="0"/>
              <a:buChar char="•"/>
            </a:pPr>
            <a:r>
              <a:rPr lang="en-US" dirty="0"/>
              <a:t>One problem – most prosecutors and attorneys were trained under Soviet legal system, so judiciary suffers from lack of expertise carrying out responsibilities in the Constitution</a:t>
            </a:r>
          </a:p>
          <a:p>
            <a:endParaRPr lang="en-US" dirty="0"/>
          </a:p>
        </p:txBody>
      </p:sp>
      <p:pic>
        <p:nvPicPr>
          <p:cNvPr id="4" name="Picture 2" descr="http://upload.wikimedia.org/wikipedia/commons/thumb/f/f2/Coat_of_Arms_of_the_Russian_Federation.svg/125px-Coat_of_Arms_of_the_Russian_Federat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90526"/>
            <a:ext cx="1371600" cy="162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48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Segoe Print" pitchFamily="2" charset="0"/>
              </a:rPr>
              <a:t>The Judiciary &amp; Rule of Law</a:t>
            </a:r>
            <a:endParaRPr lang="en-US" b="1" dirty="0">
              <a:solidFill>
                <a:srgbClr val="0070C0"/>
              </a:solidFill>
              <a:latin typeface="Segoe Print" pitchFamily="2" charset="0"/>
            </a:endParaRPr>
          </a:p>
        </p:txBody>
      </p:sp>
      <p:sp>
        <p:nvSpPr>
          <p:cNvPr id="3" name="Content Placeholder 2"/>
          <p:cNvSpPr>
            <a:spLocks noGrp="1"/>
          </p:cNvSpPr>
          <p:nvPr>
            <p:ph sz="quarter" idx="1"/>
          </p:nvPr>
        </p:nvSpPr>
        <p:spPr>
          <a:xfrm>
            <a:off x="457200" y="1143000"/>
            <a:ext cx="8229600" cy="5334000"/>
          </a:xfrm>
        </p:spPr>
        <p:txBody>
          <a:bodyPr>
            <a:normAutofit/>
          </a:bodyPr>
          <a:lstStyle/>
          <a:p>
            <a:r>
              <a:rPr lang="en-US" dirty="0" smtClean="0"/>
              <a:t>Rule of Law</a:t>
            </a:r>
            <a:endParaRPr lang="en-US" dirty="0"/>
          </a:p>
          <a:p>
            <a:pPr lvl="1"/>
            <a:r>
              <a:rPr lang="en-US" dirty="0" smtClean="0"/>
              <a:t>Putin initiated law reform – jury trials</a:t>
            </a:r>
          </a:p>
          <a:p>
            <a:pPr lvl="1"/>
            <a:r>
              <a:rPr lang="en-US" dirty="0" smtClean="0"/>
              <a:t>Procedural codes for criminal and civil rights</a:t>
            </a:r>
          </a:p>
          <a:p>
            <a:pPr lvl="1"/>
            <a:r>
              <a:rPr lang="en-US" dirty="0" smtClean="0"/>
              <a:t>BUT…</a:t>
            </a:r>
          </a:p>
          <a:p>
            <a:pPr lvl="1"/>
            <a:r>
              <a:rPr lang="en-US" dirty="0" smtClean="0"/>
              <a:t>Movement toward rule of law continues to be blocked by corruption</a:t>
            </a:r>
          </a:p>
          <a:p>
            <a:pPr lvl="2"/>
            <a:r>
              <a:rPr lang="en-US" dirty="0" smtClean="0"/>
              <a:t>Security police continue to operate autonomously</a:t>
            </a:r>
          </a:p>
          <a:p>
            <a:pPr lvl="2"/>
            <a:r>
              <a:rPr lang="en-US" dirty="0" smtClean="0"/>
              <a:t>Trials of oligarchs indicate courts still under political control of Putin</a:t>
            </a:r>
          </a:p>
          <a:p>
            <a:r>
              <a:rPr lang="en-US" dirty="0" smtClean="0"/>
              <a:t>Corruption Survey Results</a:t>
            </a:r>
          </a:p>
          <a:p>
            <a:pPr lvl="1"/>
            <a:r>
              <a:rPr lang="en-US" dirty="0" smtClean="0"/>
              <a:t>At least ½ of population involved in corruption daily</a:t>
            </a:r>
          </a:p>
          <a:p>
            <a:pPr lvl="1"/>
            <a:r>
              <a:rPr lang="en-US" dirty="0" smtClean="0"/>
              <a:t>Bribes for auto permits, school enrollment, proper health care and favorable court rulings</a:t>
            </a:r>
          </a:p>
          <a:p>
            <a:endParaRPr lang="en-US" dirty="0" smtClean="0"/>
          </a:p>
        </p:txBody>
      </p:sp>
      <p:pic>
        <p:nvPicPr>
          <p:cNvPr id="4" name="Picture 2" descr="http://upload.wikimedia.org/wikipedia/commons/thumb/f/f2/Coat_of_Arms_of_the_Russian_Federation.svg/125px-Coat_of_Arms_of_the_Russian_Federatio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90526"/>
            <a:ext cx="1371600" cy="162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36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Political Structure</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a:bodyPr>
          <a:lstStyle/>
          <a:p>
            <a:r>
              <a:rPr lang="en-US" dirty="0" smtClean="0"/>
              <a:t>1993 Democratic Constitution…granted democracy but with a very strong executive</a:t>
            </a:r>
          </a:p>
          <a:p>
            <a:r>
              <a:rPr lang="en-US" dirty="0" smtClean="0"/>
              <a:t>Currently considered a hybrid regime:</a:t>
            </a:r>
          </a:p>
          <a:p>
            <a:pPr lvl="1"/>
            <a:r>
              <a:rPr lang="en-US" dirty="0" smtClean="0"/>
              <a:t>“Soft authoritarianism” – A combination </a:t>
            </a:r>
            <a:r>
              <a:rPr lang="en-US" dirty="0"/>
              <a:t>of formal and informal mechanisms ensure the dominance of a ruling group or dominant party, despite the existence of some forms of political competition &amp; expressions of political </a:t>
            </a:r>
            <a:r>
              <a:rPr lang="en-US" dirty="0" smtClean="0"/>
              <a:t>opposition</a:t>
            </a:r>
          </a:p>
          <a:p>
            <a:pPr lvl="1"/>
            <a:r>
              <a:rPr lang="en-US" dirty="0" smtClean="0"/>
              <a:t>Semi-authoritarian - </a:t>
            </a:r>
            <a:r>
              <a:rPr lang="en-US" dirty="0"/>
              <a:t>a political system in which elements of democracy are integrated into an otherwise </a:t>
            </a:r>
            <a:r>
              <a:rPr lang="en-US" dirty="0" smtClean="0"/>
              <a:t>author</a:t>
            </a:r>
          </a:p>
        </p:txBody>
      </p:sp>
    </p:spTree>
    <p:extLst>
      <p:ext uri="{BB962C8B-B14F-4D97-AF65-F5344CB8AC3E}">
        <p14:creationId xmlns:p14="http://schemas.microsoft.com/office/powerpoint/2010/main" val="3877877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Structure</a:t>
            </a:r>
            <a:endParaRPr lang="en-US" dirty="0"/>
          </a:p>
        </p:txBody>
      </p:sp>
      <p:sp>
        <p:nvSpPr>
          <p:cNvPr id="3" name="Content Placeholder 2"/>
          <p:cNvSpPr>
            <a:spLocks noGrp="1"/>
          </p:cNvSpPr>
          <p:nvPr>
            <p:ph sz="quarter" idx="1"/>
          </p:nvPr>
        </p:nvSpPr>
        <p:spPr/>
        <p:txBody>
          <a:bodyPr>
            <a:noAutofit/>
          </a:bodyPr>
          <a:lstStyle/>
          <a:p>
            <a:r>
              <a:rPr lang="en-US" sz="2400" dirty="0">
                <a:solidFill>
                  <a:srgbClr val="000000"/>
                </a:solidFill>
              </a:rPr>
              <a:t>Federal System: </a:t>
            </a:r>
            <a:r>
              <a:rPr lang="en-US" sz="2400" dirty="0" smtClean="0">
                <a:solidFill>
                  <a:srgbClr val="000000"/>
                </a:solidFill>
              </a:rPr>
              <a:t>(specifically Asymmetric Federalism)</a:t>
            </a:r>
          </a:p>
          <a:p>
            <a:pPr lvl="1"/>
            <a:r>
              <a:rPr lang="en-US" sz="2400" dirty="0" smtClean="0"/>
              <a:t>89 </a:t>
            </a:r>
            <a:r>
              <a:rPr lang="en-US" sz="2400" dirty="0"/>
              <a:t>regions (subnational units</a:t>
            </a:r>
            <a:r>
              <a:rPr lang="en-US" sz="2400" dirty="0" smtClean="0"/>
              <a:t>)</a:t>
            </a:r>
          </a:p>
          <a:p>
            <a:pPr lvl="1"/>
            <a:r>
              <a:rPr lang="en-US" sz="2400" dirty="0" smtClean="0"/>
              <a:t>21 </a:t>
            </a:r>
            <a:r>
              <a:rPr lang="en-US" sz="2400" dirty="0"/>
              <a:t>are ethnically non-Russian by majority (republics</a:t>
            </a:r>
            <a:r>
              <a:rPr lang="en-US" sz="2400" dirty="0" smtClean="0"/>
              <a:t>)</a:t>
            </a:r>
          </a:p>
          <a:p>
            <a:pPr lvl="1"/>
            <a:r>
              <a:rPr lang="en-US" sz="2400" dirty="0" smtClean="0"/>
              <a:t>Republics </a:t>
            </a:r>
            <a:r>
              <a:rPr lang="en-US" sz="2400" dirty="0"/>
              <a:t>differ from other federal </a:t>
            </a:r>
            <a:r>
              <a:rPr lang="en-US" sz="2400" dirty="0" smtClean="0"/>
              <a:t>subjects </a:t>
            </a:r>
          </a:p>
          <a:p>
            <a:pPr lvl="2"/>
            <a:r>
              <a:rPr lang="en-US" sz="2400" dirty="0" smtClean="0"/>
              <a:t>own </a:t>
            </a:r>
            <a:r>
              <a:rPr lang="en-US" sz="2400" dirty="0"/>
              <a:t>official </a:t>
            </a:r>
            <a:r>
              <a:rPr lang="en-US" sz="2400" dirty="0" smtClean="0"/>
              <a:t>language </a:t>
            </a:r>
          </a:p>
          <a:p>
            <a:pPr lvl="2"/>
            <a:r>
              <a:rPr lang="en-US" sz="2400" dirty="0" smtClean="0"/>
              <a:t>own constitution </a:t>
            </a:r>
          </a:p>
          <a:p>
            <a:pPr lvl="2"/>
            <a:r>
              <a:rPr lang="en-US" sz="2400" dirty="0" smtClean="0"/>
              <a:t>Other </a:t>
            </a:r>
            <a:r>
              <a:rPr lang="en-US" sz="2400" dirty="0"/>
              <a:t>federal subjects, such as </a:t>
            </a:r>
            <a:r>
              <a:rPr lang="en-US" sz="2400" dirty="0" err="1" smtClean="0"/>
              <a:t>krais</a:t>
            </a:r>
            <a:r>
              <a:rPr lang="en-US" sz="2400" dirty="0" smtClean="0"/>
              <a:t> (</a:t>
            </a:r>
            <a:r>
              <a:rPr lang="en-US" sz="2400" dirty="0"/>
              <a:t>territories) and oblasts (provinces), aren't explicitly given this </a:t>
            </a:r>
            <a:r>
              <a:rPr lang="en-US" sz="2400" dirty="0" smtClean="0"/>
              <a:t>right (ex. 2010 – illegal to call head of region a “president”)</a:t>
            </a:r>
          </a:p>
          <a:p>
            <a:pPr marL="274320" lvl="2" indent="-274320">
              <a:spcBef>
                <a:spcPts val="600"/>
              </a:spcBef>
              <a:buClr>
                <a:schemeClr val="accent1"/>
              </a:buClr>
            </a:pPr>
            <a:r>
              <a:rPr lang="en-US" sz="2400" dirty="0"/>
              <a:t>central </a:t>
            </a:r>
            <a:r>
              <a:rPr lang="en-US" sz="2400" dirty="0" err="1"/>
              <a:t>govt</a:t>
            </a:r>
            <a:r>
              <a:rPr lang="en-US" sz="2400" dirty="0"/>
              <a:t> was weak under </a:t>
            </a:r>
            <a:r>
              <a:rPr lang="en-US" sz="2400" dirty="0" err="1"/>
              <a:t>Yelstin</a:t>
            </a:r>
            <a:r>
              <a:rPr lang="en-US" sz="2400" dirty="0"/>
              <a:t>, so many ruled themselves almost independently</a:t>
            </a:r>
          </a:p>
          <a:p>
            <a:r>
              <a:rPr lang="en-US" sz="2400" dirty="0" smtClean="0"/>
              <a:t>Movements </a:t>
            </a:r>
            <a:r>
              <a:rPr lang="en-US" sz="2400" dirty="0"/>
              <a:t>for independence always a threat – Chechnya</a:t>
            </a:r>
          </a:p>
          <a:p>
            <a:endParaRPr lang="en-US" sz="2400" dirty="0"/>
          </a:p>
        </p:txBody>
      </p:sp>
    </p:spTree>
    <p:extLst>
      <p:ext uri="{BB962C8B-B14F-4D97-AF65-F5344CB8AC3E}">
        <p14:creationId xmlns:p14="http://schemas.microsoft.com/office/powerpoint/2010/main" val="423053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in Chechnya (1994 – Present)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2800" dirty="0" smtClean="0">
                <a:solidFill>
                  <a:srgbClr val="000000"/>
                </a:solidFill>
              </a:rPr>
              <a:t>Background </a:t>
            </a:r>
            <a:r>
              <a:rPr lang="en-US" sz="2800" dirty="0">
                <a:solidFill>
                  <a:srgbClr val="000000"/>
                </a:solidFill>
              </a:rPr>
              <a:t>on Chechnya </a:t>
            </a:r>
          </a:p>
          <a:p>
            <a:pPr lvl="1"/>
            <a:r>
              <a:rPr lang="en-US" sz="2800" dirty="0" smtClean="0">
                <a:solidFill>
                  <a:srgbClr val="000000"/>
                </a:solidFill>
              </a:rPr>
              <a:t>region </a:t>
            </a:r>
            <a:r>
              <a:rPr lang="en-US" sz="2800" dirty="0">
                <a:solidFill>
                  <a:srgbClr val="000000"/>
                </a:solidFill>
              </a:rPr>
              <a:t>in southwestern Russia </a:t>
            </a:r>
          </a:p>
          <a:p>
            <a:pPr lvl="1"/>
            <a:r>
              <a:rPr lang="en-US" sz="2800" dirty="0" smtClean="0">
                <a:solidFill>
                  <a:srgbClr val="000000"/>
                </a:solidFill>
              </a:rPr>
              <a:t>growth </a:t>
            </a:r>
            <a:r>
              <a:rPr lang="en-US" sz="2800" dirty="0">
                <a:solidFill>
                  <a:srgbClr val="000000"/>
                </a:solidFill>
              </a:rPr>
              <a:t>of Chechen nationalism: different language, religion, and </a:t>
            </a:r>
            <a:r>
              <a:rPr lang="en-US" sz="2800" dirty="0" smtClean="0">
                <a:solidFill>
                  <a:srgbClr val="000000"/>
                </a:solidFill>
              </a:rPr>
              <a:t>culture </a:t>
            </a:r>
            <a:r>
              <a:rPr lang="en-US" sz="2800" dirty="0">
                <a:solidFill>
                  <a:srgbClr val="000000"/>
                </a:solidFill>
              </a:rPr>
              <a:t>than Russia </a:t>
            </a:r>
          </a:p>
          <a:p>
            <a:pPr lvl="1"/>
            <a:r>
              <a:rPr lang="en-US" sz="2800" dirty="0" smtClean="0">
                <a:solidFill>
                  <a:srgbClr val="000000"/>
                </a:solidFill>
              </a:rPr>
              <a:t>Chechnya </a:t>
            </a:r>
            <a:r>
              <a:rPr lang="en-US" sz="2800" dirty="0">
                <a:solidFill>
                  <a:srgbClr val="000000"/>
                </a:solidFill>
              </a:rPr>
              <a:t>demanded greater autonomy from Russian state </a:t>
            </a:r>
          </a:p>
          <a:p>
            <a:pPr lvl="1"/>
            <a:r>
              <a:rPr lang="en-US" sz="2800" dirty="0" smtClean="0">
                <a:solidFill>
                  <a:srgbClr val="000000"/>
                </a:solidFill>
              </a:rPr>
              <a:t>Yeltsin’s </a:t>
            </a:r>
            <a:r>
              <a:rPr lang="en-US" sz="2800" dirty="0">
                <a:solidFill>
                  <a:srgbClr val="000000"/>
                </a:solidFill>
              </a:rPr>
              <a:t>desire to keep Chechnya as an integral part of Russia </a:t>
            </a:r>
          </a:p>
          <a:p>
            <a:r>
              <a:rPr lang="en-US" sz="2800" dirty="0" smtClean="0">
                <a:solidFill>
                  <a:srgbClr val="000000"/>
                </a:solidFill>
              </a:rPr>
              <a:t>First </a:t>
            </a:r>
            <a:r>
              <a:rPr lang="en-US" sz="2800" dirty="0">
                <a:solidFill>
                  <a:srgbClr val="000000"/>
                </a:solidFill>
              </a:rPr>
              <a:t>Chechen War (1994-96) </a:t>
            </a:r>
          </a:p>
          <a:p>
            <a:pPr lvl="1"/>
            <a:r>
              <a:rPr lang="en-US" sz="2800" dirty="0" smtClean="0">
                <a:solidFill>
                  <a:srgbClr val="000000"/>
                </a:solidFill>
              </a:rPr>
              <a:t>bloody </a:t>
            </a:r>
            <a:r>
              <a:rPr lang="en-US" sz="2800" dirty="0">
                <a:solidFill>
                  <a:srgbClr val="000000"/>
                </a:solidFill>
              </a:rPr>
              <a:t>warfare, much of it in the Chechen capital </a:t>
            </a:r>
            <a:r>
              <a:rPr lang="en-US" sz="2800" dirty="0" smtClean="0">
                <a:solidFill>
                  <a:srgbClr val="000000"/>
                </a:solidFill>
              </a:rPr>
              <a:t>Grozny</a:t>
            </a:r>
          </a:p>
          <a:p>
            <a:pPr lvl="1"/>
            <a:r>
              <a:rPr lang="en-US" sz="2800" dirty="0" smtClean="0">
                <a:solidFill>
                  <a:srgbClr val="000000"/>
                </a:solidFill>
              </a:rPr>
              <a:t>failure </a:t>
            </a:r>
            <a:r>
              <a:rPr lang="en-US" sz="2800" dirty="0">
                <a:solidFill>
                  <a:srgbClr val="000000"/>
                </a:solidFill>
              </a:rPr>
              <a:t>of Russia to win demonstrated the ineptness of the </a:t>
            </a:r>
            <a:r>
              <a:rPr lang="en-US" sz="2800" dirty="0" smtClean="0">
                <a:solidFill>
                  <a:srgbClr val="000000"/>
                </a:solidFill>
              </a:rPr>
              <a:t>Russian military </a:t>
            </a:r>
            <a:endParaRPr lang="en-US" sz="2800" dirty="0">
              <a:solidFill>
                <a:srgbClr val="000000"/>
              </a:solidFill>
            </a:endParaRPr>
          </a:p>
          <a:p>
            <a:pPr lvl="1"/>
            <a:r>
              <a:rPr lang="en-US" sz="2800" dirty="0" smtClean="0">
                <a:solidFill>
                  <a:srgbClr val="000000"/>
                </a:solidFill>
              </a:rPr>
              <a:t>Yeltsin </a:t>
            </a:r>
            <a:r>
              <a:rPr lang="en-US" sz="2800" dirty="0">
                <a:solidFill>
                  <a:srgbClr val="000000"/>
                </a:solidFill>
              </a:rPr>
              <a:t>lost popularity at home </a:t>
            </a:r>
            <a:endParaRPr lang="en-US" sz="2800" dirty="0" smtClean="0">
              <a:solidFill>
                <a:srgbClr val="000000"/>
              </a:solidFill>
            </a:endParaRPr>
          </a:p>
          <a:p>
            <a:pPr lvl="1"/>
            <a:r>
              <a:rPr lang="en-US" sz="2800" dirty="0" smtClean="0">
                <a:solidFill>
                  <a:srgbClr val="000000"/>
                </a:solidFill>
              </a:rPr>
              <a:t>war </a:t>
            </a:r>
            <a:r>
              <a:rPr lang="en-US" sz="2800" dirty="0">
                <a:solidFill>
                  <a:srgbClr val="000000"/>
                </a:solidFill>
              </a:rPr>
              <a:t>ended in a truce, but resumed later </a:t>
            </a:r>
          </a:p>
          <a:p>
            <a:endParaRPr lang="en-US" dirty="0">
              <a:solidFill>
                <a:srgbClr val="000000"/>
              </a:solidFill>
            </a:endParaRPr>
          </a:p>
        </p:txBody>
      </p:sp>
    </p:spTree>
    <p:extLst>
      <p:ext uri="{BB962C8B-B14F-4D97-AF65-F5344CB8AC3E}">
        <p14:creationId xmlns:p14="http://schemas.microsoft.com/office/powerpoint/2010/main" val="294247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Political Structure</a:t>
            </a:r>
            <a:endParaRPr lang="en-US" dirty="0">
              <a:solidFill>
                <a:srgbClr val="000000"/>
              </a:solidFill>
            </a:endParaRPr>
          </a:p>
        </p:txBody>
      </p:sp>
      <p:sp>
        <p:nvSpPr>
          <p:cNvPr id="3" name="Content Placeholder 2"/>
          <p:cNvSpPr>
            <a:spLocks noGrp="1"/>
          </p:cNvSpPr>
          <p:nvPr>
            <p:ph sz="quarter" idx="1"/>
          </p:nvPr>
        </p:nvSpPr>
        <p:spPr>
          <a:xfrm>
            <a:off x="457200" y="1219200"/>
            <a:ext cx="8229600" cy="5334000"/>
          </a:xfrm>
        </p:spPr>
        <p:txBody>
          <a:bodyPr>
            <a:normAutofit/>
          </a:bodyPr>
          <a:lstStyle/>
          <a:p>
            <a:r>
              <a:rPr lang="en-US" sz="2800" dirty="0" smtClean="0">
                <a:solidFill>
                  <a:srgbClr val="000000"/>
                </a:solidFill>
              </a:rPr>
              <a:t>Putin’s Crack-Down on Regional Autonomy</a:t>
            </a:r>
            <a:endParaRPr lang="en-US" sz="2800" dirty="0">
              <a:solidFill>
                <a:srgbClr val="000000"/>
              </a:solidFill>
            </a:endParaRPr>
          </a:p>
          <a:p>
            <a:pPr lvl="1"/>
            <a:r>
              <a:rPr lang="en-US" sz="2800" dirty="0" smtClean="0">
                <a:solidFill>
                  <a:srgbClr val="000000"/>
                </a:solidFill>
              </a:rPr>
              <a:t>Military crushed Chechen resistance</a:t>
            </a:r>
          </a:p>
          <a:p>
            <a:pPr lvl="1"/>
            <a:r>
              <a:rPr lang="en-US" sz="2800" dirty="0" smtClean="0">
                <a:solidFill>
                  <a:srgbClr val="000000"/>
                </a:solidFill>
              </a:rPr>
              <a:t>Power Vertical (Putin used to describe unified and hierarchal structure of executive power ranging from </a:t>
            </a:r>
            <a:r>
              <a:rPr lang="en-US" sz="2800" dirty="0" err="1" smtClean="0">
                <a:solidFill>
                  <a:srgbClr val="000000"/>
                </a:solidFill>
              </a:rPr>
              <a:t>nat’l</a:t>
            </a:r>
            <a:r>
              <a:rPr lang="en-US" sz="2800" dirty="0" smtClean="0">
                <a:solidFill>
                  <a:srgbClr val="000000"/>
                </a:solidFill>
              </a:rPr>
              <a:t> to local level) &amp; Creation of Super-Districts</a:t>
            </a:r>
          </a:p>
          <a:p>
            <a:pPr lvl="2"/>
            <a:r>
              <a:rPr lang="en-US" sz="2500" dirty="0" smtClean="0">
                <a:solidFill>
                  <a:srgbClr val="000000"/>
                </a:solidFill>
              </a:rPr>
              <a:t>7 new federal districts (2000; encompassed all of Russia)</a:t>
            </a:r>
          </a:p>
          <a:p>
            <a:pPr lvl="2"/>
            <a:r>
              <a:rPr lang="en-US" sz="2500" dirty="0" smtClean="0">
                <a:solidFill>
                  <a:srgbClr val="000000"/>
                </a:solidFill>
              </a:rPr>
              <a:t>Headed by presidential appointee (ensures compliance)</a:t>
            </a:r>
          </a:p>
          <a:p>
            <a:pPr marL="274320" lvl="1" indent="0">
              <a:buNone/>
            </a:pPr>
            <a:endParaRPr lang="en-US" sz="2800" dirty="0"/>
          </a:p>
          <a:p>
            <a:endParaRPr lang="en-US" dirty="0"/>
          </a:p>
        </p:txBody>
      </p:sp>
    </p:spTree>
    <p:extLst>
      <p:ext uri="{BB962C8B-B14F-4D97-AF65-F5344CB8AC3E}">
        <p14:creationId xmlns:p14="http://schemas.microsoft.com/office/powerpoint/2010/main" val="449021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Structure</a:t>
            </a:r>
            <a:endParaRPr lang="en-US" dirty="0"/>
          </a:p>
        </p:txBody>
      </p:sp>
      <p:sp>
        <p:nvSpPr>
          <p:cNvPr id="3" name="Content Placeholder 2"/>
          <p:cNvSpPr>
            <a:spLocks noGrp="1"/>
          </p:cNvSpPr>
          <p:nvPr>
            <p:ph sz="quarter" idx="1"/>
          </p:nvPr>
        </p:nvSpPr>
        <p:spPr/>
        <p:txBody>
          <a:bodyPr/>
          <a:lstStyle/>
          <a:p>
            <a:r>
              <a:rPr lang="en-US" sz="2800" dirty="0">
                <a:solidFill>
                  <a:srgbClr val="000000"/>
                </a:solidFill>
              </a:rPr>
              <a:t>Putin’s Crack-Down on Regional </a:t>
            </a:r>
            <a:r>
              <a:rPr lang="en-US" sz="2800" dirty="0" smtClean="0">
                <a:solidFill>
                  <a:srgbClr val="000000"/>
                </a:solidFill>
              </a:rPr>
              <a:t>Autonomy</a:t>
            </a:r>
          </a:p>
          <a:p>
            <a:pPr lvl="1"/>
            <a:r>
              <a:rPr lang="en-US" sz="2400" dirty="0" smtClean="0"/>
              <a:t>Appointment </a:t>
            </a:r>
            <a:r>
              <a:rPr lang="en-US" sz="2400" dirty="0"/>
              <a:t>of </a:t>
            </a:r>
            <a:r>
              <a:rPr lang="en-US" sz="2400" dirty="0" smtClean="0"/>
              <a:t>governors of 7 super districts </a:t>
            </a:r>
            <a:r>
              <a:rPr lang="en-US" sz="2400" dirty="0"/>
              <a:t>– ended direct election of 89 regional governors.  Now nominated by president, confirmed by regional </a:t>
            </a:r>
            <a:r>
              <a:rPr lang="en-US" sz="2400" dirty="0" smtClean="0"/>
              <a:t>legislatures</a:t>
            </a:r>
          </a:p>
          <a:p>
            <a:pPr lvl="1"/>
            <a:r>
              <a:rPr lang="en-US" sz="2800" dirty="0" smtClean="0"/>
              <a:t>Removal </a:t>
            </a:r>
            <a:r>
              <a:rPr lang="en-US" sz="2800" dirty="0"/>
              <a:t>of </a:t>
            </a:r>
            <a:r>
              <a:rPr lang="en-US" sz="2800" dirty="0" smtClean="0"/>
              <a:t>old governors </a:t>
            </a:r>
            <a:r>
              <a:rPr lang="en-US" sz="2800" dirty="0"/>
              <a:t>– Pres. may remove a governor who refuses to subject local law to </a:t>
            </a:r>
            <a:r>
              <a:rPr lang="en-US" sz="2800" dirty="0" err="1"/>
              <a:t>nat’l</a:t>
            </a:r>
            <a:r>
              <a:rPr lang="en-US" sz="2800" dirty="0"/>
              <a:t> </a:t>
            </a:r>
            <a:r>
              <a:rPr lang="en-US" sz="2800" dirty="0" smtClean="0"/>
              <a:t>constitution</a:t>
            </a:r>
          </a:p>
          <a:p>
            <a:pPr lvl="1"/>
            <a:r>
              <a:rPr lang="en-US" sz="2800" dirty="0" smtClean="0"/>
              <a:t>Changes </a:t>
            </a:r>
            <a:r>
              <a:rPr lang="en-US" sz="2800" dirty="0"/>
              <a:t>in Federation Council – governors now appoint one and regional legislature the </a:t>
            </a:r>
            <a:r>
              <a:rPr lang="en-US" sz="2800" dirty="0" smtClean="0"/>
              <a:t>other</a:t>
            </a:r>
          </a:p>
          <a:p>
            <a:pPr lvl="1"/>
            <a:r>
              <a:rPr lang="en-US" sz="2800" dirty="0" smtClean="0"/>
              <a:t>Elimination </a:t>
            </a:r>
            <a:r>
              <a:rPr lang="en-US" sz="2800" dirty="0"/>
              <a:t>of SMD in Duma – all proportional and threshold raised from 5 to 7%</a:t>
            </a:r>
          </a:p>
          <a:p>
            <a:endParaRPr lang="en-US" sz="2400" dirty="0">
              <a:solidFill>
                <a:srgbClr val="000000"/>
              </a:solidFill>
            </a:endParaRPr>
          </a:p>
          <a:p>
            <a:endParaRPr lang="en-US" dirty="0"/>
          </a:p>
        </p:txBody>
      </p:sp>
    </p:spTree>
    <p:extLst>
      <p:ext uri="{BB962C8B-B14F-4D97-AF65-F5344CB8AC3E}">
        <p14:creationId xmlns:p14="http://schemas.microsoft.com/office/powerpoint/2010/main" val="85042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Segoe Print" pitchFamily="2" charset="0"/>
              </a:rPr>
              <a:t>Semi-Presidential</a:t>
            </a:r>
            <a:endParaRPr lang="en-US" b="1" dirty="0">
              <a:solidFill>
                <a:srgbClr val="0070C0"/>
              </a:solidFill>
              <a:latin typeface="Segoe Print" pitchFamily="2" charset="0"/>
            </a:endParaRPr>
          </a:p>
        </p:txBody>
      </p:sp>
      <p:sp>
        <p:nvSpPr>
          <p:cNvPr id="3" name="Content Placeholder 2"/>
          <p:cNvSpPr>
            <a:spLocks noGrp="1"/>
          </p:cNvSpPr>
          <p:nvPr>
            <p:ph sz="quarter" idx="1"/>
          </p:nvPr>
        </p:nvSpPr>
        <p:spPr>
          <a:xfrm>
            <a:off x="457200" y="1219200"/>
            <a:ext cx="8229600" cy="5029200"/>
          </a:xfrm>
        </p:spPr>
        <p:txBody>
          <a:bodyPr>
            <a:normAutofit/>
          </a:bodyPr>
          <a:lstStyle/>
          <a:p>
            <a:r>
              <a:rPr lang="en-US" sz="2800" dirty="0" smtClean="0"/>
              <a:t>Hybrid that borrows from </a:t>
            </a:r>
            <a:r>
              <a:rPr lang="en-US" sz="2800" dirty="0" err="1" smtClean="0"/>
              <a:t>pres</a:t>
            </a:r>
            <a:r>
              <a:rPr lang="en-US" sz="2800" dirty="0" smtClean="0"/>
              <a:t>/parliamentary systems</a:t>
            </a:r>
          </a:p>
          <a:p>
            <a:r>
              <a:rPr lang="en-US" sz="2800" dirty="0" smtClean="0"/>
              <a:t>Strong President</a:t>
            </a:r>
          </a:p>
          <a:p>
            <a:r>
              <a:rPr lang="en-US" sz="2800" dirty="0" smtClean="0"/>
              <a:t>Head of State – President </a:t>
            </a:r>
          </a:p>
          <a:p>
            <a:pPr lvl="1"/>
            <a:r>
              <a:rPr lang="en-US" sz="2400" dirty="0" smtClean="0"/>
              <a:t>Vladimir Putin</a:t>
            </a:r>
          </a:p>
          <a:p>
            <a:pPr lvl="1"/>
            <a:r>
              <a:rPr lang="en-US" sz="2400" dirty="0" smtClean="0"/>
              <a:t>Directly elected – 2 round model</a:t>
            </a:r>
          </a:p>
          <a:p>
            <a:pPr lvl="1"/>
            <a:r>
              <a:rPr lang="en-US" sz="2400" dirty="0" smtClean="0"/>
              <a:t>Six year term*</a:t>
            </a:r>
          </a:p>
          <a:p>
            <a:pPr lvl="1"/>
            <a:r>
              <a:rPr lang="en-US" sz="2400" dirty="0" smtClean="0"/>
              <a:t>Limit of two </a:t>
            </a:r>
            <a:r>
              <a:rPr lang="en-US" sz="2400" u="sng" dirty="0" smtClean="0"/>
              <a:t>consecutive</a:t>
            </a:r>
            <a:r>
              <a:rPr lang="en-US" sz="2400" dirty="0" smtClean="0"/>
              <a:t> terms</a:t>
            </a:r>
          </a:p>
        </p:txBody>
      </p:sp>
      <p:pic>
        <p:nvPicPr>
          <p:cNvPr id="2050" name="Picture 2" descr="http://marknesop.files.wordpress.com/2011/04/put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86000"/>
            <a:ext cx="34671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870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encrypted-tbn0.google.com/images?q=tbn:ANd9GcSjbITJQX8zr6z_tKgmggbZiEfNtOqtsrOhRVCZBMJkKaWC9mH3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30996">
            <a:off x="131506" y="104775"/>
            <a:ext cx="2514600" cy="3552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07" name="Picture 4" descr="http://media.tumblr.com/tumblr_lbvngilisj1qa49t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13179">
            <a:off x="4540250" y="104775"/>
            <a:ext cx="4572000"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08" name="Picture 6" descr="https://encrypted-tbn0.google.com/images?q=tbn:ANd9GcT9mU1O02KW2wf2NJQAYxrplmhhyKmGk1MXZPyQ0XR9rjb0AhV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677803">
            <a:off x="152400" y="3866100"/>
            <a:ext cx="3659188"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09" name="Picture 8" descr="https://encrypted-tbn2.google.com/images?q=tbn:ANd9GcTGNID6Din8dWf9_qW6bo0IKqmL8_LqTIaEERpxWj6SPWaItAK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53249">
            <a:off x="5361244" y="3843977"/>
            <a:ext cx="3733800" cy="25288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10" name="Picture 10" descr="http://static.guim.co.uk/sys-images/Guardian/Pix/pictures/2010/8/11/1281482599523/Vladimir-Putin-in-a-firef-00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77625">
            <a:off x="2271974" y="384385"/>
            <a:ext cx="3644900" cy="2501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1511" name="Picture 12" descr="http://4.bp.blogspot.com/_nqUJxKjt-Xo/SOwrBVzAB9I/AAAAAAAAAWc/pIbJxYI8ct8/s400/putin+judo+throw.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8662" y="2961532"/>
            <a:ext cx="2543175" cy="381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06623394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1510"/>
                                        </p:tgtEl>
                                        <p:attrNameLst>
                                          <p:attrName>style.visibility</p:attrName>
                                        </p:attrNameLst>
                                      </p:cBhvr>
                                      <p:to>
                                        <p:strVal val="visible"/>
                                      </p:to>
                                    </p:set>
                                    <p:anim calcmode="lin" valueType="num">
                                      <p:cBhvr additive="base">
                                        <p:cTn id="13" dur="500" fill="hold"/>
                                        <p:tgtEl>
                                          <p:spTgt spid="21510"/>
                                        </p:tgtEl>
                                        <p:attrNameLst>
                                          <p:attrName>ppt_x</p:attrName>
                                        </p:attrNameLst>
                                      </p:cBhvr>
                                      <p:tavLst>
                                        <p:tav tm="0">
                                          <p:val>
                                            <p:strVal val="0-#ppt_w/2"/>
                                          </p:val>
                                        </p:tav>
                                        <p:tav tm="100000">
                                          <p:val>
                                            <p:strVal val="#ppt_x"/>
                                          </p:val>
                                        </p:tav>
                                      </p:tavLst>
                                    </p:anim>
                                    <p:anim calcmode="lin" valueType="num">
                                      <p:cBhvr additive="base">
                                        <p:cTn id="14"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1507"/>
                                        </p:tgtEl>
                                        <p:attrNameLst>
                                          <p:attrName>style.visibility</p:attrName>
                                        </p:attrNameLst>
                                      </p:cBhvr>
                                      <p:to>
                                        <p:strVal val="visible"/>
                                      </p:to>
                                    </p:set>
                                    <p:anim calcmode="lin" valueType="num">
                                      <p:cBhvr additive="base">
                                        <p:cTn id="19" dur="500" fill="hold"/>
                                        <p:tgtEl>
                                          <p:spTgt spid="21507"/>
                                        </p:tgtEl>
                                        <p:attrNameLst>
                                          <p:attrName>ppt_x</p:attrName>
                                        </p:attrNameLst>
                                      </p:cBhvr>
                                      <p:tavLst>
                                        <p:tav tm="0">
                                          <p:val>
                                            <p:strVal val="0-#ppt_w/2"/>
                                          </p:val>
                                        </p:tav>
                                        <p:tav tm="100000">
                                          <p:val>
                                            <p:strVal val="#ppt_x"/>
                                          </p:val>
                                        </p:tav>
                                      </p:tavLst>
                                    </p:anim>
                                    <p:anim calcmode="lin" valueType="num">
                                      <p:cBhvr additive="base">
                                        <p:cTn id="20"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1508"/>
                                        </p:tgtEl>
                                        <p:attrNameLst>
                                          <p:attrName>style.visibility</p:attrName>
                                        </p:attrNameLst>
                                      </p:cBhvr>
                                      <p:to>
                                        <p:strVal val="visible"/>
                                      </p:to>
                                    </p:set>
                                    <p:anim calcmode="lin" valueType="num">
                                      <p:cBhvr additive="base">
                                        <p:cTn id="25" dur="500" fill="hold"/>
                                        <p:tgtEl>
                                          <p:spTgt spid="21508"/>
                                        </p:tgtEl>
                                        <p:attrNameLst>
                                          <p:attrName>ppt_x</p:attrName>
                                        </p:attrNameLst>
                                      </p:cBhvr>
                                      <p:tavLst>
                                        <p:tav tm="0">
                                          <p:val>
                                            <p:strVal val="1+#ppt_w/2"/>
                                          </p:val>
                                        </p:tav>
                                        <p:tav tm="100000">
                                          <p:val>
                                            <p:strVal val="#ppt_x"/>
                                          </p:val>
                                        </p:tav>
                                      </p:tavLst>
                                    </p:anim>
                                    <p:anim calcmode="lin" valueType="num">
                                      <p:cBhvr additive="base">
                                        <p:cTn id="26"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511"/>
                                        </p:tgtEl>
                                        <p:attrNameLst>
                                          <p:attrName>style.visibility</p:attrName>
                                        </p:attrNameLst>
                                      </p:cBhvr>
                                      <p:to>
                                        <p:strVal val="visible"/>
                                      </p:to>
                                    </p:set>
                                    <p:anim calcmode="lin" valueType="num">
                                      <p:cBhvr additive="base">
                                        <p:cTn id="31" dur="500" fill="hold"/>
                                        <p:tgtEl>
                                          <p:spTgt spid="21511"/>
                                        </p:tgtEl>
                                        <p:attrNameLst>
                                          <p:attrName>ppt_x</p:attrName>
                                        </p:attrNameLst>
                                      </p:cBhvr>
                                      <p:tavLst>
                                        <p:tav tm="0">
                                          <p:val>
                                            <p:strVal val="0-#ppt_w/2"/>
                                          </p:val>
                                        </p:tav>
                                        <p:tav tm="100000">
                                          <p:val>
                                            <p:strVal val="#ppt_x"/>
                                          </p:val>
                                        </p:tav>
                                      </p:tavLst>
                                    </p:anim>
                                    <p:anim calcmode="lin" valueType="num">
                                      <p:cBhvr additive="base">
                                        <p:cTn id="32"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21509"/>
                                        </p:tgtEl>
                                        <p:attrNameLst>
                                          <p:attrName>style.visibility</p:attrName>
                                        </p:attrNameLst>
                                      </p:cBhvr>
                                      <p:to>
                                        <p:strVal val="visible"/>
                                      </p:to>
                                    </p:set>
                                    <p:anim calcmode="lin" valueType="num">
                                      <p:cBhvr additive="base">
                                        <p:cTn id="37" dur="500" fill="hold"/>
                                        <p:tgtEl>
                                          <p:spTgt spid="21509"/>
                                        </p:tgtEl>
                                        <p:attrNameLst>
                                          <p:attrName>ppt_x</p:attrName>
                                        </p:attrNameLst>
                                      </p:cBhvr>
                                      <p:tavLst>
                                        <p:tav tm="0">
                                          <p:val>
                                            <p:strVal val="1+#ppt_w/2"/>
                                          </p:val>
                                        </p:tav>
                                        <p:tav tm="100000">
                                          <p:val>
                                            <p:strVal val="#ppt_x"/>
                                          </p:val>
                                        </p:tav>
                                      </p:tavLst>
                                    </p:anim>
                                    <p:anim calcmode="lin" valueType="num">
                                      <p:cBhvr additive="base">
                                        <p:cTn id="38" dur="500" fill="hold"/>
                                        <p:tgtEl>
                                          <p:spTgt spid="2150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65" y="512716"/>
            <a:ext cx="8996464" cy="6040483"/>
          </a:xfrm>
          <a:prstGeom prst="rect">
            <a:avLst/>
          </a:prstGeom>
          <a:ln w="38100">
            <a:solidFill>
              <a:srgbClr val="FF0000"/>
            </a:solidFill>
          </a:ln>
        </p:spPr>
      </p:pic>
    </p:spTree>
    <p:extLst>
      <p:ext uri="{BB962C8B-B14F-4D97-AF65-F5344CB8AC3E}">
        <p14:creationId xmlns:p14="http://schemas.microsoft.com/office/powerpoint/2010/main" val="202645140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3542</TotalTime>
  <Words>1697</Words>
  <Application>Microsoft Macintosh PowerPoint</Application>
  <PresentationFormat>On-screen Show (4:3)</PresentationFormat>
  <Paragraphs>159</Paragraphs>
  <Slides>17</Slides>
  <Notes>11</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Russia </vt:lpstr>
      <vt:lpstr>Political Structure</vt:lpstr>
      <vt:lpstr>Political Structure</vt:lpstr>
      <vt:lpstr>Conflict in Chechnya (1994 – Present)</vt:lpstr>
      <vt:lpstr>Political Structure</vt:lpstr>
      <vt:lpstr>Political Structure</vt:lpstr>
      <vt:lpstr>Semi-Presidential</vt:lpstr>
      <vt:lpstr>PowerPoint Presentation</vt:lpstr>
      <vt:lpstr>PowerPoint Presentation</vt:lpstr>
      <vt:lpstr>Semi-Presidential System</vt:lpstr>
      <vt:lpstr>Semi-Presidential System</vt:lpstr>
      <vt:lpstr>Semi-Presidential System</vt:lpstr>
      <vt:lpstr>A Bicameral Legislature</vt:lpstr>
      <vt:lpstr>A Bicameral Legislature</vt:lpstr>
      <vt:lpstr>The Judiciary &amp; Rule of Law</vt:lpstr>
      <vt:lpstr>The Judiciary &amp; Rule of Law</vt:lpstr>
      <vt:lpstr>The Judiciary &amp; Rule of Law</vt:lpstr>
    </vt:vector>
  </TitlesOfParts>
  <Company>Lausanne Collegiate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Kingdom</dc:title>
  <dc:creator>James Wehrli</dc:creator>
  <cp:lastModifiedBy>Kate Lacks</cp:lastModifiedBy>
  <cp:revision>238</cp:revision>
  <cp:lastPrinted>2013-02-04T13:49:21Z</cp:lastPrinted>
  <dcterms:created xsi:type="dcterms:W3CDTF">2011-12-23T02:33:30Z</dcterms:created>
  <dcterms:modified xsi:type="dcterms:W3CDTF">2015-03-27T16:00:23Z</dcterms:modified>
</cp:coreProperties>
</file>