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handoutMasterIdLst>
    <p:handoutMasterId r:id="rId40"/>
  </p:handoutMasterIdLst>
  <p:sldIdLst>
    <p:sldId id="298" r:id="rId2"/>
    <p:sldId id="313" r:id="rId3"/>
    <p:sldId id="322" r:id="rId4"/>
    <p:sldId id="314" r:id="rId5"/>
    <p:sldId id="315" r:id="rId6"/>
    <p:sldId id="325" r:id="rId7"/>
    <p:sldId id="327" r:id="rId8"/>
    <p:sldId id="324" r:id="rId9"/>
    <p:sldId id="318" r:id="rId10"/>
    <p:sldId id="319" r:id="rId11"/>
    <p:sldId id="320" r:id="rId12"/>
    <p:sldId id="321" r:id="rId13"/>
    <p:sldId id="328" r:id="rId14"/>
    <p:sldId id="329" r:id="rId15"/>
    <p:sldId id="257" r:id="rId16"/>
    <p:sldId id="305" r:id="rId17"/>
    <p:sldId id="299" r:id="rId18"/>
    <p:sldId id="300" r:id="rId19"/>
    <p:sldId id="301" r:id="rId20"/>
    <p:sldId id="306" r:id="rId21"/>
    <p:sldId id="312" r:id="rId22"/>
    <p:sldId id="311" r:id="rId23"/>
    <p:sldId id="302" r:id="rId24"/>
    <p:sldId id="330" r:id="rId25"/>
    <p:sldId id="331" r:id="rId26"/>
    <p:sldId id="303" r:id="rId27"/>
    <p:sldId id="332" r:id="rId28"/>
    <p:sldId id="333" r:id="rId29"/>
    <p:sldId id="334" r:id="rId30"/>
    <p:sldId id="335" r:id="rId31"/>
    <p:sldId id="336" r:id="rId32"/>
    <p:sldId id="337" r:id="rId33"/>
    <p:sldId id="338" r:id="rId34"/>
    <p:sldId id="339" r:id="rId35"/>
    <p:sldId id="340" r:id="rId36"/>
    <p:sldId id="341" r:id="rId37"/>
    <p:sldId id="342" r:id="rId3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54" autoAdjust="0"/>
  </p:normalViewPr>
  <p:slideViewPr>
    <p:cSldViewPr>
      <p:cViewPr>
        <p:scale>
          <a:sx n="100" d="100"/>
          <a:sy n="100" d="100"/>
        </p:scale>
        <p:origin x="-352" y="-72"/>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632" y="73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2AF7336-11F8-4F8B-A7A2-44A5725098BE}" type="datetimeFigureOut">
              <a:rPr lang="en-US" smtClean="0"/>
              <a:t>3/31/14</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01E5B27-4F7A-4757-93F8-7C627476A50A}" type="slidenum">
              <a:rPr lang="en-US" smtClean="0"/>
              <a:t>‹#›</a:t>
            </a:fld>
            <a:endParaRPr lang="en-US" dirty="0"/>
          </a:p>
        </p:txBody>
      </p:sp>
    </p:spTree>
    <p:extLst>
      <p:ext uri="{BB962C8B-B14F-4D97-AF65-F5344CB8AC3E}">
        <p14:creationId xmlns:p14="http://schemas.microsoft.com/office/powerpoint/2010/main" val="1694494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4E99F20-E8CE-4368-A8AE-C7C389E0B789}" type="datetimeFigureOut">
              <a:rPr lang="en-US" smtClean="0"/>
              <a:t>3/31/14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CA60029-694B-4343-B33B-1127069C47B6}" type="slidenum">
              <a:rPr lang="en-US" smtClean="0"/>
              <a:t>‹#›</a:t>
            </a:fld>
            <a:endParaRPr lang="en-US" dirty="0"/>
          </a:p>
        </p:txBody>
      </p:sp>
    </p:spTree>
    <p:extLst>
      <p:ext uri="{BB962C8B-B14F-4D97-AF65-F5344CB8AC3E}">
        <p14:creationId xmlns:p14="http://schemas.microsoft.com/office/powerpoint/2010/main" val="2089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a:t>
            </a:fld>
            <a:endParaRPr lang="en-US" dirty="0"/>
          </a:p>
        </p:txBody>
      </p:sp>
    </p:spTree>
    <p:extLst>
      <p:ext uri="{BB962C8B-B14F-4D97-AF65-F5344CB8AC3E}">
        <p14:creationId xmlns:p14="http://schemas.microsoft.com/office/powerpoint/2010/main" val="1554488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In the USSR, just over 50% of pop was</a:t>
            </a:r>
            <a:r>
              <a:rPr lang="en-US" baseline="0" dirty="0" smtClean="0"/>
              <a:t> ethnically Russian</a:t>
            </a:r>
          </a:p>
          <a:p>
            <a:pPr marL="171450" indent="-171450">
              <a:buFont typeface="Arial" pitchFamily="34" charset="0"/>
              <a:buChar char="•"/>
            </a:pPr>
            <a:r>
              <a:rPr lang="en-US" baseline="0" dirty="0" smtClean="0"/>
              <a:t>Now most of the major ethnic minorities reside in other Soviet successor states</a:t>
            </a:r>
          </a:p>
          <a:p>
            <a:pPr marL="171450" indent="-171450">
              <a:buFont typeface="Arial" pitchFamily="34" charset="0"/>
              <a:buChar char="•"/>
            </a:pPr>
            <a:r>
              <a:rPr lang="en-US" baseline="0" dirty="0" err="1" smtClean="0"/>
              <a:t>Russkii</a:t>
            </a:r>
            <a:r>
              <a:rPr lang="en-US" baseline="0" dirty="0" smtClean="0"/>
              <a:t> – Russian word for Russian ethnicity</a:t>
            </a:r>
          </a:p>
          <a:p>
            <a:pPr marL="171450" indent="-171450">
              <a:buFont typeface="Arial" pitchFamily="34" charset="0"/>
              <a:buChar char="•"/>
            </a:pPr>
            <a:r>
              <a:rPr lang="en-US" baseline="0" dirty="0" err="1" smtClean="0"/>
              <a:t>Rossiiskii</a:t>
            </a:r>
            <a:r>
              <a:rPr lang="en-US" baseline="0" dirty="0" smtClean="0"/>
              <a:t> – refers to people of various ethnic backgrounds that make up Russian citizenry</a:t>
            </a:r>
          </a:p>
          <a:p>
            <a:r>
              <a:rPr lang="en-US" b="1" baseline="0" dirty="0" smtClean="0"/>
              <a:t>Chechnya</a:t>
            </a:r>
          </a:p>
          <a:p>
            <a:pPr marL="171450" indent="-171450">
              <a:buFont typeface="Arial" pitchFamily="34" charset="0"/>
              <a:buChar char="•"/>
            </a:pPr>
            <a:r>
              <a:rPr lang="en-US" baseline="0" dirty="0" smtClean="0"/>
              <a:t>Most ethnic minorities would like to have independence, but most have trade benefits that induce them to stay</a:t>
            </a:r>
          </a:p>
          <a:p>
            <a:pPr marL="171450" indent="-171450">
              <a:buFont typeface="Arial" pitchFamily="34" charset="0"/>
              <a:buChar char="•"/>
            </a:pPr>
            <a:r>
              <a:rPr lang="en-US" baseline="0" dirty="0" smtClean="0"/>
              <a:t>Chechnya is a notable exception</a:t>
            </a:r>
          </a:p>
          <a:p>
            <a:pPr marL="171450" indent="-171450">
              <a:buFont typeface="Arial" pitchFamily="34" charset="0"/>
              <a:buChar char="•"/>
            </a:pPr>
            <a:r>
              <a:rPr lang="en-US" baseline="0" dirty="0" smtClean="0"/>
              <a:t>Chechens have been involved in terrorist acts</a:t>
            </a:r>
          </a:p>
          <a:p>
            <a:pPr marL="171450" indent="-171450">
              <a:buFont typeface="Arial" pitchFamily="34" charset="0"/>
              <a:buChar char="•"/>
            </a:pPr>
            <a:r>
              <a:rPr lang="en-US" baseline="0" dirty="0" smtClean="0"/>
              <a:t>The </a:t>
            </a:r>
            <a:r>
              <a:rPr lang="en-US" baseline="0" dirty="0" err="1" smtClean="0"/>
              <a:t>govt</a:t>
            </a:r>
            <a:r>
              <a:rPr lang="en-US" baseline="0" dirty="0" smtClean="0"/>
              <a:t> knows that if Chechnya is successful, other independence movements will break out in the country</a:t>
            </a:r>
          </a:p>
          <a:p>
            <a:pPr marL="171450" indent="-171450">
              <a:buFont typeface="Arial" pitchFamily="34" charset="0"/>
              <a:buChar char="•"/>
            </a:pPr>
            <a:r>
              <a:rPr lang="en-US" baseline="0" dirty="0" smtClean="0"/>
              <a:t>In effort to gain legitimacy for Russian </a:t>
            </a:r>
            <a:r>
              <a:rPr lang="en-US" baseline="0" dirty="0" err="1" smtClean="0"/>
              <a:t>govt</a:t>
            </a:r>
            <a:r>
              <a:rPr lang="en-US" baseline="0" dirty="0" smtClean="0"/>
              <a:t> in Chechnya, a referendum was held to vote on a new constitution for the region</a:t>
            </a:r>
          </a:p>
          <a:p>
            <a:pPr marL="171450" indent="-171450">
              <a:buFont typeface="Arial" pitchFamily="34" charset="0"/>
              <a:buChar char="•"/>
            </a:pPr>
            <a:r>
              <a:rPr lang="en-US" baseline="0" dirty="0" smtClean="0"/>
              <a:t>Was approved by Chechen voters, even though it declared their region was an “inseparable part” of Russia</a:t>
            </a: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16</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Religion History:</a:t>
            </a:r>
          </a:p>
          <a:p>
            <a:pPr marL="171450" indent="-171450">
              <a:buFont typeface="Arial" pitchFamily="34" charset="0"/>
              <a:buChar char="•"/>
            </a:pPr>
            <a:r>
              <a:rPr lang="en-US" dirty="0" smtClean="0"/>
              <a:t>Tsarist Russia was overwhelmingly</a:t>
            </a:r>
            <a:r>
              <a:rPr lang="en-US" baseline="0" dirty="0" smtClean="0"/>
              <a:t> Russian Orthodox, tsar was spiritual head of church</a:t>
            </a:r>
          </a:p>
          <a:p>
            <a:pPr marL="171450" indent="-171450">
              <a:buFont typeface="Arial" pitchFamily="34" charset="0"/>
              <a:buChar char="•"/>
            </a:pPr>
            <a:r>
              <a:rPr lang="en-US" baseline="0" dirty="0" smtClean="0"/>
              <a:t>Soviet Union – prohibited religious practices of all kinds – most people lost religious affiliations during 20</a:t>
            </a:r>
            <a:r>
              <a:rPr lang="en-US" baseline="30000" dirty="0" smtClean="0"/>
              <a:t>th</a:t>
            </a:r>
            <a:r>
              <a:rPr lang="en-US" baseline="0" dirty="0" smtClean="0"/>
              <a:t> century</a:t>
            </a:r>
          </a:p>
          <a:p>
            <a:pPr marL="171450" indent="-171450">
              <a:buFont typeface="Arial" pitchFamily="34" charset="0"/>
              <a:buChar char="•"/>
            </a:pPr>
            <a:r>
              <a:rPr lang="en-US" dirty="0" smtClean="0"/>
              <a:t>2007 – Russian Church Abroad (split after Bolshevik revolution b/c a “godless regime” was in power) reunited with Russian Orthodox Church after Putin met with church officials – reassured them he was a “believing” president</a:t>
            </a:r>
          </a:p>
          <a:p>
            <a:pPr marL="171450" indent="-171450">
              <a:buFont typeface="Arial" pitchFamily="34" charset="0"/>
              <a:buChar char="•"/>
            </a:pPr>
            <a:r>
              <a:rPr lang="en-US" baseline="0" dirty="0" smtClean="0"/>
              <a:t>Moscow retained ultimate authority</a:t>
            </a:r>
            <a:r>
              <a:rPr lang="en-US" dirty="0" smtClean="0"/>
              <a:t> in appointments – critics say church is too much under gov’t control</a:t>
            </a:r>
            <a:endParaRPr lang="en-US" baseline="0" dirty="0" smtClean="0"/>
          </a:p>
          <a:p>
            <a:r>
              <a:rPr lang="en-US" b="1" dirty="0" smtClean="0"/>
              <a:t>Growing Muslim Population</a:t>
            </a:r>
          </a:p>
          <a:p>
            <a:pPr marL="171450" indent="-171450">
              <a:buFont typeface="Arial" pitchFamily="34" charset="0"/>
              <a:buChar char="•"/>
            </a:pPr>
            <a:r>
              <a:rPr lang="en-US" dirty="0" smtClean="0"/>
              <a:t>Russia has more Muslims than any other European state besides Turkey</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Muslim share of the country’s population is expected to increase from 11.7% in 2010 to 14.4% in 2030</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Russia’s non-Muslim population is expected to shrink by an average of 0.6% annually over the same 20-year period</a:t>
            </a:r>
          </a:p>
          <a:p>
            <a:pPr marL="171450" indent="-171450">
              <a:buFont typeface="Arial" pitchFamily="34" charset="0"/>
              <a:buChar char="•"/>
            </a:pPr>
            <a:r>
              <a:rPr lang="en-US" dirty="0" smtClean="0"/>
              <a:t>Muslim women generally have more children than other women in Russia  (marry more, divorce</a:t>
            </a:r>
            <a:r>
              <a:rPr lang="en-US" baseline="0" dirty="0" smtClean="0"/>
              <a:t> less, have fewer abortions)</a:t>
            </a:r>
          </a:p>
          <a:p>
            <a:pPr marL="171450" indent="-171450">
              <a:buFont typeface="Arial" pitchFamily="34" charset="0"/>
              <a:buChar char="•"/>
            </a:pPr>
            <a:r>
              <a:rPr lang="en-US" baseline="0" dirty="0" smtClean="0"/>
              <a:t>Muslim population has greater percentage in younger ages </a:t>
            </a:r>
          </a:p>
          <a:p>
            <a:pPr marL="171450" indent="-171450">
              <a:buFont typeface="Arial" pitchFamily="34" charset="0"/>
              <a:buChar char="•"/>
            </a:pPr>
            <a:r>
              <a:rPr lang="en-US" dirty="0" smtClean="0"/>
              <a:t>Some </a:t>
            </a:r>
            <a:r>
              <a:rPr lang="en-US" dirty="0"/>
              <a:t>anti-Semitic and anti-Muslim feelings with rise of an exclusionary form of nationalism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17</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Social Class History:</a:t>
            </a:r>
          </a:p>
          <a:p>
            <a:pPr marL="171450" indent="-171450">
              <a:buFont typeface="Arial" pitchFamily="34" charset="0"/>
              <a:buChar char="•"/>
            </a:pPr>
            <a:r>
              <a:rPr lang="en-US" dirty="0" smtClean="0"/>
              <a:t>Tsarist Russia nobility </a:t>
            </a:r>
            <a:r>
              <a:rPr lang="en-US" dirty="0" err="1" smtClean="0"/>
              <a:t>vs</a:t>
            </a:r>
            <a:r>
              <a:rPr lang="en-US" dirty="0" smtClean="0"/>
              <a:t> peasantry</a:t>
            </a:r>
            <a:endParaRPr lang="en-US" baseline="0" dirty="0" smtClean="0"/>
          </a:p>
          <a:p>
            <a:pPr marL="171450" indent="-171450">
              <a:buFont typeface="Arial" pitchFamily="34" charset="0"/>
              <a:buChar char="•"/>
            </a:pPr>
            <a:r>
              <a:rPr lang="en-US" baseline="0" dirty="0" smtClean="0"/>
              <a:t>Soviet Union abolished social class BUT created new division between communist party members/non-members</a:t>
            </a:r>
          </a:p>
          <a:p>
            <a:pPr marL="171450" indent="-171450">
              <a:buFont typeface="Arial" pitchFamily="34" charset="0"/>
              <a:buChar char="•"/>
            </a:pPr>
            <a:r>
              <a:rPr lang="en-US" baseline="0" dirty="0" smtClean="0"/>
              <a:t>Only 7% were party members, but all political leaders were recruited from this group (</a:t>
            </a:r>
            <a:r>
              <a:rPr lang="en-US" baseline="0" dirty="0" err="1" smtClean="0"/>
              <a:t>nomenklatura</a:t>
            </a:r>
            <a:r>
              <a:rPr lang="en-US" baseline="0" dirty="0" smtClean="0"/>
              <a:t>)</a:t>
            </a:r>
          </a:p>
          <a:p>
            <a:pPr marL="171450" indent="-171450">
              <a:buFont typeface="Arial" pitchFamily="34" charset="0"/>
              <a:buChar char="•"/>
            </a:pPr>
            <a:r>
              <a:rPr lang="en-US" baseline="0" dirty="0" smtClean="0"/>
              <a:t>However egalitarian views were promoted and economic/social background not important</a:t>
            </a:r>
          </a:p>
          <a:p>
            <a:pPr marL="171450" indent="-171450">
              <a:buFont typeface="Arial" pitchFamily="34" charset="0"/>
              <a:buChar char="•"/>
            </a:pPr>
            <a:r>
              <a:rPr lang="en-US" dirty="0"/>
              <a:t>Soviet times created large lower class, not much better off than Americans living in poverty</a:t>
            </a:r>
          </a:p>
          <a:p>
            <a:pPr marL="171450" indent="-171450">
              <a:buFont typeface="Arial" pitchFamily="34" charset="0"/>
              <a:buChar char="•"/>
            </a:pPr>
            <a:r>
              <a:rPr lang="en-US" dirty="0"/>
              <a:t>Late Soviet/Early Post-Soviet: severe inflation erased workers’ and pensioners’ life savings</a:t>
            </a:r>
          </a:p>
          <a:p>
            <a:pPr marL="171450" indent="-171450">
              <a:buFont typeface="Arial" pitchFamily="34" charset="0"/>
              <a:buChar char="•"/>
            </a:pPr>
            <a:r>
              <a:rPr lang="en-US" dirty="0"/>
              <a:t>New Russians: new upper class: previously held important state or party positions  or ties to organized crime, and a few were entrepreneurs</a:t>
            </a:r>
          </a:p>
          <a:p>
            <a:pPr marL="171450" indent="-171450">
              <a:buFont typeface="Arial" pitchFamily="34" charset="0"/>
              <a:buChar char="•"/>
            </a:pPr>
            <a:r>
              <a:rPr lang="en-US" dirty="0"/>
              <a:t>Late 1990s and early 2000s: small middle class emerged in larger cities; older and rural remained poor, but general prosperity trickled down (partly through government programs)</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18</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Collectivist</a:t>
            </a:r>
            <a:br>
              <a:rPr lang="en-US" b="1" baseline="0" dirty="0" smtClean="0"/>
            </a:br>
            <a:r>
              <a:rPr lang="en-US" b="0" baseline="0" dirty="0" smtClean="0"/>
              <a:t>Distrust those who get ahead…Who Wants to Be a Millionaire – audiences give the wrong answer so contestants won’t win</a:t>
            </a:r>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19</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20</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http://www.go2cio.com/articles/index.php?id=3603 </a:t>
            </a:r>
          </a:p>
          <a:p>
            <a:pPr marL="171450" indent="-171450">
              <a:buFont typeface="Arial" pitchFamily="34" charset="0"/>
              <a:buChar char="•"/>
            </a:pPr>
            <a:r>
              <a:rPr lang="en-US" sz="1200" kern="1200" dirty="0" smtClean="0">
                <a:solidFill>
                  <a:schemeClr val="tx1"/>
                </a:solidFill>
                <a:effectLst/>
                <a:latin typeface="+mn-lt"/>
                <a:ea typeface="+mn-ea"/>
                <a:cs typeface="+mn-cs"/>
              </a:rPr>
              <a:t>Now in Russia, the oligarchs"-a select group of entrepreneurs who found a way to make quick money after the Soviet collapse-"all achieved their wealth by means which were of dubious regard at best. That's the first thing that Russians resent. And secondly I think they resent the very fact that these people have become so much richer than everyone else."</a:t>
            </a:r>
          </a:p>
          <a:p>
            <a:pPr marL="171450" indent="-171450">
              <a:buFont typeface="Arial" pitchFamily="34" charset="0"/>
              <a:buChar char="•"/>
            </a:pPr>
            <a:r>
              <a:rPr lang="en-US" sz="1200" kern="1200" dirty="0" smtClean="0">
                <a:solidFill>
                  <a:schemeClr val="tx1"/>
                </a:solidFill>
                <a:effectLst/>
                <a:latin typeface="+mn-lt"/>
                <a:ea typeface="+mn-ea"/>
                <a:cs typeface="+mn-cs"/>
              </a:rPr>
              <a:t>From this perspective, it is clear that the Who wants to Be a Millionaire audiences in Russia see contestants as trying to get rich on the backs of the audience members-and why should they contribute to such unfair behavior?</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21</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Slavophile</a:t>
            </a:r>
            <a:r>
              <a:rPr lang="en-US" b="1" dirty="0" smtClean="0"/>
              <a:t> vs. Westerner</a:t>
            </a:r>
          </a:p>
          <a:p>
            <a:pPr marL="171450" indent="-171450">
              <a:buFont typeface="Arial" pitchFamily="34" charset="0"/>
              <a:buChar char="•"/>
            </a:pPr>
            <a:r>
              <a:rPr lang="en-US" dirty="0" err="1"/>
              <a:t>Slavophile</a:t>
            </a:r>
            <a:r>
              <a:rPr lang="en-US" dirty="0"/>
              <a:t>: nationalism, defense of Russian interests/Slavic culture, strong military, reject western values and integration</a:t>
            </a:r>
          </a:p>
          <a:p>
            <a:pPr marL="171450" indent="-171450">
              <a:buFont typeface="Arial" pitchFamily="34" charset="0"/>
              <a:buChar char="•"/>
            </a:pPr>
            <a:r>
              <a:rPr lang="en-US" dirty="0"/>
              <a:t>Westerner: reformers,  want integration</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22</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2012 Presidential Election – plagued by reports of fraud/corruption</a:t>
            </a:r>
          </a:p>
          <a:p>
            <a:pPr marL="171450" indent="-171450">
              <a:buFont typeface="Arial" pitchFamily="34" charset="0"/>
              <a:buChar char="•"/>
            </a:pPr>
            <a:r>
              <a:rPr lang="en-US" dirty="0" smtClean="0"/>
              <a:t>Putin won 99.82 percent of the vote in Chechnya </a:t>
            </a:r>
          </a:p>
          <a:p>
            <a:pPr marL="171450" indent="-171450">
              <a:buFont typeface="Arial" pitchFamily="34" charset="0"/>
              <a:buChar char="•"/>
            </a:pPr>
            <a:r>
              <a:rPr lang="en-US" dirty="0" smtClean="0"/>
              <a:t>Precinct 451 in the capital Grozny, where Putin got 1,482 votes and (former Communist leader Gennady) Zyuganov got one. Only 1,389 people were registered to vote in the precinct. That means the turnout was 107 percent</a:t>
            </a:r>
          </a:p>
          <a:p>
            <a:r>
              <a:rPr lang="en-US" b="1" dirty="0" smtClean="0"/>
              <a:t>New</a:t>
            </a:r>
            <a:r>
              <a:rPr lang="en-US" b="1" baseline="0" dirty="0" smtClean="0"/>
              <a:t> Protest Law:</a:t>
            </a:r>
          </a:p>
          <a:p>
            <a:pPr marL="171450" indent="-171450">
              <a:buFont typeface="Arial" pitchFamily="34" charset="0"/>
              <a:buChar char="•"/>
            </a:pPr>
            <a:r>
              <a:rPr lang="en-US" dirty="0" smtClean="0"/>
              <a:t>The law allows </a:t>
            </a:r>
            <a:r>
              <a:rPr lang="en-US" b="1" i="1" dirty="0" smtClean="0"/>
              <a:t>individuals</a:t>
            </a:r>
            <a:r>
              <a:rPr lang="en-US" dirty="0" smtClean="0"/>
              <a:t> to picket, only if there is at least a 50-meter distance between each person picketing. All mass actions are forbidden where they would interfere with residents' access to transport, social infrastructure, everyday goods, pedestrian or motor traffic.</a:t>
            </a:r>
          </a:p>
          <a:p>
            <a:pPr marL="171450" indent="-171450">
              <a:buFont typeface="Arial" pitchFamily="34" charset="0"/>
              <a:buChar char="•"/>
            </a:pPr>
            <a:r>
              <a:rPr lang="en-US" dirty="0" smtClean="0"/>
              <a:t>The list of specific places where mass action is forbidden is so exhaustive that it is hard to imagine an area that such a rally could occur. Any action with more than 100 participants has to be authorized, and is not allowed to have more than one person per every two square meters. The law says that any protest planned to take place near a government building would have to abide by separate rules</a:t>
            </a:r>
            <a:endParaRPr lang="en-US" b="0" dirty="0" smtClean="0"/>
          </a:p>
          <a:p>
            <a:r>
              <a:rPr lang="en-US" b="1" dirty="0" smtClean="0"/>
              <a:t>The Other Russia</a:t>
            </a:r>
          </a:p>
          <a:p>
            <a:pPr marL="171450" indent="-171450">
              <a:buFont typeface="Arial" pitchFamily="34" charset="0"/>
              <a:buChar char="•"/>
            </a:pPr>
            <a:r>
              <a:rPr lang="en-US" dirty="0" smtClean="0"/>
              <a:t>Unites a wide range of opposition figures from both the left and right</a:t>
            </a:r>
          </a:p>
          <a:p>
            <a:pPr marL="171450" indent="-171450">
              <a:buFont typeface="Arial" pitchFamily="34" charset="0"/>
              <a:buChar char="•"/>
            </a:pPr>
            <a:r>
              <a:rPr lang="en-US" dirty="0" smtClean="0"/>
              <a:t>July 31, 2009 leaders initiated series of monthly protests, each held on 31</a:t>
            </a:r>
            <a:r>
              <a:rPr lang="en-US" baseline="30000" dirty="0" smtClean="0"/>
              <a:t>st</a:t>
            </a:r>
            <a:r>
              <a:rPr lang="en-US" dirty="0" smtClean="0"/>
              <a:t> of months with 31 days, to affirm right to free assembly provided for in Article 31 of constitution</a:t>
            </a:r>
          </a:p>
          <a:p>
            <a:pPr marL="171450" indent="-171450">
              <a:buFont typeface="Arial" pitchFamily="34" charset="0"/>
              <a:buChar char="•"/>
            </a:pPr>
            <a:r>
              <a:rPr lang="en-US" dirty="0" smtClean="0"/>
              <a:t>Dec 31, 2010, dozens of protesters arrested</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23</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1" baseline="0" dirty="0" err="1" smtClean="0"/>
              <a:t>Nashi</a:t>
            </a:r>
            <a:endParaRPr lang="en-US" b="1" baseline="0" dirty="0" smtClean="0"/>
          </a:p>
          <a:p>
            <a:pPr marL="171450" indent="-171450">
              <a:buFont typeface="Arial" pitchFamily="34" charset="0"/>
              <a:buChar char="•"/>
            </a:pPr>
            <a:r>
              <a:rPr lang="en-US" dirty="0" smtClean="0"/>
              <a:t>Marches/demonstrations</a:t>
            </a:r>
            <a:r>
              <a:rPr lang="en-US" baseline="0" dirty="0" smtClean="0"/>
              <a:t> </a:t>
            </a:r>
            <a:r>
              <a:rPr lang="en-US" dirty="0" smtClean="0"/>
              <a:t>(ex: against corruption of gov’t opponents, not gov’t officials)</a:t>
            </a:r>
            <a:endParaRPr lang="en-US" baseline="0" dirty="0" smtClean="0"/>
          </a:p>
          <a:p>
            <a:pPr marL="171450" indent="-171450">
              <a:buFont typeface="Arial" pitchFamily="34" charset="0"/>
              <a:buChar char="•"/>
            </a:pPr>
            <a:r>
              <a:rPr lang="en-US" baseline="0" dirty="0" smtClean="0"/>
              <a:t>Critics say </a:t>
            </a:r>
            <a:r>
              <a:rPr lang="en-US" baseline="0" dirty="0" err="1" smtClean="0"/>
              <a:t>Nashi</a:t>
            </a:r>
            <a:r>
              <a:rPr lang="en-US" baseline="0" dirty="0" smtClean="0"/>
              <a:t> is a modern version of </a:t>
            </a:r>
            <a:r>
              <a:rPr lang="en-US" baseline="0" dirty="0" err="1" smtClean="0"/>
              <a:t>Komsomol</a:t>
            </a:r>
            <a:r>
              <a:rPr lang="en-US" baseline="0" dirty="0" smtClean="0"/>
              <a:t>, youth wing of the Communist Party of Soviet Union</a:t>
            </a:r>
          </a:p>
          <a:p>
            <a:pPr marL="171450" indent="-171450">
              <a:buFont typeface="Arial" pitchFamily="34" charset="0"/>
              <a:buChar char="•"/>
            </a:pPr>
            <a:r>
              <a:rPr lang="en-US" baseline="0" dirty="0" err="1" smtClean="0"/>
              <a:t>Nashi</a:t>
            </a:r>
            <a:r>
              <a:rPr lang="en-US" baseline="0" dirty="0" smtClean="0"/>
              <a:t> receives grants from the gov’t and large state-run businesses, so critics of the group see it as an arm of an increasingly authoritarian state</a:t>
            </a:r>
          </a:p>
        </p:txBody>
      </p:sp>
      <p:sp>
        <p:nvSpPr>
          <p:cNvPr id="4" name="Slide Number Placeholder 3"/>
          <p:cNvSpPr>
            <a:spLocks noGrp="1"/>
          </p:cNvSpPr>
          <p:nvPr>
            <p:ph type="sldNum" sz="quarter" idx="10"/>
          </p:nvPr>
        </p:nvSpPr>
        <p:spPr/>
        <p:txBody>
          <a:bodyPr/>
          <a:lstStyle/>
          <a:p>
            <a:fld id="{8CA60029-694B-4343-B33B-1127069C47B6}" type="slidenum">
              <a:rPr lang="en-US" smtClean="0"/>
              <a:t>26</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2008:  Russia’s lightning war against Georgia looks like a military triumph: An armada of Russian tanks easily crushed Georgia’s modest army in a show of muscle intended to punish its U.S.-allied neighbor, scare others and reaffirm Moscow’s influence on its former Soviet turf.</a:t>
            </a:r>
          </a:p>
          <a:p>
            <a:r>
              <a:rPr lang="en-US" dirty="0" smtClean="0"/>
              <a:t>But the conflict also revealed crucial weaknesses in Moscow’s military preparedness — including faulty intelligence, a shortage of modern equipment and poor coordination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4</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b="1" dirty="0" smtClean="0"/>
              <a:t>Dominant Party System</a:t>
            </a:r>
          </a:p>
          <a:p>
            <a:pPr marL="171450" marR="0" indent="-171450" algn="l" defTabSz="914400" rtl="0" eaLnBrk="1" fontAlgn="auto" latinLnBrk="0" hangingPunct="1">
              <a:lnSpc>
                <a:spcPct val="90000"/>
              </a:lnSpc>
              <a:spcBef>
                <a:spcPts val="0"/>
              </a:spcBef>
              <a:spcAft>
                <a:spcPts val="0"/>
              </a:spcAft>
              <a:buClrTx/>
              <a:buSzTx/>
              <a:buFont typeface="Arial" pitchFamily="34" charset="0"/>
              <a:buChar char="•"/>
              <a:tabLst/>
              <a:defRPr/>
            </a:pPr>
            <a:r>
              <a:rPr lang="en-US" sz="1200" dirty="0" smtClean="0">
                <a:latin typeface="Arial" pitchFamily="34" charset="0"/>
                <a:cs typeface="Arial" pitchFamily="34" charset="0"/>
              </a:rPr>
              <a:t>Multiple parties and free and (more or less) fair elections exist but one party wins every election and governs continuously</a:t>
            </a:r>
          </a:p>
          <a:p>
            <a:pPr marL="171450" indent="-171450" eaLnBrk="1" hangingPunct="1">
              <a:buFont typeface="Arial" pitchFamily="34" charset="0"/>
              <a:buChar char="•"/>
            </a:pPr>
            <a:endParaRPr lang="en-US" sz="1200" dirty="0" smtClean="0"/>
          </a:p>
          <a:p>
            <a:pPr marL="171450" indent="-171450" eaLnBrk="1" hangingPunct="1">
              <a:buFont typeface="Arial" pitchFamily="34" charset="0"/>
              <a:buChar char="•"/>
            </a:pPr>
            <a:r>
              <a:rPr lang="en-US" sz="1200" dirty="0" smtClean="0"/>
              <a:t>Parties have to include regional representatives on list</a:t>
            </a:r>
          </a:p>
          <a:p>
            <a:pPr marL="171450" indent="-171450" eaLnBrk="1" hangingPunct="1">
              <a:buFont typeface="Arial" pitchFamily="34" charset="0"/>
              <a:buChar char="•"/>
            </a:pPr>
            <a:r>
              <a:rPr lang="en-US" sz="1200" dirty="0" smtClean="0"/>
              <a:t>Parties must have affiliates in more than half of regions, with a certain</a:t>
            </a:r>
            <a:r>
              <a:rPr lang="en-US" sz="1200" baseline="0" dirty="0" smtClean="0"/>
              <a:t> # of registered members in these regions</a:t>
            </a:r>
            <a:endParaRPr lang="en-US" sz="1200" dirty="0" smtClean="0"/>
          </a:p>
          <a:p>
            <a:pPr marL="171450" indent="-171450" eaLnBrk="1" hangingPunct="1">
              <a:buFont typeface="Arial" pitchFamily="34" charset="0"/>
              <a:buChar char="•"/>
            </a:pPr>
            <a:r>
              <a:rPr lang="en-US" sz="1200" dirty="0" smtClean="0"/>
              <a:t>Choice of deputies on list must reflect strength of vote in region</a:t>
            </a:r>
          </a:p>
          <a:p>
            <a:pPr marL="171450" indent="-171450" eaLnBrk="1" hangingPunct="1">
              <a:buFont typeface="Arial" pitchFamily="34" charset="0"/>
              <a:buChar char="•"/>
            </a:pPr>
            <a:r>
              <a:rPr lang="en-US" sz="1200" dirty="0" smtClean="0"/>
              <a:t>Legally registered party</a:t>
            </a:r>
          </a:p>
          <a:p>
            <a:pPr marL="171450" marR="0" indent="-171450" algn="l" defTabSz="914400" rtl="0" eaLnBrk="1" fontAlgn="auto" latinLnBrk="0" hangingPunct="1">
              <a:lnSpc>
                <a:spcPct val="90000"/>
              </a:lnSpc>
              <a:spcBef>
                <a:spcPts val="0"/>
              </a:spcBef>
              <a:spcAft>
                <a:spcPts val="0"/>
              </a:spcAft>
              <a:buClrTx/>
              <a:buSzTx/>
              <a:buFont typeface="Arial" pitchFamily="34" charset="0"/>
              <a:buChar char="•"/>
              <a:tabLst/>
              <a:defRPr/>
            </a:pPr>
            <a:endParaRPr lang="en-US" sz="1200" dirty="0" smtClean="0">
              <a:latin typeface="Arial" pitchFamily="34" charset="0"/>
              <a:cs typeface="Arial" pitchFamily="34" charset="0"/>
            </a:endParaRPr>
          </a:p>
          <a:p>
            <a:pPr>
              <a:lnSpc>
                <a:spcPct val="90000"/>
              </a:lnSpc>
            </a:pPr>
            <a:r>
              <a:rPr lang="en-US" b="1" dirty="0" smtClean="0"/>
              <a:t>United Russia</a:t>
            </a:r>
          </a:p>
          <a:p>
            <a:pPr marL="171450" indent="-171450">
              <a:buFont typeface="Arial" pitchFamily="34" charset="0"/>
              <a:buChar char="•"/>
            </a:pPr>
            <a:r>
              <a:rPr lang="en-US" sz="1200" dirty="0" smtClean="0"/>
              <a:t>Putin chair (not a member until recently)</a:t>
            </a:r>
          </a:p>
          <a:p>
            <a:pPr marL="171450" indent="-171450">
              <a:buFont typeface="Arial" pitchFamily="34" charset="0"/>
              <a:buChar char="•"/>
            </a:pPr>
            <a:r>
              <a:rPr lang="en-US" sz="1200" dirty="0" smtClean="0"/>
              <a:t>Merger of several parties</a:t>
            </a:r>
          </a:p>
          <a:p>
            <a:pPr marL="171450" indent="-171450">
              <a:buFont typeface="Arial" pitchFamily="34" charset="0"/>
              <a:buChar char="•"/>
            </a:pPr>
            <a:r>
              <a:rPr lang="en-US" sz="1200" dirty="0" smtClean="0"/>
              <a:t>Centrist,  conservative, pragmatic, </a:t>
            </a:r>
          </a:p>
          <a:p>
            <a:pPr marL="171450" indent="-171450">
              <a:buFont typeface="Arial" pitchFamily="34" charset="0"/>
              <a:buChar char="•"/>
            </a:pPr>
            <a:r>
              <a:rPr lang="en-US" sz="1200" dirty="0" smtClean="0"/>
              <a:t>Opposed to radicalism</a:t>
            </a:r>
          </a:p>
          <a:p>
            <a:pPr marL="171450" indent="-171450">
              <a:buFont typeface="Arial" pitchFamily="34" charset="0"/>
              <a:buChar char="•"/>
            </a:pPr>
            <a:r>
              <a:rPr lang="en-US" sz="1200" dirty="0" smtClean="0"/>
              <a:t>State direction  of economy</a:t>
            </a:r>
          </a:p>
          <a:p>
            <a:pPr marL="171450" indent="-171450">
              <a:buFont typeface="Arial" pitchFamily="34" charset="0"/>
              <a:buChar char="•"/>
            </a:pPr>
            <a:r>
              <a:rPr lang="en-US" sz="1200" dirty="0" smtClean="0"/>
              <a:t>Catchall/Umbrella party</a:t>
            </a:r>
          </a:p>
          <a:p>
            <a:pPr>
              <a:lnSpc>
                <a:spcPct val="90000"/>
              </a:lnSpc>
            </a:pPr>
            <a:r>
              <a:rPr lang="en-US" dirty="0" smtClean="0"/>
              <a:t>Market reforms are right-wing (pro-market and libertarian) and liberal (challenge status quo)</a:t>
            </a:r>
          </a:p>
          <a:p>
            <a:pPr>
              <a:lnSpc>
                <a:spcPct val="90000"/>
              </a:lnSpc>
            </a:pPr>
            <a:r>
              <a:rPr lang="en-US" dirty="0" smtClean="0"/>
              <a:t>Conservative parties are leftist since they support strong state role in economy and society</a:t>
            </a:r>
          </a:p>
          <a:p>
            <a:pPr>
              <a:lnSpc>
                <a:spcPct val="90000"/>
              </a:lnSpc>
            </a:pPr>
            <a:r>
              <a:rPr lang="en-US" dirty="0" smtClean="0"/>
              <a:t>Centrists: some reforms but preserving welfare state and gov’t intervention</a:t>
            </a:r>
          </a:p>
          <a:p>
            <a:pPr>
              <a:lnSpc>
                <a:spcPct val="90000"/>
              </a:lnSpc>
            </a:pPr>
            <a:endParaRPr lang="en-US" dirty="0" smtClean="0"/>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5</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b="1" dirty="0" smtClean="0"/>
              <a:t>Dominant Party System</a:t>
            </a:r>
          </a:p>
          <a:p>
            <a:pPr marL="171450" marR="0" indent="-171450" algn="l" defTabSz="914400" rtl="0" eaLnBrk="1" fontAlgn="auto" latinLnBrk="0" hangingPunct="1">
              <a:lnSpc>
                <a:spcPct val="90000"/>
              </a:lnSpc>
              <a:spcBef>
                <a:spcPts val="0"/>
              </a:spcBef>
              <a:spcAft>
                <a:spcPts val="0"/>
              </a:spcAft>
              <a:buClrTx/>
              <a:buSzTx/>
              <a:buFont typeface="Arial" pitchFamily="34" charset="0"/>
              <a:buChar char="•"/>
              <a:tabLst/>
              <a:defRPr/>
            </a:pPr>
            <a:r>
              <a:rPr lang="en-US" sz="1200" dirty="0" smtClean="0">
                <a:latin typeface="Arial" pitchFamily="34" charset="0"/>
                <a:cs typeface="Arial" pitchFamily="34" charset="0"/>
              </a:rPr>
              <a:t>Multiple parties and free and (more or less) fair elections exist but one party wins every election and governs continuously</a:t>
            </a:r>
          </a:p>
          <a:p>
            <a:pPr>
              <a:lnSpc>
                <a:spcPct val="90000"/>
              </a:lnSpc>
            </a:pPr>
            <a:r>
              <a:rPr lang="en-US" b="1" dirty="0" smtClean="0"/>
              <a:t>United Russia</a:t>
            </a:r>
          </a:p>
          <a:p>
            <a:pPr marL="171450" indent="-171450">
              <a:buFont typeface="Arial" pitchFamily="34" charset="0"/>
              <a:buChar char="•"/>
            </a:pPr>
            <a:r>
              <a:rPr lang="en-US" sz="1200" dirty="0" smtClean="0"/>
              <a:t>Putin chair (not a member until recently)</a:t>
            </a:r>
          </a:p>
          <a:p>
            <a:pPr marL="171450" indent="-171450">
              <a:buFont typeface="Arial" pitchFamily="34" charset="0"/>
              <a:buChar char="•"/>
            </a:pPr>
            <a:r>
              <a:rPr lang="en-US" sz="1200" dirty="0" smtClean="0"/>
              <a:t>Merger of several parties</a:t>
            </a:r>
          </a:p>
          <a:p>
            <a:pPr marL="171450" indent="-171450">
              <a:buFont typeface="Arial" pitchFamily="34" charset="0"/>
              <a:buChar char="•"/>
            </a:pPr>
            <a:r>
              <a:rPr lang="en-US" sz="1200" dirty="0" smtClean="0"/>
              <a:t>Centrist,  conservative, pragmatic, </a:t>
            </a:r>
          </a:p>
          <a:p>
            <a:pPr marL="171450" indent="-171450">
              <a:buFont typeface="Arial" pitchFamily="34" charset="0"/>
              <a:buChar char="•"/>
            </a:pPr>
            <a:r>
              <a:rPr lang="en-US" sz="1200" dirty="0" smtClean="0"/>
              <a:t>Opposed to radicalism</a:t>
            </a:r>
          </a:p>
          <a:p>
            <a:pPr marL="171450" indent="-171450">
              <a:buFont typeface="Arial" pitchFamily="34" charset="0"/>
              <a:buChar char="•"/>
            </a:pPr>
            <a:r>
              <a:rPr lang="en-US" sz="1200" dirty="0" smtClean="0"/>
              <a:t>State direction  of economy</a:t>
            </a:r>
          </a:p>
          <a:p>
            <a:pPr marL="171450" indent="-171450">
              <a:buFont typeface="Arial" pitchFamily="34" charset="0"/>
              <a:buChar char="•"/>
            </a:pPr>
            <a:r>
              <a:rPr lang="en-US" sz="1200" dirty="0" smtClean="0"/>
              <a:t>Catchall/Umbrella party</a:t>
            </a:r>
          </a:p>
          <a:p>
            <a:pPr>
              <a:lnSpc>
                <a:spcPct val="90000"/>
              </a:lnSpc>
            </a:pPr>
            <a:r>
              <a:rPr lang="en-US" dirty="0" smtClean="0"/>
              <a:t>Market reforms are right-wing (pro-market and libertarian) and liberal (challenge status quo)</a:t>
            </a:r>
          </a:p>
          <a:p>
            <a:pPr>
              <a:lnSpc>
                <a:spcPct val="90000"/>
              </a:lnSpc>
            </a:pPr>
            <a:r>
              <a:rPr lang="en-US" dirty="0" smtClean="0"/>
              <a:t>Conservative parties are leftist since they support strong state role in economy and society</a:t>
            </a:r>
          </a:p>
          <a:p>
            <a:pPr>
              <a:lnSpc>
                <a:spcPct val="90000"/>
              </a:lnSpc>
            </a:pPr>
            <a:r>
              <a:rPr lang="en-US" dirty="0" smtClean="0"/>
              <a:t>Centrists: some reforms but preserving welfare state and gov’t intervention</a:t>
            </a:r>
          </a:p>
          <a:p>
            <a:pPr>
              <a:lnSpc>
                <a:spcPct val="90000"/>
              </a:lnSpc>
            </a:pPr>
            <a:endParaRPr lang="en-US" dirty="0" smtClean="0"/>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9</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pPr>
            <a:r>
              <a:rPr lang="en-US" sz="1200" dirty="0" smtClean="0"/>
              <a:t>Strong support among working-class men </a:t>
            </a:r>
          </a:p>
          <a:p>
            <a:r>
              <a:rPr lang="en-US" sz="1200" dirty="0" smtClean="0"/>
              <a:t>      and military</a:t>
            </a: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10</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11</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Oligarchs</a:t>
            </a:r>
          </a:p>
          <a:p>
            <a:r>
              <a:rPr lang="en-US" b="0" dirty="0" smtClean="0"/>
              <a:t>Loose version </a:t>
            </a:r>
          </a:p>
        </p:txBody>
      </p:sp>
      <p:sp>
        <p:nvSpPr>
          <p:cNvPr id="4" name="Slide Number Placeholder 3"/>
          <p:cNvSpPr>
            <a:spLocks noGrp="1"/>
          </p:cNvSpPr>
          <p:nvPr>
            <p:ph type="sldNum" sz="quarter" idx="10"/>
          </p:nvPr>
        </p:nvSpPr>
        <p:spPr/>
        <p:txBody>
          <a:bodyPr/>
          <a:lstStyle/>
          <a:p>
            <a:fld id="{8CA60029-694B-4343-B33B-1127069C47B6}" type="slidenum">
              <a:rPr lang="en-US" smtClean="0"/>
              <a:t>12</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In the USSR, just over 50% of pop was</a:t>
            </a:r>
            <a:r>
              <a:rPr lang="en-US" baseline="0" dirty="0" smtClean="0"/>
              <a:t> ethnically Russian</a:t>
            </a:r>
          </a:p>
          <a:p>
            <a:pPr marL="171450" indent="-171450">
              <a:buFont typeface="Arial" pitchFamily="34" charset="0"/>
              <a:buChar char="•"/>
            </a:pPr>
            <a:r>
              <a:rPr lang="en-US" baseline="0" dirty="0" smtClean="0"/>
              <a:t>Now most of the major ethnic minorities reside in other Soviet successor states</a:t>
            </a:r>
          </a:p>
          <a:p>
            <a:pPr marL="171450" indent="-171450">
              <a:buFont typeface="Arial" pitchFamily="34" charset="0"/>
              <a:buChar char="•"/>
            </a:pPr>
            <a:r>
              <a:rPr lang="en-US" baseline="0" dirty="0" err="1" smtClean="0"/>
              <a:t>Russkii</a:t>
            </a:r>
            <a:r>
              <a:rPr lang="en-US" baseline="0" dirty="0" smtClean="0"/>
              <a:t> – Russian word for Russian ethnicity</a:t>
            </a:r>
          </a:p>
          <a:p>
            <a:pPr marL="171450" indent="-171450">
              <a:buFont typeface="Arial" pitchFamily="34" charset="0"/>
              <a:buChar char="•"/>
            </a:pPr>
            <a:r>
              <a:rPr lang="en-US" baseline="0" dirty="0" err="1" smtClean="0"/>
              <a:t>Rossiiskii</a:t>
            </a:r>
            <a:r>
              <a:rPr lang="en-US" baseline="0" dirty="0" smtClean="0"/>
              <a:t> – refers to people of various ethnic backgrounds that make up Russian citizenry</a:t>
            </a:r>
          </a:p>
          <a:p>
            <a:r>
              <a:rPr lang="en-US" b="1" baseline="0" dirty="0" smtClean="0"/>
              <a:t>Chechnya</a:t>
            </a:r>
          </a:p>
          <a:p>
            <a:pPr marL="171450" indent="-171450">
              <a:buFont typeface="Arial" pitchFamily="34" charset="0"/>
              <a:buChar char="•"/>
            </a:pPr>
            <a:r>
              <a:rPr lang="en-US" baseline="0" dirty="0" smtClean="0"/>
              <a:t>Most ethnic minorities would like to have independence, but most have trade benefits that induce them to stay</a:t>
            </a:r>
          </a:p>
          <a:p>
            <a:pPr marL="171450" indent="-171450">
              <a:buFont typeface="Arial" pitchFamily="34" charset="0"/>
              <a:buChar char="•"/>
            </a:pPr>
            <a:r>
              <a:rPr lang="en-US" baseline="0" dirty="0" smtClean="0"/>
              <a:t>Chechnya is a notable exception</a:t>
            </a:r>
          </a:p>
          <a:p>
            <a:pPr marL="171450" indent="-171450">
              <a:buFont typeface="Arial" pitchFamily="34" charset="0"/>
              <a:buChar char="•"/>
            </a:pPr>
            <a:r>
              <a:rPr lang="en-US" baseline="0" dirty="0" smtClean="0"/>
              <a:t>Chechens have been involved in terrorist acts</a:t>
            </a:r>
          </a:p>
          <a:p>
            <a:pPr marL="171450" indent="-171450">
              <a:buFont typeface="Arial" pitchFamily="34" charset="0"/>
              <a:buChar char="•"/>
            </a:pPr>
            <a:r>
              <a:rPr lang="en-US" baseline="0" dirty="0" smtClean="0"/>
              <a:t>The </a:t>
            </a:r>
            <a:r>
              <a:rPr lang="en-US" baseline="0" dirty="0" err="1" smtClean="0"/>
              <a:t>govt</a:t>
            </a:r>
            <a:r>
              <a:rPr lang="en-US" baseline="0" dirty="0" smtClean="0"/>
              <a:t> knows that if Chechnya is successful, other independence movements will break out in the country</a:t>
            </a:r>
          </a:p>
          <a:p>
            <a:pPr marL="171450" indent="-171450">
              <a:buFont typeface="Arial" pitchFamily="34" charset="0"/>
              <a:buChar char="•"/>
            </a:pPr>
            <a:r>
              <a:rPr lang="en-US" baseline="0" dirty="0" smtClean="0"/>
              <a:t>In effort to gain legitimacy for Russian </a:t>
            </a:r>
            <a:r>
              <a:rPr lang="en-US" baseline="0" dirty="0" err="1" smtClean="0"/>
              <a:t>govt</a:t>
            </a:r>
            <a:r>
              <a:rPr lang="en-US" baseline="0" dirty="0" smtClean="0"/>
              <a:t> in Chechnya, a referendum was held to vote on a new constitution for the region</a:t>
            </a:r>
          </a:p>
          <a:p>
            <a:pPr marL="171450" indent="-171450">
              <a:buFont typeface="Arial" pitchFamily="34" charset="0"/>
              <a:buChar char="•"/>
            </a:pPr>
            <a:r>
              <a:rPr lang="en-US" baseline="0" dirty="0" smtClean="0"/>
              <a:t>Was approved by Chechen voters, even though it declared their region was an “inseparable part” of Russia</a:t>
            </a: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15</a:t>
            </a:fld>
            <a:endParaRPr lang="en-US"/>
          </a:p>
        </p:txBody>
      </p:sp>
    </p:spTree>
    <p:extLst>
      <p:ext uri="{BB962C8B-B14F-4D97-AF65-F5344CB8AC3E}">
        <p14:creationId xmlns:p14="http://schemas.microsoft.com/office/powerpoint/2010/main" val="43156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09F8B829-D395-4259-9DFB-68B08025CFF0}" type="datetimeFigureOut">
              <a:rPr lang="en-US" smtClean="0"/>
              <a:t>3/31/14</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F9C029A9-F959-467B-B70E-DC67773EFC7D}" type="slidenum">
              <a:rPr lang="en-US" smtClean="0"/>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3/31/14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3/31/14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3/31/14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9F8B829-D395-4259-9DFB-68B08025CFF0}" type="datetimeFigureOut">
              <a:rPr lang="en-US" smtClean="0"/>
              <a:t>3/31/14</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F9C029A9-F959-467B-B70E-DC67773EFC7D}" type="slidenum">
              <a:rPr lang="en-US" smtClean="0"/>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9F8B829-D395-4259-9DFB-68B08025CFF0}" type="datetimeFigureOut">
              <a:rPr lang="en-US" smtClean="0"/>
              <a:t>3/31/14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9F8B829-D395-4259-9DFB-68B08025CFF0}" type="datetimeFigureOut">
              <a:rPr lang="en-US" smtClean="0"/>
              <a:t>3/31/14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C029A9-F959-467B-B70E-DC67773EFC7D}" type="slidenum">
              <a:rPr lang="en-US" smtClean="0"/>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F8B829-D395-4259-9DFB-68B08025CFF0}" type="datetimeFigureOut">
              <a:rPr lang="en-US" smtClean="0"/>
              <a:t>3/31/14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C029A9-F959-467B-B70E-DC67773EFC7D}" type="slidenum">
              <a:rPr lang="en-US" smtClean="0"/>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8B829-D395-4259-9DFB-68B08025CFF0}" type="datetimeFigureOut">
              <a:rPr lang="en-US" smtClean="0"/>
              <a:t>3/31/14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C029A9-F959-467B-B70E-DC67773EFC7D}" type="slidenum">
              <a:rPr lang="en-US" smtClean="0"/>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3/31/14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3/31/14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9F8B829-D395-4259-9DFB-68B08025CFF0}" type="datetimeFigureOut">
              <a:rPr lang="en-US" smtClean="0"/>
              <a:t>3/31/14</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9C029A9-F959-467B-B70E-DC67773EFC7D}" type="slidenum">
              <a:rPr lang="en-US" smtClean="0"/>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2.png"/><Relationship Id="rId6" Type="http://schemas.openxmlformats.org/officeDocument/2006/relationships/image" Target="../media/image3.jpeg"/><Relationship Id="rId1" Type="http://schemas.microsoft.com/office/2007/relationships/media" Target="file:///\\localhost\Users\bcartwright\.Trash\1-15%2520National%2520Anthem%2520of%2520England%252013-09-34.m4a" TargetMode="External"/><Relationship Id="rId2" Type="http://schemas.openxmlformats.org/officeDocument/2006/relationships/audio" Target="file:///\\localhost\Users\bcartwright\.Trash\1-15%2520National%2520Anthem%2520of%2520England%252013-09-34.m4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File:Logo_spravidlivaya.png"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otherrussia.org" TargetMode="Externa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gi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File:United_Russia_logo.png" TargetMode="Externa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KPRF.svg"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6600" dirty="0" smtClean="0">
                <a:solidFill>
                  <a:srgbClr val="CC0000"/>
                </a:solidFill>
                <a:effectLst>
                  <a:outerShdw blurRad="38100" dist="38100" dir="2700000" algn="tl">
                    <a:srgbClr val="000000"/>
                  </a:outerShdw>
                </a:effectLst>
                <a:latin typeface="Tw Cen MT Condensed Extra Bold" pitchFamily="34" charset="0"/>
              </a:rPr>
              <a:t>Russia</a:t>
            </a:r>
            <a:r>
              <a:rPr lang="en-US" sz="6600" dirty="0">
                <a:solidFill>
                  <a:srgbClr val="FF0000"/>
                </a:solidFill>
                <a:effectLst>
                  <a:outerShdw blurRad="38100" dist="38100" dir="2700000" algn="tl">
                    <a:srgbClr val="000000"/>
                  </a:outerShdw>
                </a:effectLst>
                <a:latin typeface="Tw Cen MT Condensed Extra Bold" pitchFamily="34" charset="0"/>
              </a:rPr>
              <a:t/>
            </a:r>
            <a:br>
              <a:rPr lang="en-US" sz="6600" dirty="0">
                <a:solidFill>
                  <a:srgbClr val="FF0000"/>
                </a:solidFill>
                <a:effectLst>
                  <a:outerShdw blurRad="38100" dist="38100" dir="2700000" algn="tl">
                    <a:srgbClr val="000000"/>
                  </a:outerShdw>
                </a:effectLst>
                <a:latin typeface="Tw Cen MT Condensed Extra Bold" pitchFamily="34" charset="0"/>
              </a:rPr>
            </a:br>
            <a:endParaRPr lang="en-US" sz="6600" dirty="0">
              <a:solidFill>
                <a:srgbClr val="FF0000"/>
              </a:solidFill>
            </a:endParaRPr>
          </a:p>
        </p:txBody>
      </p:sp>
      <p:sp>
        <p:nvSpPr>
          <p:cNvPr id="8" name="Subtitle 7"/>
          <p:cNvSpPr>
            <a:spLocks noGrp="1"/>
          </p:cNvSpPr>
          <p:nvPr>
            <p:ph type="subTitle" idx="1"/>
          </p:nvPr>
        </p:nvSpPr>
        <p:spPr/>
        <p:txBody>
          <a:bodyPr>
            <a:normAutofit fontScale="55000" lnSpcReduction="20000"/>
          </a:bodyPr>
          <a:lstStyle/>
          <a:p>
            <a:r>
              <a:rPr lang="en-US" sz="2400" dirty="0" smtClean="0">
                <a:solidFill>
                  <a:srgbClr val="0070C0"/>
                </a:solidFill>
                <a:effectLst>
                  <a:outerShdw blurRad="38100" dist="38100" dir="2700000" algn="tl">
                    <a:srgbClr val="000000"/>
                  </a:outerShdw>
                </a:effectLst>
                <a:latin typeface="Segoe Print" pitchFamily="2" charset="0"/>
              </a:rPr>
              <a:t>Parts 3 &amp; 4:  Citizens, Society, and the State</a:t>
            </a:r>
          </a:p>
          <a:p>
            <a:r>
              <a:rPr lang="en-US" sz="2400" smtClean="0">
                <a:solidFill>
                  <a:srgbClr val="0070C0"/>
                </a:solidFill>
                <a:effectLst>
                  <a:outerShdw blurRad="38100" dist="38100" dir="2700000" algn="tl">
                    <a:srgbClr val="000000"/>
                  </a:outerShdw>
                </a:effectLst>
                <a:latin typeface="Segoe Print" pitchFamily="2" charset="0"/>
              </a:rPr>
              <a:t>Public Policy</a:t>
            </a:r>
            <a:endParaRPr lang="en-US" sz="2400" dirty="0">
              <a:solidFill>
                <a:srgbClr val="0070C0"/>
              </a:solidFill>
              <a:latin typeface="Segoe Print" pitchFamily="2" charset="0"/>
            </a:endParaRPr>
          </a:p>
          <a:p>
            <a:endParaRPr lang="en-US" dirty="0"/>
          </a:p>
        </p:txBody>
      </p:sp>
      <p:pic>
        <p:nvPicPr>
          <p:cNvPr id="7" name="1-15 National Anthem of England.m4a">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8861425" y="6575425"/>
            <a:ext cx="282575" cy="282575"/>
          </a:xfrm>
          <a:prstGeom prst="rect">
            <a:avLst/>
          </a:prstGeom>
        </p:spPr>
      </p:pic>
      <p:pic>
        <p:nvPicPr>
          <p:cNvPr id="1026" name="Picture 2" descr="http://t1.gstatic.com/images?q=tbn:ANd9GcTfFIg0zMMuUnXYNFXsGXbPwwIlDSe_qjXfsPMjx0Yg2vBDDQ015K_24e7VC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28599"/>
            <a:ext cx="5638800" cy="3340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27733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839"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Linkage Institutions – Political Parties</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smtClean="0"/>
              <a:t>Liberal Democratic Party </a:t>
            </a:r>
          </a:p>
          <a:p>
            <a:pPr lvl="1"/>
            <a:r>
              <a:rPr lang="en-US" dirty="0" smtClean="0"/>
              <a:t>Misnomer!</a:t>
            </a:r>
          </a:p>
          <a:p>
            <a:pPr lvl="1"/>
            <a:r>
              <a:rPr lang="en-US" dirty="0" smtClean="0"/>
              <a:t>Vladimir Zhirinovsky – extreme nationalist</a:t>
            </a:r>
          </a:p>
          <a:p>
            <a:pPr lvl="1"/>
            <a:r>
              <a:rPr lang="en-US" dirty="0" smtClean="0"/>
              <a:t>Anti-Western</a:t>
            </a:r>
          </a:p>
          <a:p>
            <a:pPr lvl="1"/>
            <a:r>
              <a:rPr lang="en-US" dirty="0" smtClean="0"/>
              <a:t>Nuclear threats against Japan, anti-Semitic, sexist</a:t>
            </a:r>
          </a:p>
          <a:p>
            <a:pPr lvl="1"/>
            <a:r>
              <a:rPr lang="en-US" dirty="0" smtClean="0"/>
              <a:t>Strongest support from                                                          working-class men and                                                           military</a:t>
            </a:r>
          </a:p>
        </p:txBody>
      </p:sp>
      <p:pic>
        <p:nvPicPr>
          <p:cNvPr id="7170" name="Picture 2" descr="http://m.ruvr.ru/data/2011/09/21/1254639958/8RIA-528506-Pr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075" y="3505200"/>
            <a:ext cx="4381500" cy="25527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864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Linkage Institutions – Political Parties</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smtClean="0"/>
              <a:t>A Just Russia</a:t>
            </a:r>
          </a:p>
          <a:p>
            <a:pPr lvl="1"/>
            <a:r>
              <a:rPr lang="en-US" dirty="0" smtClean="0"/>
              <a:t>Formed in 2006 – merger (Motherland People’s Patriotic Union/Party of Pensioners/Party of Life)</a:t>
            </a:r>
          </a:p>
          <a:p>
            <a:pPr lvl="1"/>
            <a:r>
              <a:rPr lang="en-US" dirty="0" smtClean="0"/>
              <a:t>Led by Speaker of Federation Council Sergei </a:t>
            </a:r>
            <a:r>
              <a:rPr lang="en-US" dirty="0" err="1" smtClean="0"/>
              <a:t>Mironov</a:t>
            </a:r>
            <a:endParaRPr lang="en-US" dirty="0" smtClean="0"/>
          </a:p>
          <a:p>
            <a:pPr lvl="1"/>
            <a:r>
              <a:rPr lang="en-US" dirty="0"/>
              <a:t>Left of United Russia</a:t>
            </a:r>
          </a:p>
          <a:p>
            <a:pPr lvl="1"/>
            <a:r>
              <a:rPr lang="en-US" dirty="0"/>
              <a:t>Opposition in name only</a:t>
            </a:r>
          </a:p>
          <a:p>
            <a:pPr lvl="2"/>
            <a:r>
              <a:rPr lang="en-US" dirty="0"/>
              <a:t>Supported </a:t>
            </a:r>
            <a:r>
              <a:rPr lang="en-US" dirty="0" smtClean="0"/>
              <a:t>Presidents                                                                          </a:t>
            </a:r>
            <a:r>
              <a:rPr lang="en-US" dirty="0"/>
              <a:t>Putin and </a:t>
            </a:r>
            <a:r>
              <a:rPr lang="en-US" dirty="0" smtClean="0"/>
              <a:t>Medvedev</a:t>
            </a:r>
          </a:p>
          <a:p>
            <a:pPr lvl="1"/>
            <a:r>
              <a:rPr lang="en-US" dirty="0" smtClean="0"/>
              <a:t>“We are the party of the                                                          working man”</a:t>
            </a:r>
            <a:endParaRPr lang="en-US" dirty="0"/>
          </a:p>
          <a:p>
            <a:pPr lvl="1"/>
            <a:endParaRPr lang="en-US" dirty="0" smtClean="0"/>
          </a:p>
        </p:txBody>
      </p:sp>
      <p:pic>
        <p:nvPicPr>
          <p:cNvPr id="5" name="Picture 2" descr="Logo spravidlivaya.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1828" y="3581400"/>
            <a:ext cx="48450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551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70C0"/>
                </a:solidFill>
                <a:latin typeface="Segoe Print" pitchFamily="2" charset="0"/>
              </a:rPr>
              <a:t>Linkage Institutions? </a:t>
            </a:r>
            <a:br>
              <a:rPr lang="en-US" b="1" dirty="0" smtClean="0">
                <a:solidFill>
                  <a:srgbClr val="0070C0"/>
                </a:solidFill>
                <a:latin typeface="Segoe Print" pitchFamily="2" charset="0"/>
              </a:rPr>
            </a:br>
            <a:r>
              <a:rPr lang="en-US" b="1" dirty="0" smtClean="0">
                <a:solidFill>
                  <a:srgbClr val="0070C0"/>
                </a:solidFill>
                <a:latin typeface="Segoe Print" pitchFamily="2" charset="0"/>
              </a:rPr>
              <a:t>Oligarchs</a:t>
            </a:r>
            <a:r>
              <a:rPr lang="en-US" b="1" dirty="0">
                <a:solidFill>
                  <a:srgbClr val="0070C0"/>
                </a:solidFill>
                <a:latin typeface="Segoe Print" pitchFamily="2" charset="0"/>
              </a:rPr>
              <a:t> </a:t>
            </a:r>
            <a:r>
              <a:rPr lang="en-US" b="1" dirty="0" smtClean="0">
                <a:solidFill>
                  <a:srgbClr val="0070C0"/>
                </a:solidFill>
                <a:latin typeface="Segoe Print" pitchFamily="2" charset="0"/>
              </a:rPr>
              <a:t>&amp; Mafia</a:t>
            </a:r>
            <a:endParaRPr lang="en-US" b="1" dirty="0">
              <a:solidFill>
                <a:srgbClr val="0070C0"/>
              </a:solidFill>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smtClean="0"/>
              <a:t>Oligarchs</a:t>
            </a:r>
            <a:endParaRPr lang="en-US" dirty="0"/>
          </a:p>
          <a:p>
            <a:pPr lvl="1"/>
            <a:r>
              <a:rPr lang="en-US" dirty="0" smtClean="0"/>
              <a:t>Wealthy elite that monopolized industries after privatization</a:t>
            </a:r>
          </a:p>
          <a:p>
            <a:pPr lvl="1"/>
            <a:r>
              <a:rPr lang="en-US" dirty="0" smtClean="0"/>
              <a:t>At one point controlled over ½ of Russian GNP</a:t>
            </a:r>
          </a:p>
          <a:p>
            <a:pPr lvl="1"/>
            <a:r>
              <a:rPr lang="en-US" dirty="0" smtClean="0"/>
              <a:t>Oil industry,  media </a:t>
            </a:r>
          </a:p>
          <a:p>
            <a:pPr lvl="1"/>
            <a:r>
              <a:rPr lang="en-US" dirty="0" smtClean="0"/>
              <a:t>Backed Yeltsin, but Putin now resisting their control</a:t>
            </a:r>
            <a:endParaRPr lang="en-US" dirty="0"/>
          </a:p>
          <a:p>
            <a:r>
              <a:rPr lang="en-US" dirty="0" smtClean="0"/>
              <a:t>Mafia</a:t>
            </a:r>
          </a:p>
          <a:p>
            <a:pPr lvl="1"/>
            <a:r>
              <a:rPr lang="en-US" dirty="0" smtClean="0"/>
              <a:t>Controls underworld crime</a:t>
            </a:r>
          </a:p>
          <a:p>
            <a:pPr lvl="1"/>
            <a:r>
              <a:rPr lang="en-US" dirty="0" smtClean="0"/>
              <a:t>Gained power after Revolution of 1991</a:t>
            </a:r>
          </a:p>
          <a:p>
            <a:endParaRPr lang="en-US" dirty="0" smtClean="0"/>
          </a:p>
          <a:p>
            <a:endParaRPr lang="en-US" dirty="0" smtClean="0"/>
          </a:p>
        </p:txBody>
      </p:sp>
    </p:spTree>
    <p:extLst>
      <p:ext uri="{BB962C8B-B14F-4D97-AF65-F5344CB8AC3E}">
        <p14:creationId xmlns:p14="http://schemas.microsoft.com/office/powerpoint/2010/main" val="2430573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Linkage Institutions - Media</a:t>
            </a:r>
            <a:endParaRPr lang="en-US" dirty="0"/>
          </a:p>
        </p:txBody>
      </p:sp>
      <p:sp>
        <p:nvSpPr>
          <p:cNvPr id="3" name="Content Placeholder 2"/>
          <p:cNvSpPr>
            <a:spLocks noGrp="1"/>
          </p:cNvSpPr>
          <p:nvPr>
            <p:ph sz="quarter" idx="1"/>
          </p:nvPr>
        </p:nvSpPr>
        <p:spPr/>
        <p:txBody>
          <a:bodyPr/>
          <a:lstStyle/>
          <a:p>
            <a:r>
              <a:rPr lang="en-US" dirty="0" smtClean="0"/>
              <a:t>Some state-owned (Russia TV and Channel One)</a:t>
            </a:r>
          </a:p>
          <a:p>
            <a:r>
              <a:rPr lang="en-US" dirty="0" smtClean="0"/>
              <a:t>Some </a:t>
            </a:r>
            <a:r>
              <a:rPr lang="en-US" dirty="0"/>
              <a:t>privately owned, but controlled by state (NTV is owned by state-controlled Gazprom</a:t>
            </a:r>
            <a:r>
              <a:rPr lang="en-US" dirty="0" smtClean="0"/>
              <a:t>)</a:t>
            </a:r>
          </a:p>
          <a:p>
            <a:r>
              <a:rPr lang="en-US" dirty="0" err="1" smtClean="0"/>
              <a:t>Govt</a:t>
            </a:r>
            <a:r>
              <a:rPr lang="en-US" dirty="0" smtClean="0"/>
              <a:t> </a:t>
            </a:r>
            <a:r>
              <a:rPr lang="en-US" dirty="0"/>
              <a:t>intervenes in some manner if government is criticized </a:t>
            </a:r>
            <a:endParaRPr lang="en-US" dirty="0" smtClean="0"/>
          </a:p>
          <a:p>
            <a:r>
              <a:rPr lang="en-US" dirty="0" smtClean="0"/>
              <a:t>52 </a:t>
            </a:r>
            <a:r>
              <a:rPr lang="en-US" dirty="0"/>
              <a:t>journalists have been murdered since 1992, making Russia the 3</a:t>
            </a:r>
            <a:r>
              <a:rPr lang="en-US" baseline="30000" dirty="0"/>
              <a:t>rd</a:t>
            </a:r>
            <a:r>
              <a:rPr lang="en-US" dirty="0"/>
              <a:t> most dangerous country for journalists in the </a:t>
            </a:r>
            <a:r>
              <a:rPr lang="en-US" dirty="0" smtClean="0"/>
              <a:t>world</a:t>
            </a:r>
          </a:p>
          <a:p>
            <a:r>
              <a:rPr lang="en-US" dirty="0" smtClean="0"/>
              <a:t>Ranks </a:t>
            </a:r>
            <a:r>
              <a:rPr lang="en-US" dirty="0"/>
              <a:t>140</a:t>
            </a:r>
            <a:r>
              <a:rPr lang="en-US" baseline="30000" dirty="0"/>
              <a:t>th</a:t>
            </a:r>
            <a:r>
              <a:rPr lang="en-US" dirty="0"/>
              <a:t> out of 178 in terms of press freedom </a:t>
            </a:r>
          </a:p>
          <a:p>
            <a:pPr marL="171450" indent="-171450">
              <a:buFont typeface="Arial" pitchFamily="34" charset="0"/>
              <a:buChar char="•"/>
            </a:pPr>
            <a:endParaRPr lang="en-US" dirty="0"/>
          </a:p>
          <a:p>
            <a:endParaRPr lang="en-US" dirty="0"/>
          </a:p>
        </p:txBody>
      </p:sp>
    </p:spTree>
    <p:extLst>
      <p:ext uri="{BB962C8B-B14F-4D97-AF65-F5344CB8AC3E}">
        <p14:creationId xmlns:p14="http://schemas.microsoft.com/office/powerpoint/2010/main" val="2548872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76300"/>
            <a:ext cx="9144000" cy="5103187"/>
          </a:xfrm>
          <a:prstGeom prst="rect">
            <a:avLst/>
          </a:prstGeom>
        </p:spPr>
      </p:pic>
    </p:spTree>
    <p:extLst>
      <p:ext uri="{BB962C8B-B14F-4D97-AF65-F5344CB8AC3E}">
        <p14:creationId xmlns:p14="http://schemas.microsoft.com/office/powerpoint/2010/main" val="4060224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Social Cleavages -Nationality</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lnSpcReduction="10000"/>
          </a:bodyPr>
          <a:lstStyle/>
          <a:p>
            <a:r>
              <a:rPr lang="en-US" dirty="0" smtClean="0"/>
              <a:t>Biggest Cleavage is </a:t>
            </a:r>
            <a:r>
              <a:rPr lang="en-US" b="1" dirty="0" smtClean="0"/>
              <a:t>Nationality</a:t>
            </a:r>
          </a:p>
          <a:p>
            <a:pPr lvl="1"/>
            <a:r>
              <a:rPr lang="en-US" dirty="0" smtClean="0"/>
              <a:t>80% are Russian</a:t>
            </a:r>
          </a:p>
          <a:p>
            <a:pPr lvl="1"/>
            <a:r>
              <a:rPr lang="en-US" dirty="0" smtClean="0"/>
              <a:t>Tatar = 3.8% (Muslim)</a:t>
            </a:r>
          </a:p>
          <a:p>
            <a:pPr lvl="1"/>
            <a:r>
              <a:rPr lang="en-US" dirty="0" smtClean="0"/>
              <a:t>Ukrainian = 2%</a:t>
            </a:r>
          </a:p>
          <a:p>
            <a:pPr lvl="1"/>
            <a:r>
              <a:rPr lang="en-US" dirty="0" smtClean="0"/>
              <a:t>Bashkir = 1.2%</a:t>
            </a:r>
          </a:p>
          <a:p>
            <a:pPr lvl="1"/>
            <a:r>
              <a:rPr lang="en-US" dirty="0" smtClean="0"/>
              <a:t>Chuvash = 1.1%</a:t>
            </a:r>
          </a:p>
          <a:p>
            <a:pPr lvl="1"/>
            <a:r>
              <a:rPr lang="en-US" dirty="0" smtClean="0"/>
              <a:t>Other = 12.1%</a:t>
            </a:r>
          </a:p>
          <a:p>
            <a:r>
              <a:rPr lang="en-US" dirty="0" smtClean="0"/>
              <a:t>Because of structure of federation, ethnicity tends to be </a:t>
            </a:r>
            <a:r>
              <a:rPr lang="en-US" b="1" dirty="0" smtClean="0"/>
              <a:t>coinciding</a:t>
            </a:r>
            <a:r>
              <a:rPr lang="en-US" dirty="0" smtClean="0"/>
              <a:t> with region and often religion too</a:t>
            </a:r>
          </a:p>
          <a:p>
            <a:r>
              <a:rPr lang="en-US" dirty="0" err="1" smtClean="0"/>
              <a:t>Russkii</a:t>
            </a:r>
            <a:r>
              <a:rPr lang="en-US" dirty="0" smtClean="0"/>
              <a:t> </a:t>
            </a:r>
            <a:r>
              <a:rPr lang="en-US" dirty="0" err="1" smtClean="0"/>
              <a:t>vs</a:t>
            </a:r>
            <a:r>
              <a:rPr lang="en-US" dirty="0" smtClean="0"/>
              <a:t> </a:t>
            </a:r>
            <a:r>
              <a:rPr lang="en-US" dirty="0" err="1" smtClean="0"/>
              <a:t>Rossiiskii</a:t>
            </a:r>
            <a:endParaRPr lang="en-US" dirty="0" smtClean="0"/>
          </a:p>
          <a:p>
            <a:r>
              <a:rPr lang="en-US" b="1" dirty="0" smtClean="0"/>
              <a:t>Chechnya</a:t>
            </a:r>
            <a:r>
              <a:rPr lang="en-US" dirty="0" smtClean="0"/>
              <a:t>  - primary Muslim region has fought for independence (unique; most ethnicities have economic incentive to stay)</a:t>
            </a:r>
          </a:p>
          <a:p>
            <a:endParaRPr lang="en-US" dirty="0" smtClean="0"/>
          </a:p>
          <a:p>
            <a:endParaRPr lang="en-US" dirty="0" smtClean="0"/>
          </a:p>
        </p:txBody>
      </p:sp>
      <p:pic>
        <p:nvPicPr>
          <p:cNvPr id="2050" name="Picture 2" descr="http://www.worldatlas.com/webimage/countrys/europe/lgcolor/chechny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219199"/>
            <a:ext cx="2629884" cy="2914649"/>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748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Social Cleavages -Nationality</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pic>
        <p:nvPicPr>
          <p:cNvPr id="1026" name="Picture 2" descr="http://upload.wikimedia.org/wikipedia/commons/4/49/USSR_Ethnic_Groups_19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 y="1219200"/>
            <a:ext cx="7848600" cy="5509456"/>
          </a:xfrm>
          <a:prstGeom prst="rect">
            <a:avLst/>
          </a:prstGeom>
          <a:noFill/>
          <a:ln w="38100">
            <a:solidFill>
              <a:srgbClr val="CC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6228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Social Cleavages - Religion</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304800" y="1295400"/>
            <a:ext cx="8229600" cy="5334000"/>
          </a:xfrm>
        </p:spPr>
        <p:txBody>
          <a:bodyPr>
            <a:normAutofit lnSpcReduction="10000"/>
          </a:bodyPr>
          <a:lstStyle/>
          <a:p>
            <a:r>
              <a:rPr lang="en-US" dirty="0" smtClean="0"/>
              <a:t>Most ethnic Russians identify themselves                                                            as </a:t>
            </a:r>
            <a:r>
              <a:rPr lang="en-US" b="1" dirty="0" smtClean="0"/>
              <a:t>Russian Orthodox</a:t>
            </a:r>
            <a:r>
              <a:rPr lang="en-US" dirty="0" smtClean="0"/>
              <a:t>, but are largely                                  nonreligious </a:t>
            </a:r>
          </a:p>
          <a:p>
            <a:r>
              <a:rPr lang="en-US" dirty="0" smtClean="0"/>
              <a:t>Other religions are represented in small                            percentages</a:t>
            </a:r>
          </a:p>
          <a:p>
            <a:pPr lvl="1"/>
            <a:r>
              <a:rPr lang="en-US" dirty="0" smtClean="0"/>
              <a:t>Muslims, Roman Catholic, Protestant, Jewish</a:t>
            </a:r>
          </a:p>
          <a:p>
            <a:r>
              <a:rPr lang="en-US" dirty="0"/>
              <a:t>Recent rapid rise in </a:t>
            </a:r>
            <a:r>
              <a:rPr lang="en-US" b="1" dirty="0"/>
              <a:t>Muslim</a:t>
            </a:r>
            <a:r>
              <a:rPr lang="en-US" dirty="0"/>
              <a:t> share of </a:t>
            </a:r>
            <a:r>
              <a:rPr lang="en-US" dirty="0" smtClean="0"/>
              <a:t>population (10-15%)</a:t>
            </a:r>
            <a:endParaRPr lang="en-US" dirty="0"/>
          </a:p>
          <a:p>
            <a:pPr lvl="1"/>
            <a:r>
              <a:rPr lang="en-US" dirty="0"/>
              <a:t>Moscow (laborers)</a:t>
            </a:r>
          </a:p>
          <a:p>
            <a:pPr lvl="1"/>
            <a:r>
              <a:rPr lang="en-US" dirty="0"/>
              <a:t>The Caucasus (area between Black &amp; Caspian Seas)</a:t>
            </a:r>
          </a:p>
          <a:p>
            <a:pPr lvl="2"/>
            <a:r>
              <a:rPr lang="en-US" dirty="0"/>
              <a:t>Includes Chechens</a:t>
            </a:r>
          </a:p>
          <a:p>
            <a:pPr lvl="2"/>
            <a:r>
              <a:rPr lang="en-US" dirty="0"/>
              <a:t>Very unstable region</a:t>
            </a:r>
          </a:p>
          <a:p>
            <a:pPr lvl="1"/>
            <a:r>
              <a:rPr lang="en-US" dirty="0"/>
              <a:t>Bashkortostan and </a:t>
            </a:r>
            <a:r>
              <a:rPr lang="en-US" dirty="0" err="1"/>
              <a:t>Tatarstan</a:t>
            </a:r>
            <a:r>
              <a:rPr lang="en-US" dirty="0"/>
              <a:t> </a:t>
            </a:r>
          </a:p>
          <a:p>
            <a:endParaRPr lang="en-US" dirty="0" smtClean="0"/>
          </a:p>
          <a:p>
            <a:endParaRPr lang="en-US" dirty="0" smtClean="0"/>
          </a:p>
        </p:txBody>
      </p:sp>
      <p:pic>
        <p:nvPicPr>
          <p:cNvPr id="7170" name="Picture 2" descr="http://www.pravoslavie.ru/sas/image/100727/72737.b.jpg?0.9204146399907505"/>
          <p:cNvPicPr>
            <a:picLocks noChangeAspect="1" noChangeArrowheads="1"/>
          </p:cNvPicPr>
          <p:nvPr/>
        </p:nvPicPr>
        <p:blipFill rotWithShape="1">
          <a:blip r:embed="rId3">
            <a:extLst>
              <a:ext uri="{28A0092B-C50C-407E-A947-70E740481C1C}">
                <a14:useLocalDpi xmlns:a14="http://schemas.microsoft.com/office/drawing/2010/main" val="0"/>
              </a:ext>
            </a:extLst>
          </a:blip>
          <a:srcRect l="23000" r="12667"/>
          <a:stretch/>
        </p:blipFill>
        <p:spPr bwMode="auto">
          <a:xfrm>
            <a:off x="6431279" y="101600"/>
            <a:ext cx="2614507" cy="30480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341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Social Cleavages – Other</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smtClean="0"/>
              <a:t>Social Class</a:t>
            </a:r>
          </a:p>
          <a:p>
            <a:pPr lvl="1"/>
            <a:r>
              <a:rPr lang="en-US" dirty="0" err="1" smtClean="0"/>
              <a:t>Tzarist</a:t>
            </a:r>
            <a:r>
              <a:rPr lang="en-US" dirty="0" smtClean="0"/>
              <a:t> Russia – nobility vs. peasantry</a:t>
            </a:r>
          </a:p>
          <a:p>
            <a:pPr lvl="1"/>
            <a:r>
              <a:rPr lang="en-US" dirty="0" smtClean="0"/>
              <a:t>In USSR – Communist party members (elite) vs. non-members</a:t>
            </a:r>
          </a:p>
          <a:p>
            <a:pPr lvl="1"/>
            <a:r>
              <a:rPr lang="en-US" dirty="0" smtClean="0"/>
              <a:t>Modern times – small class of really rich (started with Oligarchs) </a:t>
            </a:r>
            <a:r>
              <a:rPr lang="en-US" dirty="0" err="1" smtClean="0"/>
              <a:t>vs</a:t>
            </a:r>
            <a:r>
              <a:rPr lang="en-US" dirty="0" smtClean="0"/>
              <a:t> working class (middle class small by Western standards)</a:t>
            </a:r>
          </a:p>
          <a:p>
            <a:r>
              <a:rPr lang="en-US" dirty="0" smtClean="0"/>
              <a:t>Rural/Urban</a:t>
            </a:r>
          </a:p>
          <a:p>
            <a:pPr lvl="1"/>
            <a:r>
              <a:rPr lang="en-US" dirty="0" smtClean="0"/>
              <a:t>73% now live in cities,                                                             mostly in west</a:t>
            </a:r>
          </a:p>
          <a:p>
            <a:pPr lvl="1"/>
            <a:r>
              <a:rPr lang="en-US" dirty="0" smtClean="0"/>
              <a:t>More likely to be well                                                            educated and more in                                                       touch with western values</a:t>
            </a:r>
          </a:p>
          <a:p>
            <a:endParaRPr lang="en-US" dirty="0" smtClean="0"/>
          </a:p>
          <a:p>
            <a:endParaRPr lang="en-US" dirty="0" smtClean="0"/>
          </a:p>
          <a:p>
            <a:endParaRPr lang="en-US" dirty="0" smtClean="0"/>
          </a:p>
        </p:txBody>
      </p:sp>
      <p:pic>
        <p:nvPicPr>
          <p:cNvPr id="6146" name="Picture 2" descr="http://blogs-images.forbes.com/kenrapoza/files/2012/02/Red-Square-in-Moscow-Russ-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480" y="3390900"/>
            <a:ext cx="4381500" cy="26289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348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Political Culture</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228600" y="1066800"/>
            <a:ext cx="8229600" cy="5562600"/>
          </a:xfrm>
        </p:spPr>
        <p:txBody>
          <a:bodyPr>
            <a:normAutofit/>
          </a:bodyPr>
          <a:lstStyle/>
          <a:p>
            <a:r>
              <a:rPr lang="en-US" dirty="0" smtClean="0"/>
              <a:t>Deference to authority</a:t>
            </a:r>
          </a:p>
          <a:p>
            <a:pPr lvl="1"/>
            <a:r>
              <a:rPr lang="en-US" dirty="0" smtClean="0"/>
              <a:t>Tradition of personalistic authority</a:t>
            </a:r>
          </a:p>
          <a:p>
            <a:pPr lvl="1"/>
            <a:r>
              <a:rPr lang="en-US" dirty="0" smtClean="0"/>
              <a:t>Highly centralized leadership</a:t>
            </a:r>
          </a:p>
          <a:p>
            <a:r>
              <a:rPr lang="en-US" dirty="0" smtClean="0"/>
              <a:t>Mistrust of Government</a:t>
            </a:r>
          </a:p>
          <a:p>
            <a:pPr lvl="1"/>
            <a:r>
              <a:rPr lang="en-US" dirty="0" smtClean="0"/>
              <a:t>Most of population historically alienated from political system</a:t>
            </a:r>
          </a:p>
          <a:p>
            <a:pPr lvl="1"/>
            <a:r>
              <a:rPr lang="en-US" dirty="0" smtClean="0"/>
              <a:t>Subjects rather than participants</a:t>
            </a:r>
          </a:p>
          <a:p>
            <a:r>
              <a:rPr lang="en-US" b="1" dirty="0" err="1" smtClean="0"/>
              <a:t>Statism</a:t>
            </a:r>
            <a:r>
              <a:rPr lang="en-US" dirty="0" smtClean="0"/>
              <a:t> and </a:t>
            </a:r>
            <a:r>
              <a:rPr lang="en-US" b="1" dirty="0" smtClean="0"/>
              <a:t>Collectivist</a:t>
            </a:r>
            <a:r>
              <a:rPr lang="en-US" dirty="0" smtClean="0"/>
              <a:t> tendencies</a:t>
            </a:r>
          </a:p>
          <a:p>
            <a:pPr lvl="1"/>
            <a:r>
              <a:rPr lang="en-US" dirty="0" smtClean="0"/>
              <a:t>Expect the state to take an active role in their lives</a:t>
            </a:r>
          </a:p>
          <a:p>
            <a:pPr lvl="1"/>
            <a:r>
              <a:rPr lang="en-US" dirty="0" smtClean="0"/>
              <a:t>Collectivism/egalitarianism – distrust those who get ahead</a:t>
            </a:r>
          </a:p>
          <a:p>
            <a:r>
              <a:rPr lang="en-US" dirty="0" smtClean="0"/>
              <a:t>Desire for order/stability</a:t>
            </a:r>
          </a:p>
          <a:p>
            <a:pPr lvl="1"/>
            <a:r>
              <a:rPr lang="en-US" dirty="0" smtClean="0"/>
              <a:t>Even at expense of personal freedom</a:t>
            </a:r>
          </a:p>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p:txBody>
      </p:sp>
      <p:pic>
        <p:nvPicPr>
          <p:cNvPr id="4098" name="Picture 2" descr="East-West relations graphic - Russia N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5195"/>
            <a:ext cx="3886200" cy="2425742"/>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295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Segoe Print" pitchFamily="2" charset="0"/>
              </a:rPr>
              <a:t>The Military</a:t>
            </a:r>
            <a:endParaRPr lang="en-US" b="1" dirty="0">
              <a:solidFill>
                <a:srgbClr val="0070C0"/>
              </a:solidFill>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smtClean="0"/>
              <a:t>Source of Soviet strength during Cold War</a:t>
            </a:r>
          </a:p>
          <a:p>
            <a:r>
              <a:rPr lang="en-US" dirty="0" smtClean="0"/>
              <a:t>Under Russian Federation weak and not a force</a:t>
            </a:r>
          </a:p>
          <a:p>
            <a:r>
              <a:rPr lang="en-US" dirty="0" smtClean="0"/>
              <a:t>Showing some signs of strengthening (Georgia)</a:t>
            </a:r>
            <a:endParaRPr lang="en-US" dirty="0"/>
          </a:p>
        </p:txBody>
      </p:sp>
      <p:pic>
        <p:nvPicPr>
          <p:cNvPr id="2050" name="Picture 2" descr="http://www.armytimes.com/xml/news/2008/08/ap_russia_military_081808/081808_russian_military_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810776"/>
            <a:ext cx="6115050" cy="3845998"/>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771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Political Culture</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228600" y="1066800"/>
            <a:ext cx="8229600" cy="5562600"/>
          </a:xfrm>
        </p:spPr>
        <p:txBody>
          <a:bodyPr>
            <a:normAutofit/>
          </a:bodyPr>
          <a:lstStyle/>
          <a:p>
            <a:r>
              <a:rPr lang="en-US" b="1" dirty="0" smtClean="0"/>
              <a:t>Discussion Question: </a:t>
            </a:r>
            <a:r>
              <a:rPr lang="en-US" sz="2400" dirty="0" smtClean="0">
                <a:latin typeface="Segoe Print" pitchFamily="2" charset="0"/>
              </a:rPr>
              <a:t>In Russia, when a contestant on the show “Who Wants to be a Millionaire” asks the audience for help, the audience usually gives the incorrect answer.  Based on your understanding of Russian political culture/cultural values, WHY do you think they give the wrong answer?</a:t>
            </a:r>
            <a:endParaRPr lang="en-US" sz="2400" b="1" dirty="0" smtClean="0"/>
          </a:p>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295808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Political Culture</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228600" y="1066800"/>
            <a:ext cx="8229600" cy="5562600"/>
          </a:xfrm>
        </p:spPr>
        <p:txBody>
          <a:bodyPr>
            <a:normAutofit/>
          </a:bodyPr>
          <a:lstStyle/>
          <a:p>
            <a:r>
              <a:rPr lang="en-US" b="1" dirty="0" smtClean="0"/>
              <a:t>Discussion Question: </a:t>
            </a:r>
            <a:r>
              <a:rPr lang="en-US" sz="2400" dirty="0" smtClean="0">
                <a:latin typeface="Segoe Print" pitchFamily="2" charset="0"/>
              </a:rPr>
              <a:t>In Russia, when a contestant on the show “Who Wants to be a Millionaire” asks the audience for help, the audience usually gives the incorrect answer.  Based on your understanding of Russian political culture/cultural values, WHY do you think they give the wrong answer?</a:t>
            </a:r>
            <a:endParaRPr lang="en-US" sz="2400" b="1" dirty="0"/>
          </a:p>
          <a:p>
            <a:r>
              <a:rPr lang="en-US" sz="2400" b="1" dirty="0" smtClean="0"/>
              <a:t>Because of Collectivist value, they distrust anyone who gets ahead, especially those who try to “get rich on the backs of the audience members”</a:t>
            </a:r>
          </a:p>
          <a:p>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049318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Political Culture</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228600" y="1066800"/>
            <a:ext cx="8229600" cy="5562600"/>
          </a:xfrm>
        </p:spPr>
        <p:txBody>
          <a:bodyPr>
            <a:normAutofit/>
          </a:bodyPr>
          <a:lstStyle/>
          <a:p>
            <a:r>
              <a:rPr lang="en-US" b="1" dirty="0" err="1" smtClean="0"/>
              <a:t>Slavophile</a:t>
            </a:r>
            <a:r>
              <a:rPr lang="en-US" b="1" dirty="0" smtClean="0"/>
              <a:t> vs. Westerner</a:t>
            </a:r>
          </a:p>
          <a:p>
            <a:r>
              <a:rPr lang="en-US" u="sng" dirty="0" err="1" smtClean="0"/>
              <a:t>Slavophile</a:t>
            </a:r>
            <a:r>
              <a:rPr lang="en-US" u="sng" dirty="0" smtClean="0"/>
              <a:t>:</a:t>
            </a:r>
          </a:p>
          <a:p>
            <a:pPr lvl="1"/>
            <a:r>
              <a:rPr lang="en-US" dirty="0" smtClean="0"/>
              <a:t>Nationalism</a:t>
            </a:r>
          </a:p>
          <a:p>
            <a:pPr lvl="1"/>
            <a:r>
              <a:rPr lang="en-US" dirty="0" smtClean="0"/>
              <a:t>Defense of Russian interests/Slavic culture</a:t>
            </a:r>
          </a:p>
          <a:p>
            <a:pPr lvl="1"/>
            <a:r>
              <a:rPr lang="en-US" dirty="0" smtClean="0"/>
              <a:t>Strong military</a:t>
            </a:r>
          </a:p>
          <a:p>
            <a:pPr lvl="1"/>
            <a:r>
              <a:rPr lang="en-US" dirty="0" smtClean="0"/>
              <a:t>Reject western values</a:t>
            </a:r>
          </a:p>
          <a:p>
            <a:pPr lvl="1"/>
            <a:r>
              <a:rPr lang="en-US" dirty="0" smtClean="0"/>
              <a:t>Against integration</a:t>
            </a:r>
          </a:p>
          <a:p>
            <a:r>
              <a:rPr lang="en-US" u="sng" dirty="0" smtClean="0"/>
              <a:t>Westerner</a:t>
            </a:r>
            <a:r>
              <a:rPr lang="en-US" dirty="0" smtClean="0"/>
              <a:t>:</a:t>
            </a:r>
          </a:p>
          <a:p>
            <a:pPr lvl="1"/>
            <a:r>
              <a:rPr lang="en-US" dirty="0" smtClean="0"/>
              <a:t>Reformers</a:t>
            </a:r>
          </a:p>
          <a:p>
            <a:pPr lvl="1"/>
            <a:r>
              <a:rPr lang="en-US" dirty="0" smtClean="0"/>
              <a:t>Want integration</a:t>
            </a:r>
          </a:p>
          <a:p>
            <a:pPr lvl="1"/>
            <a:r>
              <a:rPr lang="en-US" dirty="0" smtClean="0"/>
              <a:t>Open to western values</a:t>
            </a:r>
          </a:p>
          <a:p>
            <a:pPr marL="274320" lvl="1" indent="0">
              <a:buNone/>
            </a:pPr>
            <a:r>
              <a:rPr lang="en-US" sz="2800" dirty="0" smtClean="0"/>
              <a:t>Putin’s supporters tend to be ________________.</a:t>
            </a:r>
          </a:p>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739992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Political Participation</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43000"/>
            <a:ext cx="8229600" cy="5410200"/>
          </a:xfrm>
        </p:spPr>
        <p:txBody>
          <a:bodyPr>
            <a:normAutofit/>
          </a:bodyPr>
          <a:lstStyle/>
          <a:p>
            <a:r>
              <a:rPr lang="en-US" dirty="0" smtClean="0"/>
              <a:t>Voting:</a:t>
            </a:r>
          </a:p>
          <a:p>
            <a:pPr lvl="1"/>
            <a:r>
              <a:rPr lang="en-US" dirty="0" smtClean="0"/>
              <a:t>Voting 100% under USSR                                            (compulsory)</a:t>
            </a:r>
          </a:p>
          <a:p>
            <a:pPr lvl="1"/>
            <a:r>
              <a:rPr lang="en-US" dirty="0" smtClean="0"/>
              <a:t>Presidential Elections: 2008                                                         around 70%, 2012 65%*</a:t>
            </a:r>
          </a:p>
          <a:p>
            <a:r>
              <a:rPr lang="en-US" dirty="0" smtClean="0"/>
              <a:t>*2012 </a:t>
            </a:r>
            <a:r>
              <a:rPr lang="en-US" dirty="0"/>
              <a:t>Presidential Election – plagued by reports of fraud/corruption</a:t>
            </a:r>
          </a:p>
          <a:p>
            <a:pPr marL="445770" lvl="1" indent="-171450">
              <a:buFont typeface="Arial" pitchFamily="34" charset="0"/>
              <a:buChar char="•"/>
            </a:pPr>
            <a:r>
              <a:rPr lang="en-US" dirty="0"/>
              <a:t>Putin won 99.82 percent of the vote in Chechnya </a:t>
            </a:r>
          </a:p>
          <a:p>
            <a:pPr marL="445770" lvl="1" indent="-171450">
              <a:buFont typeface="Arial" pitchFamily="34" charset="0"/>
              <a:buChar char="•"/>
            </a:pPr>
            <a:r>
              <a:rPr lang="en-US" dirty="0"/>
              <a:t>Precinct 451 in the capital Grozny, where Putin got 1,482 votes and (former Communist leader Gennady) Zyuganov got </a:t>
            </a:r>
            <a:r>
              <a:rPr lang="en-US" dirty="0" smtClean="0"/>
              <a:t>one.  Only </a:t>
            </a:r>
            <a:r>
              <a:rPr lang="en-US" dirty="0"/>
              <a:t>1,389 people were registered to vote in the precinct. </a:t>
            </a:r>
            <a:r>
              <a:rPr lang="en-US" dirty="0" smtClean="0"/>
              <a:t>(equivalent to107% turnout)</a:t>
            </a:r>
            <a:endParaRPr lang="en-US" dirty="0"/>
          </a:p>
          <a:p>
            <a:pPr lvl="1"/>
            <a:endParaRPr lang="en-US" dirty="0" smtClean="0"/>
          </a:p>
          <a:p>
            <a:endParaRPr lang="en-US" dirty="0" smtClean="0"/>
          </a:p>
          <a:p>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p:txBody>
      </p:sp>
      <p:pic>
        <p:nvPicPr>
          <p:cNvPr id="3074" name="Picture 2" descr="http://previous.presstv.ir/photo/20120304/ostovar20120304072624050.jpg"/>
          <p:cNvPicPr>
            <a:picLocks noChangeAspect="1" noChangeArrowheads="1"/>
          </p:cNvPicPr>
          <p:nvPr/>
        </p:nvPicPr>
        <p:blipFill rotWithShape="1">
          <a:blip r:embed="rId3">
            <a:extLst>
              <a:ext uri="{28A0092B-C50C-407E-A947-70E740481C1C}">
                <a14:useLocalDpi xmlns:a14="http://schemas.microsoft.com/office/drawing/2010/main" val="0"/>
              </a:ext>
            </a:extLst>
          </a:blip>
          <a:srcRect r="15697"/>
          <a:stretch/>
        </p:blipFill>
        <p:spPr bwMode="auto">
          <a:xfrm>
            <a:off x="5218471" y="275303"/>
            <a:ext cx="3920613" cy="2611523"/>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626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Participation</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a:t>Civil Society</a:t>
            </a:r>
          </a:p>
          <a:p>
            <a:pPr lvl="1"/>
            <a:r>
              <a:rPr lang="en-US" dirty="0"/>
              <a:t>Slowly started to emerge since 1991</a:t>
            </a:r>
          </a:p>
          <a:p>
            <a:pPr lvl="1"/>
            <a:r>
              <a:rPr lang="en-US" dirty="0"/>
              <a:t>Under Putin many </a:t>
            </a:r>
            <a:r>
              <a:rPr lang="en-US" dirty="0" smtClean="0"/>
              <a:t>obstacles: </a:t>
            </a:r>
            <a:r>
              <a:rPr lang="en-US" dirty="0" smtClean="0">
                <a:solidFill>
                  <a:srgbClr val="000000"/>
                </a:solidFill>
              </a:rPr>
              <a:t>Registration</a:t>
            </a:r>
            <a:r>
              <a:rPr lang="en-US" dirty="0">
                <a:solidFill>
                  <a:srgbClr val="000000"/>
                </a:solidFill>
              </a:rPr>
              <a:t>, reporting requirements, gov’t supervision</a:t>
            </a:r>
          </a:p>
          <a:p>
            <a:r>
              <a:rPr lang="en-US" dirty="0"/>
              <a:t>2007 </a:t>
            </a:r>
            <a:r>
              <a:rPr lang="en-US" dirty="0">
                <a:solidFill>
                  <a:srgbClr val="000000"/>
                </a:solidFill>
              </a:rPr>
              <a:t>restricting of use of </a:t>
            </a:r>
            <a:r>
              <a:rPr lang="en-US" dirty="0" smtClean="0">
                <a:solidFill>
                  <a:srgbClr val="000000"/>
                </a:solidFill>
              </a:rPr>
              <a:t>public demonstrations </a:t>
            </a:r>
            <a:r>
              <a:rPr lang="en-US" dirty="0">
                <a:solidFill>
                  <a:srgbClr val="000000"/>
                </a:solidFill>
              </a:rPr>
              <a:t>and </a:t>
            </a:r>
            <a:r>
              <a:rPr lang="en-US" dirty="0" smtClean="0">
                <a:solidFill>
                  <a:srgbClr val="000000"/>
                </a:solidFill>
              </a:rPr>
              <a:t>protests:</a:t>
            </a:r>
          </a:p>
          <a:p>
            <a:pPr marL="445770" lvl="1" indent="-171450">
              <a:buFont typeface="Arial" pitchFamily="34" charset="0"/>
              <a:buChar char="•"/>
            </a:pPr>
            <a:r>
              <a:rPr lang="en-US" dirty="0">
                <a:solidFill>
                  <a:srgbClr val="000000"/>
                </a:solidFill>
              </a:rPr>
              <a:t>The law allows </a:t>
            </a:r>
            <a:r>
              <a:rPr lang="en-US" b="1" i="1" dirty="0">
                <a:solidFill>
                  <a:srgbClr val="000000"/>
                </a:solidFill>
              </a:rPr>
              <a:t>individuals</a:t>
            </a:r>
            <a:r>
              <a:rPr lang="en-US" dirty="0">
                <a:solidFill>
                  <a:srgbClr val="000000"/>
                </a:solidFill>
              </a:rPr>
              <a:t> to picket, only if there is at least a 50-meter distance between each person picketing. </a:t>
            </a:r>
            <a:endParaRPr lang="en-US" dirty="0" smtClean="0">
              <a:solidFill>
                <a:srgbClr val="000000"/>
              </a:solidFill>
            </a:endParaRPr>
          </a:p>
          <a:p>
            <a:pPr marL="445770" lvl="1" indent="-171450">
              <a:buFont typeface="Arial" pitchFamily="34" charset="0"/>
              <a:buChar char="•"/>
            </a:pPr>
            <a:r>
              <a:rPr lang="en-US" dirty="0" smtClean="0">
                <a:solidFill>
                  <a:srgbClr val="000000"/>
                </a:solidFill>
              </a:rPr>
              <a:t>All </a:t>
            </a:r>
            <a:r>
              <a:rPr lang="en-US" dirty="0">
                <a:solidFill>
                  <a:srgbClr val="000000"/>
                </a:solidFill>
              </a:rPr>
              <a:t>mass actions are forbidden where they would interfere with residents' access to transport, social infrastructure, everyday goods, pedestrian or motor traffic.</a:t>
            </a:r>
          </a:p>
          <a:p>
            <a:pPr marL="445770" lvl="1" indent="-171450">
              <a:buFont typeface="Arial" pitchFamily="34" charset="0"/>
              <a:buChar char="•"/>
            </a:pPr>
            <a:r>
              <a:rPr lang="en-US" dirty="0">
                <a:solidFill>
                  <a:srgbClr val="000000"/>
                </a:solidFill>
              </a:rPr>
              <a:t>The list of specific places where mass action is forbidden is so exhaustive that it is hard to imagine an area that such a rally could occur. </a:t>
            </a:r>
            <a:endParaRPr lang="en-US" dirty="0" smtClean="0">
              <a:solidFill>
                <a:srgbClr val="000000"/>
              </a:solidFill>
            </a:endParaRPr>
          </a:p>
          <a:p>
            <a:pPr marL="445770" lvl="1" indent="-171450">
              <a:buFont typeface="Arial" pitchFamily="34" charset="0"/>
              <a:buChar char="•"/>
            </a:pPr>
            <a:r>
              <a:rPr lang="en-US" dirty="0" smtClean="0">
                <a:solidFill>
                  <a:srgbClr val="000000"/>
                </a:solidFill>
              </a:rPr>
              <a:t>Any </a:t>
            </a:r>
            <a:r>
              <a:rPr lang="en-US" dirty="0">
                <a:solidFill>
                  <a:srgbClr val="000000"/>
                </a:solidFill>
              </a:rPr>
              <a:t>action with more than 100 participants has to be authorized, and is not allowed to have more than one person per every two square meters. </a:t>
            </a:r>
            <a:endParaRPr lang="en-US" dirty="0" smtClean="0">
              <a:solidFill>
                <a:srgbClr val="000000"/>
              </a:solidFill>
            </a:endParaRPr>
          </a:p>
          <a:p>
            <a:pPr marL="445770" lvl="1" indent="-171450">
              <a:buFont typeface="Arial" pitchFamily="34" charset="0"/>
              <a:buChar char="•"/>
            </a:pPr>
            <a:r>
              <a:rPr lang="en-US" dirty="0" smtClean="0">
                <a:solidFill>
                  <a:srgbClr val="000000"/>
                </a:solidFill>
              </a:rPr>
              <a:t>The </a:t>
            </a:r>
            <a:r>
              <a:rPr lang="en-US" dirty="0">
                <a:solidFill>
                  <a:srgbClr val="000000"/>
                </a:solidFill>
              </a:rPr>
              <a:t>law says that any protest planned to take place near a government building would have to abide by separate rules</a:t>
            </a:r>
          </a:p>
          <a:p>
            <a:endParaRPr lang="en-US" dirty="0"/>
          </a:p>
        </p:txBody>
      </p:sp>
    </p:spTree>
    <p:extLst>
      <p:ext uri="{BB962C8B-B14F-4D97-AF65-F5344CB8AC3E}">
        <p14:creationId xmlns:p14="http://schemas.microsoft.com/office/powerpoint/2010/main" val="3538710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Other Russia</a:t>
            </a:r>
            <a:endParaRPr lang="en-US" dirty="0"/>
          </a:p>
        </p:txBody>
      </p:sp>
      <p:sp>
        <p:nvSpPr>
          <p:cNvPr id="3" name="Content Placeholder 2"/>
          <p:cNvSpPr>
            <a:spLocks noGrp="1"/>
          </p:cNvSpPr>
          <p:nvPr>
            <p:ph sz="quarter" idx="1"/>
          </p:nvPr>
        </p:nvSpPr>
        <p:spPr/>
        <p:txBody>
          <a:bodyPr/>
          <a:lstStyle/>
          <a:p>
            <a:r>
              <a:rPr lang="en-US" dirty="0" smtClean="0"/>
              <a:t>Opposition movement</a:t>
            </a:r>
          </a:p>
          <a:p>
            <a:r>
              <a:rPr lang="en-US" dirty="0" smtClean="0"/>
              <a:t>Unites </a:t>
            </a:r>
            <a:r>
              <a:rPr lang="en-US" dirty="0"/>
              <a:t>a wide range of opposition figures from both the left and </a:t>
            </a:r>
            <a:r>
              <a:rPr lang="en-US" dirty="0" smtClean="0"/>
              <a:t>right</a:t>
            </a:r>
          </a:p>
          <a:p>
            <a:r>
              <a:rPr lang="en-US" dirty="0" smtClean="0"/>
              <a:t>July </a:t>
            </a:r>
            <a:r>
              <a:rPr lang="en-US" dirty="0"/>
              <a:t>31, 2009 leaders initiated series of monthly protests, each held on 31</a:t>
            </a:r>
            <a:r>
              <a:rPr lang="en-US" baseline="30000" dirty="0"/>
              <a:t>st</a:t>
            </a:r>
            <a:r>
              <a:rPr lang="en-US" dirty="0"/>
              <a:t> of months with 31 days, to affirm right to free assembly provided for in Article 31 of </a:t>
            </a:r>
            <a:r>
              <a:rPr lang="en-US" dirty="0" smtClean="0"/>
              <a:t>constitution</a:t>
            </a:r>
          </a:p>
          <a:p>
            <a:r>
              <a:rPr lang="en-US" dirty="0" smtClean="0"/>
              <a:t>Dec </a:t>
            </a:r>
            <a:r>
              <a:rPr lang="en-US" dirty="0"/>
              <a:t>31, 2010, dozens of protesters </a:t>
            </a:r>
            <a:r>
              <a:rPr lang="en-US" dirty="0" smtClean="0"/>
              <a:t>arrested</a:t>
            </a:r>
          </a:p>
          <a:p>
            <a:r>
              <a:rPr lang="en-US" dirty="0" smtClean="0"/>
              <a:t>Consider Putin a dictator</a:t>
            </a:r>
          </a:p>
          <a:p>
            <a:r>
              <a:rPr lang="en-US" dirty="0">
                <a:hlinkClick r:id="rId2"/>
              </a:rPr>
              <a:t>http://</a:t>
            </a:r>
            <a:r>
              <a:rPr lang="en-US" dirty="0" smtClean="0">
                <a:hlinkClick r:id="rId2"/>
              </a:rPr>
              <a:t>www.theotherrussia.org</a:t>
            </a:r>
            <a:endParaRPr lang="en-US" dirty="0" smtClean="0"/>
          </a:p>
          <a:p>
            <a:endParaRPr lang="en-US" dirty="0"/>
          </a:p>
          <a:p>
            <a:endParaRPr lang="en-US" dirty="0"/>
          </a:p>
        </p:txBody>
      </p:sp>
      <p:pic>
        <p:nvPicPr>
          <p:cNvPr id="4" name="Picture 2" descr="http://www.foreignaffairs.com/files/images/Dmitriev_PussyRiot_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343400"/>
            <a:ext cx="3490912" cy="2165895"/>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756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Political Participation</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43000"/>
            <a:ext cx="8229600" cy="5410200"/>
          </a:xfrm>
        </p:spPr>
        <p:txBody>
          <a:bodyPr>
            <a:normAutofit/>
          </a:bodyPr>
          <a:lstStyle/>
          <a:p>
            <a:r>
              <a:rPr lang="en-US" dirty="0" smtClean="0"/>
              <a:t>Russian Youth Groups</a:t>
            </a:r>
          </a:p>
          <a:p>
            <a:pPr lvl="1"/>
            <a:r>
              <a:rPr lang="en-US" dirty="0" smtClean="0"/>
              <a:t>Created by Putin</a:t>
            </a:r>
          </a:p>
          <a:p>
            <a:pPr lvl="1"/>
            <a:r>
              <a:rPr lang="en-US" dirty="0" err="1" smtClean="0"/>
              <a:t>Nashi</a:t>
            </a:r>
            <a:r>
              <a:rPr lang="en-US" dirty="0" smtClean="0"/>
              <a:t> (largest), Youth Guard and Locals</a:t>
            </a:r>
          </a:p>
          <a:p>
            <a:pPr lvl="1"/>
            <a:r>
              <a:rPr lang="en-US" dirty="0" smtClean="0"/>
              <a:t>Part of an effort to build a following of loyal, patriotic, young people (diffuse youthful resistance)</a:t>
            </a:r>
          </a:p>
          <a:p>
            <a:pPr lvl="1"/>
            <a:r>
              <a:rPr lang="en-US" dirty="0" smtClean="0"/>
              <a:t>Organize mass marches and demonstrations</a:t>
            </a:r>
          </a:p>
          <a:p>
            <a:endParaRPr lang="en-US" dirty="0" smtClean="0"/>
          </a:p>
          <a:p>
            <a:endParaRPr lang="en-US" dirty="0" smtClean="0"/>
          </a:p>
          <a:p>
            <a:pPr marL="274320" lvl="1" indent="0">
              <a:buNone/>
            </a:pPr>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p:txBody>
      </p:sp>
      <p:pic>
        <p:nvPicPr>
          <p:cNvPr id="2050" name="Picture 2" descr="http://www.lettera22.it/gif/articoli/1110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733800"/>
            <a:ext cx="3609975" cy="25146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2052" name="Picture 4" descr="http://www.theotherrussia.org/images/nashi-activists-source-gazet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733800"/>
            <a:ext cx="3401960" cy="2551471"/>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957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Nashi</a:t>
            </a:r>
            <a:endParaRPr lang="en-US" dirty="0"/>
          </a:p>
        </p:txBody>
      </p:sp>
      <p:sp>
        <p:nvSpPr>
          <p:cNvPr id="3" name="Content Placeholder 2"/>
          <p:cNvSpPr>
            <a:spLocks noGrp="1"/>
          </p:cNvSpPr>
          <p:nvPr>
            <p:ph sz="quarter" idx="1"/>
          </p:nvPr>
        </p:nvSpPr>
        <p:spPr/>
        <p:txBody>
          <a:bodyPr/>
          <a:lstStyle/>
          <a:p>
            <a:pPr marL="171450" indent="-171450">
              <a:buFont typeface="Arial" pitchFamily="34" charset="0"/>
              <a:buChar char="•"/>
            </a:pPr>
            <a:r>
              <a:rPr lang="en-US" dirty="0" smtClean="0"/>
              <a:t>“Youth </a:t>
            </a:r>
            <a:r>
              <a:rPr lang="en-US" dirty="0"/>
              <a:t>Democratic Anti-Fascist Movement "Ours!"'</a:t>
            </a:r>
            <a:endParaRPr lang="en-US" dirty="0" smtClean="0"/>
          </a:p>
          <a:p>
            <a:pPr marL="171450" indent="-171450">
              <a:buFont typeface="Arial" pitchFamily="34" charset="0"/>
              <a:buChar char="•"/>
            </a:pPr>
            <a:r>
              <a:rPr lang="en-US" dirty="0" smtClean="0"/>
              <a:t>Marches</a:t>
            </a:r>
            <a:r>
              <a:rPr lang="en-US" dirty="0"/>
              <a:t>/demonstrations (ex: against corruption of gov’t opponents, not gov’t officials)</a:t>
            </a:r>
          </a:p>
          <a:p>
            <a:pPr marL="171450" indent="-171450">
              <a:buFont typeface="Arial" pitchFamily="34" charset="0"/>
              <a:buChar char="•"/>
            </a:pPr>
            <a:r>
              <a:rPr lang="en-US" dirty="0"/>
              <a:t>Critics say </a:t>
            </a:r>
            <a:r>
              <a:rPr lang="en-US" dirty="0" err="1"/>
              <a:t>Nashi</a:t>
            </a:r>
            <a:r>
              <a:rPr lang="en-US" dirty="0"/>
              <a:t> is a modern version of </a:t>
            </a:r>
            <a:r>
              <a:rPr lang="en-US" dirty="0" err="1"/>
              <a:t>Komsomol</a:t>
            </a:r>
            <a:r>
              <a:rPr lang="en-US" dirty="0"/>
              <a:t>, youth wing of the Communist Party of Soviet Union</a:t>
            </a:r>
          </a:p>
          <a:p>
            <a:pPr marL="171450" indent="-171450">
              <a:buFont typeface="Arial" pitchFamily="34" charset="0"/>
              <a:buChar char="•"/>
            </a:pPr>
            <a:r>
              <a:rPr lang="en-US" dirty="0" err="1"/>
              <a:t>Nashi</a:t>
            </a:r>
            <a:r>
              <a:rPr lang="en-US" dirty="0"/>
              <a:t> receives grants from the gov’t and large state-run businesses, so critics of the group see it as an arm of an increasingly authoritarian state</a:t>
            </a:r>
          </a:p>
          <a:p>
            <a:endParaRPr lang="en-US" dirty="0"/>
          </a:p>
        </p:txBody>
      </p:sp>
    </p:spTree>
    <p:extLst>
      <p:ext uri="{BB962C8B-B14F-4D97-AF65-F5344CB8AC3E}">
        <p14:creationId xmlns:p14="http://schemas.microsoft.com/office/powerpoint/2010/main" val="2657763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Russia: Public Policy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66063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Economy</a:t>
            </a:r>
            <a:endParaRPr lang="en-US" dirty="0"/>
          </a:p>
        </p:txBody>
      </p:sp>
      <p:sp>
        <p:nvSpPr>
          <p:cNvPr id="5" name="Content Placeholder 4"/>
          <p:cNvSpPr>
            <a:spLocks noGrp="1"/>
          </p:cNvSpPr>
          <p:nvPr>
            <p:ph sz="quarter" idx="1"/>
          </p:nvPr>
        </p:nvSpPr>
        <p:spPr/>
        <p:txBody>
          <a:bodyPr/>
          <a:lstStyle/>
          <a:p>
            <a:r>
              <a:rPr lang="en-US" dirty="0" smtClean="0"/>
              <a:t>Consistent issue: how much of the centralized planning economy should be eliminated and how should the market economy be handled?</a:t>
            </a:r>
          </a:p>
          <a:p>
            <a:r>
              <a:rPr lang="en-US" dirty="0" smtClean="0"/>
              <a:t>Yeltsin’s “shock therapy” created chaos – resulted in small group of entrepreneurs running economy</a:t>
            </a:r>
          </a:p>
          <a:p>
            <a:r>
              <a:rPr lang="en-US" dirty="0" smtClean="0"/>
              <a:t>1997: economic devastation </a:t>
            </a:r>
          </a:p>
          <a:p>
            <a:pPr lvl="1"/>
            <a:r>
              <a:rPr lang="en-US" dirty="0" smtClean="0"/>
              <a:t>gov’t defaulted on billions in debt</a:t>
            </a:r>
          </a:p>
          <a:p>
            <a:pPr lvl="1"/>
            <a:r>
              <a:rPr lang="en-US" dirty="0" smtClean="0"/>
              <a:t>Stock market lost half its </a:t>
            </a:r>
            <a:r>
              <a:rPr lang="en-US" dirty="0"/>
              <a:t>v</a:t>
            </a:r>
            <a:r>
              <a:rPr lang="en-US" dirty="0" smtClean="0"/>
              <a:t>alue</a:t>
            </a:r>
          </a:p>
          <a:p>
            <a:pPr lvl="1"/>
            <a:r>
              <a:rPr lang="en-US" dirty="0" smtClean="0"/>
              <a:t>2002: 30,000 rubles = 1 dollar</a:t>
            </a:r>
          </a:p>
          <a:p>
            <a:pPr lvl="1"/>
            <a:r>
              <a:rPr lang="en-US" dirty="0" smtClean="0"/>
              <a:t>Mafia and oligarchs still prospered</a:t>
            </a:r>
            <a:endParaRPr lang="en-US" dirty="0"/>
          </a:p>
        </p:txBody>
      </p:sp>
    </p:spTree>
    <p:extLst>
      <p:ext uri="{BB962C8B-B14F-4D97-AF65-F5344CB8AC3E}">
        <p14:creationId xmlns:p14="http://schemas.microsoft.com/office/powerpoint/2010/main" val="3335576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Military</a:t>
            </a:r>
            <a:endParaRPr lang="en-US" dirty="0"/>
          </a:p>
        </p:txBody>
      </p:sp>
      <p:sp>
        <p:nvSpPr>
          <p:cNvPr id="3" name="Content Placeholder 2"/>
          <p:cNvSpPr>
            <a:spLocks noGrp="1"/>
          </p:cNvSpPr>
          <p:nvPr>
            <p:ph sz="quarter" idx="1"/>
          </p:nvPr>
        </p:nvSpPr>
        <p:spPr/>
        <p:txBody>
          <a:bodyPr/>
          <a:lstStyle/>
          <a:p>
            <a:r>
              <a:rPr lang="en-US" dirty="0"/>
              <a:t>2008:  Russia’s lightning war against Georgia </a:t>
            </a:r>
            <a:endParaRPr lang="en-US" dirty="0" smtClean="0"/>
          </a:p>
          <a:p>
            <a:pPr lvl="1"/>
            <a:r>
              <a:rPr lang="en-US" dirty="0" smtClean="0"/>
              <a:t>An </a:t>
            </a:r>
            <a:r>
              <a:rPr lang="en-US" dirty="0"/>
              <a:t>armada of Russian tanks easily crushed Georgia’s modest army in a show of muscle </a:t>
            </a:r>
            <a:endParaRPr lang="en-US" dirty="0" smtClean="0"/>
          </a:p>
          <a:p>
            <a:pPr lvl="1"/>
            <a:r>
              <a:rPr lang="en-US" dirty="0" smtClean="0"/>
              <a:t>reaffirmed </a:t>
            </a:r>
            <a:r>
              <a:rPr lang="en-US" dirty="0"/>
              <a:t>Moscow’s influence on its former Soviet </a:t>
            </a:r>
            <a:r>
              <a:rPr lang="en-US" dirty="0" smtClean="0"/>
              <a:t>turf</a:t>
            </a:r>
          </a:p>
          <a:p>
            <a:pPr lvl="1"/>
            <a:r>
              <a:rPr lang="en-US" dirty="0"/>
              <a:t>A</a:t>
            </a:r>
            <a:r>
              <a:rPr lang="en-US" dirty="0" smtClean="0"/>
              <a:t>lso </a:t>
            </a:r>
            <a:r>
              <a:rPr lang="en-US" dirty="0"/>
              <a:t>revealed crucial weaknesses in Moscow’s military preparedness — including faulty intelligence, a shortage of modern equipment and poor coordination</a:t>
            </a:r>
          </a:p>
          <a:p>
            <a:endParaRPr lang="en-US" dirty="0"/>
          </a:p>
        </p:txBody>
      </p:sp>
    </p:spTree>
    <p:extLst>
      <p:ext uri="{BB962C8B-B14F-4D97-AF65-F5344CB8AC3E}">
        <p14:creationId xmlns:p14="http://schemas.microsoft.com/office/powerpoint/2010/main" val="49202748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Economy</a:t>
            </a:r>
            <a:endParaRPr lang="en-US" dirty="0"/>
          </a:p>
        </p:txBody>
      </p:sp>
      <p:sp>
        <p:nvSpPr>
          <p:cNvPr id="3" name="Content Placeholder 2"/>
          <p:cNvSpPr>
            <a:spLocks noGrp="1"/>
          </p:cNvSpPr>
          <p:nvPr>
            <p:ph sz="quarter" idx="1"/>
          </p:nvPr>
        </p:nvSpPr>
        <p:spPr/>
        <p:txBody>
          <a:bodyPr/>
          <a:lstStyle/>
          <a:p>
            <a:r>
              <a:rPr lang="en-US" dirty="0" smtClean="0"/>
              <a:t>1997 – 2007: period of growth</a:t>
            </a:r>
          </a:p>
          <a:p>
            <a:pPr lvl="1"/>
            <a:r>
              <a:rPr lang="en-US" dirty="0" smtClean="0"/>
              <a:t>New privatized industries</a:t>
            </a:r>
          </a:p>
          <a:p>
            <a:pPr lvl="1"/>
            <a:r>
              <a:rPr lang="en-US" dirty="0" smtClean="0"/>
              <a:t>Standard of living rose</a:t>
            </a:r>
          </a:p>
          <a:p>
            <a:pPr lvl="1"/>
            <a:r>
              <a:rPr lang="en-US" dirty="0" err="1" smtClean="0"/>
              <a:t>Govt</a:t>
            </a:r>
            <a:r>
              <a:rPr lang="en-US" dirty="0" smtClean="0"/>
              <a:t> still struggled to run industry effectively </a:t>
            </a:r>
          </a:p>
          <a:p>
            <a:pPr lvl="2"/>
            <a:r>
              <a:rPr lang="en-US" dirty="0" smtClean="0"/>
              <a:t>Ex. Summer 2007 – no hot water for weeks (rich &amp; poor); govt shut down for maintenance to pipes</a:t>
            </a:r>
          </a:p>
          <a:p>
            <a:r>
              <a:rPr lang="en-US" dirty="0" smtClean="0"/>
              <a:t>2008: suffered from global economic crisis</a:t>
            </a:r>
          </a:p>
          <a:p>
            <a:pPr lvl="1"/>
            <a:r>
              <a:rPr lang="en-US" dirty="0" smtClean="0"/>
              <a:t>Stock market dropped 70%</a:t>
            </a:r>
          </a:p>
          <a:p>
            <a:pPr lvl="1"/>
            <a:r>
              <a:rPr lang="en-US" dirty="0" smtClean="0"/>
              <a:t>$20 billion </a:t>
            </a:r>
            <a:r>
              <a:rPr lang="en-US" dirty="0" err="1" smtClean="0"/>
              <a:t>govt</a:t>
            </a:r>
            <a:r>
              <a:rPr lang="en-US" dirty="0" smtClean="0"/>
              <a:t> stimulus to financial sector &amp; citizens didn’t work</a:t>
            </a:r>
          </a:p>
          <a:p>
            <a:pPr lvl="1"/>
            <a:endParaRPr lang="en-US" dirty="0" smtClean="0"/>
          </a:p>
          <a:p>
            <a:pPr lvl="1"/>
            <a:endParaRPr lang="en-US" dirty="0"/>
          </a:p>
        </p:txBody>
      </p:sp>
    </p:spTree>
    <p:extLst>
      <p:ext uri="{BB962C8B-B14F-4D97-AF65-F5344CB8AC3E}">
        <p14:creationId xmlns:p14="http://schemas.microsoft.com/office/powerpoint/2010/main" val="2748949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Economy</a:t>
            </a:r>
            <a:endParaRPr lang="en-US" dirty="0"/>
          </a:p>
        </p:txBody>
      </p:sp>
      <p:sp>
        <p:nvSpPr>
          <p:cNvPr id="3" name="Content Placeholder 2"/>
          <p:cNvSpPr>
            <a:spLocks noGrp="1"/>
          </p:cNvSpPr>
          <p:nvPr>
            <p:ph sz="quarter" idx="1"/>
          </p:nvPr>
        </p:nvSpPr>
        <p:spPr/>
        <p:txBody>
          <a:bodyPr/>
          <a:lstStyle/>
          <a:p>
            <a:r>
              <a:rPr lang="en-US" dirty="0" smtClean="0"/>
              <a:t>Today</a:t>
            </a:r>
          </a:p>
          <a:p>
            <a:pPr lvl="1"/>
            <a:r>
              <a:rPr lang="en-US" dirty="0" smtClean="0"/>
              <a:t>Fueled by huge oil and gas reserves (private and state run)</a:t>
            </a:r>
          </a:p>
          <a:p>
            <a:pPr lvl="1"/>
            <a:r>
              <a:rPr lang="en-US" dirty="0" err="1" smtClean="0"/>
              <a:t>Govt</a:t>
            </a:r>
            <a:r>
              <a:rPr lang="en-US" dirty="0" smtClean="0"/>
              <a:t> owns Gazprom (gas industry giant)</a:t>
            </a:r>
          </a:p>
          <a:p>
            <a:pPr lvl="1"/>
            <a:r>
              <a:rPr lang="en-US" dirty="0" smtClean="0"/>
              <a:t>Recentralization </a:t>
            </a:r>
            <a:r>
              <a:rPr lang="en-US" dirty="0" err="1" smtClean="0"/>
              <a:t>vs</a:t>
            </a:r>
            <a:r>
              <a:rPr lang="en-US" dirty="0" smtClean="0"/>
              <a:t> decentralization?</a:t>
            </a:r>
          </a:p>
          <a:p>
            <a:pPr lvl="1"/>
            <a:r>
              <a:rPr lang="en-US" dirty="0" err="1" smtClean="0"/>
              <a:t>Medvedev</a:t>
            </a:r>
            <a:r>
              <a:rPr lang="en-US" dirty="0" smtClean="0"/>
              <a:t> pushes to </a:t>
            </a:r>
          </a:p>
          <a:p>
            <a:pPr lvl="2"/>
            <a:r>
              <a:rPr lang="en-US" dirty="0" smtClean="0"/>
              <a:t>decentralized more industry</a:t>
            </a:r>
          </a:p>
          <a:p>
            <a:pPr lvl="2"/>
            <a:r>
              <a:rPr lang="en-US" dirty="0" smtClean="0"/>
              <a:t>seek new industry not in energy (volatile)</a:t>
            </a:r>
          </a:p>
          <a:p>
            <a:pPr lvl="2"/>
            <a:r>
              <a:rPr lang="en-US" dirty="0" smtClean="0"/>
              <a:t>Reform tax system to ease tax burden</a:t>
            </a:r>
            <a:endParaRPr lang="en-US" dirty="0"/>
          </a:p>
        </p:txBody>
      </p:sp>
      <p:pic>
        <p:nvPicPr>
          <p:cNvPr id="5" name="Picture 4"/>
          <p:cNvPicPr>
            <a:picLocks noChangeAspect="1"/>
          </p:cNvPicPr>
          <p:nvPr/>
        </p:nvPicPr>
        <p:blipFill>
          <a:blip r:embed="rId2"/>
          <a:stretch>
            <a:fillRect/>
          </a:stretch>
        </p:blipFill>
        <p:spPr>
          <a:xfrm>
            <a:off x="5943600" y="2400300"/>
            <a:ext cx="2794000" cy="3924300"/>
          </a:xfrm>
          <a:prstGeom prst="rect">
            <a:avLst/>
          </a:prstGeom>
        </p:spPr>
      </p:pic>
    </p:spTree>
    <p:extLst>
      <p:ext uri="{BB962C8B-B14F-4D97-AF65-F5344CB8AC3E}">
        <p14:creationId xmlns:p14="http://schemas.microsoft.com/office/powerpoint/2010/main" val="1067060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a:t>
            </a:r>
            <a:endParaRPr lang="en-US" dirty="0"/>
          </a:p>
        </p:txBody>
      </p:sp>
      <p:sp>
        <p:nvSpPr>
          <p:cNvPr id="3" name="Content Placeholder 2"/>
          <p:cNvSpPr>
            <a:spLocks noGrp="1"/>
          </p:cNvSpPr>
          <p:nvPr>
            <p:ph sz="quarter" idx="1"/>
          </p:nvPr>
        </p:nvSpPr>
        <p:spPr/>
        <p:txBody>
          <a:bodyPr/>
          <a:lstStyle/>
          <a:p>
            <a:r>
              <a:rPr lang="en-US" dirty="0" smtClean="0"/>
              <a:t>Consistent focus:</a:t>
            </a:r>
          </a:p>
          <a:p>
            <a:pPr lvl="1"/>
            <a:r>
              <a:rPr lang="en-US" dirty="0" smtClean="0"/>
              <a:t>What is relationship with the West? (US &amp; EU)</a:t>
            </a:r>
          </a:p>
          <a:p>
            <a:pPr lvl="1"/>
            <a:r>
              <a:rPr lang="en-US" dirty="0" smtClean="0"/>
              <a:t>What is role among Confederation of Independent States (CIS) – former Soviet States?</a:t>
            </a:r>
          </a:p>
          <a:p>
            <a:pPr lvl="1"/>
            <a:endParaRPr lang="en-US" dirty="0"/>
          </a:p>
        </p:txBody>
      </p:sp>
    </p:spTree>
    <p:extLst>
      <p:ext uri="{BB962C8B-B14F-4D97-AF65-F5344CB8AC3E}">
        <p14:creationId xmlns:p14="http://schemas.microsoft.com/office/powerpoint/2010/main" val="3020389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 CIS</a:t>
            </a:r>
            <a:endParaRPr lang="en-US" dirty="0"/>
          </a:p>
        </p:txBody>
      </p:sp>
      <p:sp>
        <p:nvSpPr>
          <p:cNvPr id="3" name="Content Placeholder 2"/>
          <p:cNvSpPr>
            <a:spLocks noGrp="1"/>
          </p:cNvSpPr>
          <p:nvPr>
            <p:ph sz="quarter" idx="1"/>
          </p:nvPr>
        </p:nvSpPr>
        <p:spPr/>
        <p:txBody>
          <a:bodyPr>
            <a:normAutofit/>
          </a:bodyPr>
          <a:lstStyle/>
          <a:p>
            <a:r>
              <a:rPr lang="en-US" dirty="0" smtClean="0"/>
              <a:t>Russia is clear leader, but always under strict scrutiny by others</a:t>
            </a:r>
          </a:p>
          <a:p>
            <a:r>
              <a:rPr lang="en-US" dirty="0" smtClean="0"/>
              <a:t>Trade agreements bind them</a:t>
            </a:r>
          </a:p>
          <a:p>
            <a:r>
              <a:rPr lang="en-US" dirty="0" smtClean="0"/>
              <a:t>Nationalities divide them</a:t>
            </a:r>
          </a:p>
          <a:p>
            <a:r>
              <a:rPr lang="en-US" dirty="0" smtClean="0"/>
              <a:t>Experts believe the “confederation” will not survive</a:t>
            </a:r>
          </a:p>
          <a:p>
            <a:pPr marL="594360" lvl="2" indent="0">
              <a:buNone/>
            </a:pPr>
            <a:endParaRPr lang="en-US" dirty="0"/>
          </a:p>
        </p:txBody>
      </p:sp>
    </p:spTree>
    <p:extLst>
      <p:ext uri="{BB962C8B-B14F-4D97-AF65-F5344CB8AC3E}">
        <p14:creationId xmlns:p14="http://schemas.microsoft.com/office/powerpoint/2010/main" val="1723182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 CIS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Examples of Russian authoritarianism:</a:t>
            </a:r>
            <a:endParaRPr lang="en-US" dirty="0"/>
          </a:p>
          <a:p>
            <a:pPr lvl="1"/>
            <a:r>
              <a:rPr lang="en-US" dirty="0"/>
              <a:t>2004 interference with Ukrainian election (Putin campaigned for </a:t>
            </a:r>
            <a:r>
              <a:rPr lang="en-US" dirty="0" err="1"/>
              <a:t>Yanukovich</a:t>
            </a:r>
            <a:r>
              <a:rPr lang="en-US" dirty="0"/>
              <a:t>; when he lost, Putin said election was fraudulent and elections were held again, </a:t>
            </a:r>
            <a:r>
              <a:rPr lang="en-US" dirty="0" err="1"/>
              <a:t>Yanukovich</a:t>
            </a:r>
            <a:r>
              <a:rPr lang="en-US" dirty="0"/>
              <a:t> won)</a:t>
            </a:r>
          </a:p>
          <a:p>
            <a:pPr lvl="1"/>
            <a:r>
              <a:rPr lang="en-US" dirty="0"/>
              <a:t>2007: Estonia removed Soviet era statue from its </a:t>
            </a:r>
            <a:r>
              <a:rPr lang="en-US" dirty="0" smtClean="0"/>
              <a:t>capital</a:t>
            </a:r>
          </a:p>
          <a:p>
            <a:pPr lvl="2"/>
            <a:r>
              <a:rPr lang="en-US" dirty="0" smtClean="0"/>
              <a:t>computers </a:t>
            </a:r>
            <a:r>
              <a:rPr lang="en-US" dirty="0"/>
              <a:t>went down all over country next day in </a:t>
            </a:r>
            <a:r>
              <a:rPr lang="en-US" dirty="0" smtClean="0"/>
              <a:t>protest </a:t>
            </a:r>
          </a:p>
          <a:p>
            <a:pPr lvl="2"/>
            <a:r>
              <a:rPr lang="en-US" dirty="0" smtClean="0"/>
              <a:t>Youth protesters </a:t>
            </a:r>
            <a:r>
              <a:rPr lang="en-US" dirty="0"/>
              <a:t>in Moscow egged Estonian </a:t>
            </a:r>
            <a:r>
              <a:rPr lang="en-US" dirty="0" smtClean="0"/>
              <a:t>embassy</a:t>
            </a:r>
          </a:p>
          <a:p>
            <a:pPr lvl="1"/>
            <a:r>
              <a:rPr lang="en-US" dirty="0" smtClean="0"/>
              <a:t>2008: Georgia region of South Ossetia wanted independence</a:t>
            </a:r>
          </a:p>
          <a:p>
            <a:pPr lvl="2"/>
            <a:r>
              <a:rPr lang="en-US" dirty="0" smtClean="0"/>
              <a:t>Russia rolled in tanks</a:t>
            </a:r>
          </a:p>
          <a:p>
            <a:pPr lvl="2"/>
            <a:r>
              <a:rPr lang="en-US" dirty="0" smtClean="0"/>
              <a:t>Georgian president </a:t>
            </a:r>
            <a:r>
              <a:rPr lang="en-US" dirty="0" err="1" smtClean="0"/>
              <a:t>Saakashvili</a:t>
            </a:r>
            <a:r>
              <a:rPr lang="en-US" dirty="0" smtClean="0"/>
              <a:t> allied with US (named main </a:t>
            </a:r>
            <a:r>
              <a:rPr lang="en-US" dirty="0" err="1" smtClean="0"/>
              <a:t>rd</a:t>
            </a:r>
            <a:r>
              <a:rPr lang="en-US" dirty="0" smtClean="0"/>
              <a:t> George W. Bush St)</a:t>
            </a:r>
          </a:p>
          <a:p>
            <a:pPr lvl="2"/>
            <a:r>
              <a:rPr lang="en-US" dirty="0" smtClean="0"/>
              <a:t>Russia attacked</a:t>
            </a:r>
          </a:p>
          <a:p>
            <a:pPr lvl="2"/>
            <a:r>
              <a:rPr lang="en-US" dirty="0" smtClean="0"/>
              <a:t>French President Nicolas Sarkozy initiated ceasefire agreement</a:t>
            </a:r>
            <a:endParaRPr lang="en-US" dirty="0"/>
          </a:p>
          <a:p>
            <a:endParaRPr lang="en-US" dirty="0"/>
          </a:p>
        </p:txBody>
      </p:sp>
    </p:spTree>
    <p:extLst>
      <p:ext uri="{BB962C8B-B14F-4D97-AF65-F5344CB8AC3E}">
        <p14:creationId xmlns:p14="http://schemas.microsoft.com/office/powerpoint/2010/main" val="1089803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 &amp; the West</a:t>
            </a:r>
            <a:endParaRPr lang="en-US" dirty="0"/>
          </a:p>
        </p:txBody>
      </p:sp>
      <p:sp>
        <p:nvSpPr>
          <p:cNvPr id="3" name="Content Placeholder 2"/>
          <p:cNvSpPr>
            <a:spLocks noGrp="1"/>
          </p:cNvSpPr>
          <p:nvPr>
            <p:ph sz="quarter" idx="1"/>
          </p:nvPr>
        </p:nvSpPr>
        <p:spPr/>
        <p:txBody>
          <a:bodyPr/>
          <a:lstStyle/>
          <a:p>
            <a:r>
              <a:rPr lang="en-US" dirty="0" smtClean="0"/>
              <a:t>Relationship is rocky (</a:t>
            </a:r>
            <a:r>
              <a:rPr lang="en-US" dirty="0" err="1" smtClean="0"/>
              <a:t>esp</a:t>
            </a:r>
            <a:r>
              <a:rPr lang="en-US" dirty="0" smtClean="0"/>
              <a:t> since Ukrainian conflict, 2014)</a:t>
            </a:r>
          </a:p>
          <a:p>
            <a:r>
              <a:rPr lang="en-US" dirty="0" smtClean="0"/>
              <a:t>Has not recovered well from loss of superpower status</a:t>
            </a:r>
          </a:p>
          <a:p>
            <a:r>
              <a:rPr lang="en-US" dirty="0" smtClean="0"/>
              <a:t>Strongly defined by clout of its oil &amp; gas industries</a:t>
            </a:r>
          </a:p>
          <a:p>
            <a:r>
              <a:rPr lang="en-US" dirty="0" smtClean="0"/>
              <a:t>Half of all trade with EU (keeps resentment low)</a:t>
            </a:r>
          </a:p>
          <a:p>
            <a:r>
              <a:rPr lang="en-US" dirty="0" smtClean="0"/>
              <a:t>Maintains relationship with BRIC</a:t>
            </a:r>
          </a:p>
          <a:p>
            <a:r>
              <a:rPr lang="en-US" dirty="0" smtClean="0"/>
              <a:t>International Organizations:</a:t>
            </a:r>
          </a:p>
          <a:p>
            <a:pPr lvl="1"/>
            <a:r>
              <a:rPr lang="en-US" dirty="0" smtClean="0"/>
              <a:t>UN – Permanent Security Council Member</a:t>
            </a:r>
          </a:p>
          <a:p>
            <a:pPr lvl="1"/>
            <a:r>
              <a:rPr lang="en-US" dirty="0" smtClean="0"/>
              <a:t>G8 (kicked out </a:t>
            </a:r>
            <a:r>
              <a:rPr lang="en-US" dirty="0" err="1" smtClean="0"/>
              <a:t>bc</a:t>
            </a:r>
            <a:r>
              <a:rPr lang="en-US" dirty="0" smtClean="0"/>
              <a:t> of Ukraine in Mar 2014; now G7)</a:t>
            </a:r>
          </a:p>
          <a:p>
            <a:pPr lvl="1"/>
            <a:r>
              <a:rPr lang="en-US" dirty="0" smtClean="0"/>
              <a:t>WTO (since Aug 2012)</a:t>
            </a:r>
          </a:p>
          <a:p>
            <a:pPr lvl="1"/>
            <a:r>
              <a:rPr lang="en-US" dirty="0" smtClean="0"/>
              <a:t>Many more…</a:t>
            </a:r>
            <a:endParaRPr lang="en-US" dirty="0"/>
          </a:p>
        </p:txBody>
      </p:sp>
    </p:spTree>
    <p:extLst>
      <p:ext uri="{BB962C8B-B14F-4D97-AF65-F5344CB8AC3E}">
        <p14:creationId xmlns:p14="http://schemas.microsoft.com/office/powerpoint/2010/main" val="1590183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Issues</a:t>
            </a:r>
            <a:endParaRPr lang="en-US" dirty="0"/>
          </a:p>
        </p:txBody>
      </p:sp>
      <p:sp>
        <p:nvSpPr>
          <p:cNvPr id="3" name="Content Placeholder 2"/>
          <p:cNvSpPr>
            <a:spLocks noGrp="1"/>
          </p:cNvSpPr>
          <p:nvPr>
            <p:ph sz="quarter" idx="1"/>
          </p:nvPr>
        </p:nvSpPr>
        <p:spPr/>
        <p:txBody>
          <a:bodyPr/>
          <a:lstStyle/>
          <a:p>
            <a:r>
              <a:rPr lang="en-US" dirty="0" smtClean="0"/>
              <a:t>Significant population decline</a:t>
            </a:r>
          </a:p>
          <a:p>
            <a:r>
              <a:rPr lang="en-US" dirty="0" smtClean="0"/>
              <a:t>141 million now</a:t>
            </a:r>
          </a:p>
          <a:p>
            <a:r>
              <a:rPr lang="en-US" dirty="0" smtClean="0"/>
              <a:t>Projected 116 million by 2050 (18% decline)</a:t>
            </a:r>
          </a:p>
          <a:p>
            <a:r>
              <a:rPr lang="en-US" dirty="0" smtClean="0"/>
              <a:t>Why?</a:t>
            </a:r>
          </a:p>
          <a:p>
            <a:pPr lvl="1"/>
            <a:r>
              <a:rPr lang="en-US" dirty="0" smtClean="0"/>
              <a:t>Low birth rate</a:t>
            </a:r>
          </a:p>
          <a:p>
            <a:pPr lvl="1"/>
            <a:r>
              <a:rPr lang="en-US" dirty="0" smtClean="0"/>
              <a:t>Poor health choices (high death rate)</a:t>
            </a:r>
          </a:p>
          <a:p>
            <a:pPr lvl="1"/>
            <a:r>
              <a:rPr lang="en-US" dirty="0" smtClean="0"/>
              <a:t>Life expectancy: 59 (men); 72 (women)</a:t>
            </a:r>
          </a:p>
          <a:p>
            <a:r>
              <a:rPr lang="en-US" dirty="0" smtClean="0"/>
              <a:t>Russian </a:t>
            </a:r>
            <a:r>
              <a:rPr lang="en-US" dirty="0" err="1" smtClean="0"/>
              <a:t>govt</a:t>
            </a:r>
            <a:r>
              <a:rPr lang="en-US" dirty="0" smtClean="0"/>
              <a:t> encouraging Russians living abroad to come home (repatriation) </a:t>
            </a:r>
            <a:endParaRPr lang="en-US" dirty="0"/>
          </a:p>
        </p:txBody>
      </p:sp>
    </p:spTree>
    <p:extLst>
      <p:ext uri="{BB962C8B-B14F-4D97-AF65-F5344CB8AC3E}">
        <p14:creationId xmlns:p14="http://schemas.microsoft.com/office/powerpoint/2010/main" val="3156933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27100"/>
            <a:ext cx="9144000" cy="4986528"/>
          </a:xfrm>
          <a:prstGeom prst="rect">
            <a:avLst/>
          </a:prstGeom>
        </p:spPr>
      </p:pic>
    </p:spTree>
    <p:extLst>
      <p:ext uri="{BB962C8B-B14F-4D97-AF65-F5344CB8AC3E}">
        <p14:creationId xmlns:p14="http://schemas.microsoft.com/office/powerpoint/2010/main" val="1710819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Segoe Print" pitchFamily="2" charset="0"/>
              </a:rPr>
              <a:t>Linkage Institutions – Overview</a:t>
            </a:r>
            <a:endParaRPr lang="en-US" b="1" dirty="0">
              <a:solidFill>
                <a:srgbClr val="0070C0"/>
              </a:solidFill>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fontScale="92500" lnSpcReduction="10000"/>
          </a:bodyPr>
          <a:lstStyle/>
          <a:p>
            <a:r>
              <a:rPr lang="en-US" dirty="0" smtClean="0"/>
              <a:t>Linkage Institutions – still not strong in Russia</a:t>
            </a:r>
          </a:p>
          <a:p>
            <a:r>
              <a:rPr lang="en-US" dirty="0" smtClean="0"/>
              <a:t>Political Parties</a:t>
            </a:r>
          </a:p>
          <a:p>
            <a:pPr lvl="1"/>
            <a:r>
              <a:rPr lang="en-US" dirty="0" smtClean="0"/>
              <a:t>Historically unstable</a:t>
            </a:r>
          </a:p>
          <a:p>
            <a:pPr marL="720090" lvl="2" indent="-171450">
              <a:buFont typeface="Arial" pitchFamily="34" charset="0"/>
              <a:buChar char="•"/>
            </a:pPr>
            <a:r>
              <a:rPr lang="en-US" dirty="0"/>
              <a:t>Put together quickly after Revolution of 1991</a:t>
            </a:r>
          </a:p>
          <a:p>
            <a:pPr marL="720090" lvl="2" indent="-171450">
              <a:buFont typeface="Arial" pitchFamily="34" charset="0"/>
              <a:buChar char="•"/>
            </a:pPr>
            <a:r>
              <a:rPr lang="en-US" dirty="0"/>
              <a:t>Most formed around particular leader(s)</a:t>
            </a:r>
          </a:p>
          <a:p>
            <a:pPr marL="720090" lvl="2" indent="-171450">
              <a:buFont typeface="Arial" pitchFamily="34" charset="0"/>
              <a:buChar char="•"/>
            </a:pPr>
            <a:r>
              <a:rPr lang="en-US" dirty="0"/>
              <a:t>1995 – 43 parties on the ballot, by 1999 only 26</a:t>
            </a:r>
          </a:p>
          <a:p>
            <a:pPr marL="720090" lvl="2" indent="-171450">
              <a:buFont typeface="Arial" pitchFamily="34" charset="0"/>
              <a:buChar char="•"/>
            </a:pPr>
            <a:r>
              <a:rPr lang="en-US" dirty="0"/>
              <a:t>Hard to develop loyalties</a:t>
            </a:r>
          </a:p>
          <a:p>
            <a:pPr marL="720090" lvl="2" indent="-171450">
              <a:buFont typeface="Arial" pitchFamily="34" charset="0"/>
              <a:buChar char="•"/>
            </a:pPr>
            <a:r>
              <a:rPr lang="en-US" dirty="0"/>
              <a:t>2007 electoral changes to all PR and threshold from 5 to 7%</a:t>
            </a:r>
          </a:p>
          <a:p>
            <a:pPr marL="720090" lvl="2" indent="-171450">
              <a:buFont typeface="Arial" pitchFamily="34" charset="0"/>
              <a:buChar char="•"/>
            </a:pPr>
            <a:r>
              <a:rPr lang="en-US" dirty="0"/>
              <a:t>Smaller parties with regional support lost representation</a:t>
            </a:r>
          </a:p>
          <a:p>
            <a:pPr marL="720090" lvl="2" indent="-171450">
              <a:buFont typeface="Arial" pitchFamily="34" charset="0"/>
              <a:buChar char="•"/>
            </a:pPr>
            <a:r>
              <a:rPr lang="en-US" dirty="0"/>
              <a:t>2007: only 4 parties gained seats</a:t>
            </a:r>
          </a:p>
          <a:p>
            <a:pPr lvl="1"/>
            <a:r>
              <a:rPr lang="en-US" dirty="0" smtClean="0"/>
              <a:t>No strong opposing political parties to dominating party</a:t>
            </a:r>
          </a:p>
          <a:p>
            <a:r>
              <a:rPr lang="en-US" dirty="0" smtClean="0"/>
              <a:t>State Corporatism</a:t>
            </a:r>
          </a:p>
          <a:p>
            <a:pPr lvl="1"/>
            <a:r>
              <a:rPr lang="en-US" dirty="0" smtClean="0"/>
              <a:t>State determines which groups have input into policymaking</a:t>
            </a:r>
          </a:p>
          <a:p>
            <a:pPr lvl="1"/>
            <a:r>
              <a:rPr lang="en-US" dirty="0" smtClean="0"/>
              <a:t>Weak civil society means interest groups have no solid footing</a:t>
            </a:r>
          </a:p>
        </p:txBody>
      </p:sp>
    </p:spTree>
    <p:extLst>
      <p:ext uri="{BB962C8B-B14F-4D97-AF65-F5344CB8AC3E}">
        <p14:creationId xmlns:p14="http://schemas.microsoft.com/office/powerpoint/2010/main" val="3314669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rPr>
              <a:t>Linkage</a:t>
            </a:r>
            <a:r>
              <a:rPr lang="en-US" dirty="0" smtClean="0">
                <a:solidFill>
                  <a:srgbClr val="0070C0"/>
                </a:solidFill>
                <a:effectLst>
                  <a:outerShdw blurRad="38100" dist="38100" dir="2700000" algn="tl">
                    <a:srgbClr val="000000">
                      <a:alpha val="43137"/>
                    </a:srgbClr>
                  </a:outerShdw>
                </a:effectLst>
              </a:rPr>
              <a:t> </a:t>
            </a:r>
            <a:r>
              <a:rPr lang="en-US" dirty="0" smtClean="0">
                <a:solidFill>
                  <a:srgbClr val="0070C0"/>
                </a:solidFill>
              </a:rPr>
              <a:t>Institutions – Political Parties</a:t>
            </a:r>
            <a:endParaRPr lang="en-US" dirty="0">
              <a:solidFill>
                <a:srgbClr val="0070C0"/>
              </a:solidFill>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smtClean="0"/>
              <a:t>Dominant Party System</a:t>
            </a:r>
          </a:p>
          <a:p>
            <a:pPr lvl="1"/>
            <a:r>
              <a:rPr lang="en-US" dirty="0" smtClean="0"/>
              <a:t>A </a:t>
            </a:r>
            <a:r>
              <a:rPr lang="en-US" dirty="0"/>
              <a:t>party system in which one large party directs </a:t>
            </a:r>
            <a:r>
              <a:rPr lang="en-US" dirty="0" smtClean="0"/>
              <a:t>                                            the </a:t>
            </a:r>
            <a:r>
              <a:rPr lang="en-US" dirty="0"/>
              <a:t>political system, but small parties exist and </a:t>
            </a:r>
            <a:r>
              <a:rPr lang="en-US" dirty="0" smtClean="0"/>
              <a:t>                                    may </a:t>
            </a:r>
            <a:r>
              <a:rPr lang="en-US" dirty="0"/>
              <a:t>compete in </a:t>
            </a:r>
            <a:r>
              <a:rPr lang="en-US" dirty="0" smtClean="0"/>
              <a:t>elections</a:t>
            </a:r>
          </a:p>
          <a:p>
            <a:pPr lvl="1"/>
            <a:r>
              <a:rPr lang="en-US" dirty="0" smtClean="0"/>
              <a:t>What does this mean?  </a:t>
            </a:r>
          </a:p>
          <a:p>
            <a:pPr lvl="2"/>
            <a:r>
              <a:rPr lang="en-US" dirty="0">
                <a:cs typeface="Arial" pitchFamily="34" charset="0"/>
              </a:rPr>
              <a:t>Multiple parties and free and (more or less) fair elections exist but one party wins every election and governs continuously</a:t>
            </a:r>
          </a:p>
          <a:p>
            <a:pPr lvl="2"/>
            <a:endParaRPr lang="en-US" dirty="0"/>
          </a:p>
        </p:txBody>
      </p:sp>
    </p:spTree>
    <p:extLst>
      <p:ext uri="{BB962C8B-B14F-4D97-AF65-F5344CB8AC3E}">
        <p14:creationId xmlns:p14="http://schemas.microsoft.com/office/powerpoint/2010/main" val="33419188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Linkage Institutions – Political Parties</a:t>
            </a:r>
            <a:endParaRPr lang="en-US" dirty="0"/>
          </a:p>
        </p:txBody>
      </p:sp>
      <p:sp>
        <p:nvSpPr>
          <p:cNvPr id="3" name="Content Placeholder 2"/>
          <p:cNvSpPr>
            <a:spLocks noGrp="1"/>
          </p:cNvSpPr>
          <p:nvPr>
            <p:ph sz="quarter" idx="1"/>
          </p:nvPr>
        </p:nvSpPr>
        <p:spPr/>
        <p:txBody>
          <a:bodyPr>
            <a:normAutofit/>
          </a:bodyPr>
          <a:lstStyle/>
          <a:p>
            <a:endParaRPr lang="en-US" sz="2800" dirty="0">
              <a:latin typeface="Arial" pitchFamily="34" charset="0"/>
              <a:cs typeface="Arial" pitchFamily="34" charset="0"/>
            </a:endParaRPr>
          </a:p>
          <a:p>
            <a:endParaRPr lang="en-US" dirty="0"/>
          </a:p>
        </p:txBody>
      </p:sp>
      <p:sp>
        <p:nvSpPr>
          <p:cNvPr id="6" name="Content Placeholder 5"/>
          <p:cNvSpPr>
            <a:spLocks noGrp="1"/>
          </p:cNvSpPr>
          <p:nvPr>
            <p:ph sz="quarter" idx="2"/>
          </p:nvPr>
        </p:nvSpPr>
        <p:spPr>
          <a:xfrm>
            <a:off x="457200" y="1216152"/>
            <a:ext cx="8216646" cy="4937760"/>
          </a:xfrm>
        </p:spPr>
        <p:txBody>
          <a:bodyPr>
            <a:normAutofit/>
          </a:bodyPr>
          <a:lstStyle/>
          <a:p>
            <a:pPr marL="171450" indent="-171450">
              <a:buFont typeface="Arial" pitchFamily="34" charset="0"/>
              <a:buChar char="•"/>
            </a:pPr>
            <a:r>
              <a:rPr lang="en-US" sz="2800" dirty="0"/>
              <a:t>Parties have to include regional representatives on list</a:t>
            </a:r>
          </a:p>
          <a:p>
            <a:pPr marL="171450" indent="-171450">
              <a:buFont typeface="Arial" pitchFamily="34" charset="0"/>
              <a:buChar char="•"/>
            </a:pPr>
            <a:r>
              <a:rPr lang="en-US" sz="2800" dirty="0"/>
              <a:t>Parties must have affiliates in more than half of regions, with a certain # of registered members in these regions</a:t>
            </a:r>
          </a:p>
          <a:p>
            <a:pPr marL="171450" indent="-171450">
              <a:buFont typeface="Arial" pitchFamily="34" charset="0"/>
              <a:buChar char="•"/>
            </a:pPr>
            <a:r>
              <a:rPr lang="en-US" sz="2800" dirty="0"/>
              <a:t>Choice of deputies on list must reflect strength of vote in region</a:t>
            </a:r>
          </a:p>
          <a:p>
            <a:pPr marL="171450" indent="-171450">
              <a:buFont typeface="Arial" pitchFamily="34" charset="0"/>
              <a:buChar char="•"/>
            </a:pPr>
            <a:r>
              <a:rPr lang="en-US" sz="2800" dirty="0"/>
              <a:t>Legally registered party</a:t>
            </a:r>
          </a:p>
          <a:p>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961685436"/>
              </p:ext>
            </p:extLst>
          </p:nvPr>
        </p:nvGraphicFramePr>
        <p:xfrm>
          <a:off x="457200" y="4724400"/>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Political</a:t>
                      </a:r>
                      <a:r>
                        <a:rPr lang="en-US" baseline="0" dirty="0" smtClean="0"/>
                        <a:t> Party</a:t>
                      </a:r>
                      <a:endParaRPr lang="en-US" dirty="0"/>
                    </a:p>
                  </a:txBody>
                  <a:tcPr marL="96820" marR="96820"/>
                </a:tc>
                <a:tc>
                  <a:txBody>
                    <a:bodyPr/>
                    <a:lstStyle/>
                    <a:p>
                      <a:r>
                        <a:rPr lang="en-US" dirty="0" smtClean="0"/>
                        <a:t>Seats (2011</a:t>
                      </a:r>
                      <a:r>
                        <a:rPr lang="en-US" baseline="0" dirty="0" smtClean="0"/>
                        <a:t> Duma Elections)</a:t>
                      </a:r>
                      <a:endParaRPr lang="en-US" dirty="0"/>
                    </a:p>
                  </a:txBody>
                  <a:tcPr marL="96820" marR="96820"/>
                </a:tc>
              </a:tr>
              <a:tr h="370840">
                <a:tc>
                  <a:txBody>
                    <a:bodyPr/>
                    <a:lstStyle/>
                    <a:p>
                      <a:r>
                        <a:rPr lang="en-US" dirty="0" smtClean="0"/>
                        <a:t>United Russia</a:t>
                      </a:r>
                      <a:endParaRPr lang="en-US" dirty="0"/>
                    </a:p>
                  </a:txBody>
                  <a:tcPr marL="96820" marR="96820"/>
                </a:tc>
                <a:tc>
                  <a:txBody>
                    <a:bodyPr/>
                    <a:lstStyle/>
                    <a:p>
                      <a:r>
                        <a:rPr lang="en-US" dirty="0" smtClean="0"/>
                        <a:t>238</a:t>
                      </a:r>
                      <a:endParaRPr lang="en-US" dirty="0"/>
                    </a:p>
                  </a:txBody>
                  <a:tcPr marL="96820" marR="96820"/>
                </a:tc>
              </a:tr>
              <a:tr h="370840">
                <a:tc>
                  <a:txBody>
                    <a:bodyPr/>
                    <a:lstStyle/>
                    <a:p>
                      <a:r>
                        <a:rPr lang="en-US" dirty="0" smtClean="0"/>
                        <a:t>Communist party of the RF</a:t>
                      </a:r>
                      <a:endParaRPr lang="en-US" dirty="0"/>
                    </a:p>
                  </a:txBody>
                  <a:tcPr marL="96820" marR="96820"/>
                </a:tc>
                <a:tc>
                  <a:txBody>
                    <a:bodyPr/>
                    <a:lstStyle/>
                    <a:p>
                      <a:r>
                        <a:rPr lang="en-US" dirty="0" smtClean="0"/>
                        <a:t>92</a:t>
                      </a:r>
                      <a:endParaRPr lang="en-US" dirty="0"/>
                    </a:p>
                  </a:txBody>
                  <a:tcPr marL="96820" marR="96820"/>
                </a:tc>
              </a:tr>
              <a:tr h="370840">
                <a:tc>
                  <a:txBody>
                    <a:bodyPr/>
                    <a:lstStyle/>
                    <a:p>
                      <a:r>
                        <a:rPr lang="en-US" dirty="0" smtClean="0"/>
                        <a:t>Liberal Democratic</a:t>
                      </a:r>
                      <a:r>
                        <a:rPr lang="en-US" baseline="0" dirty="0" smtClean="0"/>
                        <a:t> Party</a:t>
                      </a:r>
                      <a:endParaRPr lang="en-US" dirty="0"/>
                    </a:p>
                  </a:txBody>
                  <a:tcPr marL="96820" marR="96820"/>
                </a:tc>
                <a:tc>
                  <a:txBody>
                    <a:bodyPr/>
                    <a:lstStyle/>
                    <a:p>
                      <a:r>
                        <a:rPr lang="en-US" dirty="0" smtClean="0"/>
                        <a:t>56</a:t>
                      </a:r>
                      <a:endParaRPr lang="en-US" dirty="0"/>
                    </a:p>
                  </a:txBody>
                  <a:tcPr marL="96820" marR="96820"/>
                </a:tc>
              </a:tr>
              <a:tr h="370840">
                <a:tc>
                  <a:txBody>
                    <a:bodyPr/>
                    <a:lstStyle/>
                    <a:p>
                      <a:r>
                        <a:rPr lang="en-US" dirty="0" smtClean="0"/>
                        <a:t>A Just</a:t>
                      </a:r>
                      <a:r>
                        <a:rPr lang="en-US" baseline="0" dirty="0" smtClean="0"/>
                        <a:t> Russia</a:t>
                      </a:r>
                      <a:endParaRPr lang="en-US" dirty="0"/>
                    </a:p>
                  </a:txBody>
                  <a:tcPr marL="96820" marR="96820"/>
                </a:tc>
                <a:tc>
                  <a:txBody>
                    <a:bodyPr/>
                    <a:lstStyle/>
                    <a:p>
                      <a:r>
                        <a:rPr lang="en-US" dirty="0" smtClean="0"/>
                        <a:t>64</a:t>
                      </a:r>
                      <a:endParaRPr lang="en-US" dirty="0"/>
                    </a:p>
                  </a:txBody>
                  <a:tcPr marL="96820" marR="96820"/>
                </a:tc>
              </a:tr>
            </a:tbl>
          </a:graphicData>
        </a:graphic>
      </p:graphicFrame>
    </p:spTree>
    <p:extLst>
      <p:ext uri="{BB962C8B-B14F-4D97-AF65-F5344CB8AC3E}">
        <p14:creationId xmlns:p14="http://schemas.microsoft.com/office/powerpoint/2010/main" val="10794651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Russian Ideology</a:t>
            </a:r>
            <a:endParaRPr lang="en-US" dirty="0"/>
          </a:p>
        </p:txBody>
      </p:sp>
      <p:sp>
        <p:nvSpPr>
          <p:cNvPr id="6" name="Content Placeholder 5"/>
          <p:cNvSpPr>
            <a:spLocks noGrp="1"/>
          </p:cNvSpPr>
          <p:nvPr>
            <p:ph sz="quarter" idx="1"/>
          </p:nvPr>
        </p:nvSpPr>
        <p:spPr/>
        <p:txBody>
          <a:bodyPr/>
          <a:lstStyle/>
          <a:p>
            <a:pPr>
              <a:lnSpc>
                <a:spcPct val="90000"/>
              </a:lnSpc>
            </a:pPr>
            <a:r>
              <a:rPr lang="en-US" sz="2800" dirty="0"/>
              <a:t>Market reforms are right-wing (pro-market and libertarian) and liberal (challenge status quo)</a:t>
            </a:r>
          </a:p>
          <a:p>
            <a:pPr>
              <a:lnSpc>
                <a:spcPct val="90000"/>
              </a:lnSpc>
            </a:pPr>
            <a:r>
              <a:rPr lang="en-US" sz="2800" dirty="0"/>
              <a:t>Conservative parties are leftist since they support strong state role in economy and society</a:t>
            </a:r>
          </a:p>
          <a:p>
            <a:pPr>
              <a:lnSpc>
                <a:spcPct val="90000"/>
              </a:lnSpc>
            </a:pPr>
            <a:r>
              <a:rPr lang="en-US" sz="2800" dirty="0"/>
              <a:t>Centrists: some reforms but preserving welfare state and gov’t intervention</a:t>
            </a:r>
          </a:p>
          <a:p>
            <a:endParaRPr lang="en-US" dirty="0"/>
          </a:p>
        </p:txBody>
      </p:sp>
    </p:spTree>
    <p:extLst>
      <p:ext uri="{BB962C8B-B14F-4D97-AF65-F5344CB8AC3E}">
        <p14:creationId xmlns:p14="http://schemas.microsoft.com/office/powerpoint/2010/main" val="9443689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Linkage Institutions – Political Parties</a:t>
            </a:r>
            <a:endParaRPr lang="en-US" dirty="0"/>
          </a:p>
        </p:txBody>
      </p:sp>
      <p:sp>
        <p:nvSpPr>
          <p:cNvPr id="3" name="Content Placeholder 2"/>
          <p:cNvSpPr>
            <a:spLocks noGrp="1"/>
          </p:cNvSpPr>
          <p:nvPr>
            <p:ph sz="quarter" idx="1"/>
          </p:nvPr>
        </p:nvSpPr>
        <p:spPr/>
        <p:txBody>
          <a:bodyPr>
            <a:normAutofit/>
          </a:bodyPr>
          <a:lstStyle/>
          <a:p>
            <a:r>
              <a:rPr lang="en-US" dirty="0"/>
              <a:t>United Russia</a:t>
            </a:r>
          </a:p>
          <a:p>
            <a:pPr lvl="1"/>
            <a:r>
              <a:rPr lang="en-US" sz="2400" dirty="0"/>
              <a:t>Founded in April 2001 as merger of Fatherland </a:t>
            </a:r>
            <a:r>
              <a:rPr lang="en-US" sz="2400" dirty="0" smtClean="0"/>
              <a:t>All</a:t>
            </a:r>
            <a:r>
              <a:rPr lang="en-US" sz="2400" dirty="0"/>
              <a:t>-Russia Party &amp; Unity Party of Russia</a:t>
            </a:r>
          </a:p>
          <a:p>
            <a:pPr lvl="1"/>
            <a:r>
              <a:rPr lang="en-US" sz="2400" dirty="0" smtClean="0"/>
              <a:t>Hard to define ideology – Pro Putin</a:t>
            </a:r>
          </a:p>
          <a:p>
            <a:pPr lvl="2"/>
            <a:r>
              <a:rPr lang="en-US" sz="2400" dirty="0" smtClean="0"/>
              <a:t>Putin chair (not a member until recently)</a:t>
            </a:r>
          </a:p>
          <a:p>
            <a:pPr lvl="2"/>
            <a:r>
              <a:rPr lang="en-US" sz="2400" dirty="0" smtClean="0"/>
              <a:t>Centrist</a:t>
            </a:r>
            <a:r>
              <a:rPr lang="en-US" sz="2400" dirty="0"/>
              <a:t>,  conservative, pragmatic, </a:t>
            </a:r>
            <a:r>
              <a:rPr lang="en-US" sz="2400" dirty="0" smtClean="0"/>
              <a:t> </a:t>
            </a:r>
            <a:r>
              <a:rPr lang="en-US" sz="2400" dirty="0"/>
              <a:t>o</a:t>
            </a:r>
            <a:r>
              <a:rPr lang="en-US" sz="2400" dirty="0" smtClean="0"/>
              <a:t>pposed </a:t>
            </a:r>
            <a:r>
              <a:rPr lang="en-US" sz="2400" dirty="0"/>
              <a:t>to </a:t>
            </a:r>
            <a:r>
              <a:rPr lang="en-US" sz="2400" dirty="0" smtClean="0"/>
              <a:t>radicalism</a:t>
            </a:r>
          </a:p>
          <a:p>
            <a:pPr lvl="2"/>
            <a:r>
              <a:rPr lang="en-US" sz="2400" dirty="0" smtClean="0"/>
              <a:t>State </a:t>
            </a:r>
            <a:r>
              <a:rPr lang="en-US" sz="2400" dirty="0"/>
              <a:t>direction </a:t>
            </a:r>
            <a:r>
              <a:rPr lang="en-US" sz="2400" dirty="0" smtClean="0"/>
              <a:t>of economy</a:t>
            </a:r>
          </a:p>
          <a:p>
            <a:pPr lvl="1"/>
            <a:r>
              <a:rPr lang="en-US" sz="2400" dirty="0" smtClean="0"/>
              <a:t>Catchall</a:t>
            </a:r>
            <a:r>
              <a:rPr lang="en-US" sz="2400" dirty="0"/>
              <a:t>/Umbrella party</a:t>
            </a:r>
          </a:p>
          <a:p>
            <a:pPr>
              <a:lnSpc>
                <a:spcPct val="90000"/>
              </a:lnSpc>
            </a:pPr>
            <a:endParaRPr lang="en-US" dirty="0"/>
          </a:p>
          <a:p>
            <a:endParaRPr lang="en-US" dirty="0"/>
          </a:p>
          <a:p>
            <a:pPr lvl="1"/>
            <a:endParaRPr lang="en-US" dirty="0"/>
          </a:p>
          <a:p>
            <a:endParaRPr lang="en-US" dirty="0"/>
          </a:p>
        </p:txBody>
      </p:sp>
      <p:pic>
        <p:nvPicPr>
          <p:cNvPr id="4" name="Picture 2" descr="United Russia logo.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886199"/>
            <a:ext cx="1676400" cy="227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8103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Linkage Institutions – Political Parties</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smtClean="0"/>
              <a:t>The Communist Party of the Russian Federation (CPRF)</a:t>
            </a:r>
          </a:p>
          <a:p>
            <a:pPr lvl="1"/>
            <a:r>
              <a:rPr lang="en-US" dirty="0" smtClean="0"/>
              <a:t>Formed from Communist party of Soviet Union</a:t>
            </a:r>
          </a:p>
          <a:p>
            <a:pPr lvl="1"/>
            <a:r>
              <a:rPr lang="en-US" dirty="0" smtClean="0"/>
              <a:t>Strongest opposition party to United Russia</a:t>
            </a:r>
          </a:p>
          <a:p>
            <a:pPr lvl="1"/>
            <a:r>
              <a:rPr lang="en-US" dirty="0" smtClean="0"/>
              <a:t>Less reformist than other parties</a:t>
            </a:r>
          </a:p>
          <a:p>
            <a:pPr lvl="1"/>
            <a:r>
              <a:rPr lang="en-US" dirty="0" smtClean="0"/>
              <a:t>Emphasizes centralized planning and nationalism</a:t>
            </a:r>
          </a:p>
          <a:p>
            <a:pPr lvl="1"/>
            <a:r>
              <a:rPr lang="en-US" dirty="0" smtClean="0"/>
              <a:t>Implies intention to regain territories lost when USSR broke apart</a:t>
            </a:r>
          </a:p>
          <a:p>
            <a:pPr lvl="1"/>
            <a:r>
              <a:rPr lang="en-US" dirty="0" smtClean="0"/>
              <a:t>Supported by older Russians, economically                              disadvantaged and rural residents</a:t>
            </a:r>
            <a:endParaRPr lang="en-US" dirty="0"/>
          </a:p>
        </p:txBody>
      </p:sp>
      <p:pic>
        <p:nvPicPr>
          <p:cNvPr id="8" name="Picture 2" descr="KPRF.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844159"/>
            <a:ext cx="228600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421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5670</TotalTime>
  <Words>3391</Words>
  <Application>Microsoft Macintosh PowerPoint</Application>
  <PresentationFormat>On-screen Show (4:3)</PresentationFormat>
  <Paragraphs>410</Paragraphs>
  <Slides>37</Slides>
  <Notes>18</Notes>
  <HiddenSlides>0</HiddenSlides>
  <MMClips>1</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Origin</vt:lpstr>
      <vt:lpstr>Russia </vt:lpstr>
      <vt:lpstr>The Military</vt:lpstr>
      <vt:lpstr>The Military</vt:lpstr>
      <vt:lpstr>Linkage Institutions – Overview</vt:lpstr>
      <vt:lpstr>Linkage Institutions – Political Parties</vt:lpstr>
      <vt:lpstr>Linkage Institutions – Political Parties</vt:lpstr>
      <vt:lpstr>Russian Ideology</vt:lpstr>
      <vt:lpstr>Linkage Institutions – Political Parties</vt:lpstr>
      <vt:lpstr>Linkage Institutions – Political Parties</vt:lpstr>
      <vt:lpstr>Linkage Institutions – Political Parties</vt:lpstr>
      <vt:lpstr>Linkage Institutions – Political Parties</vt:lpstr>
      <vt:lpstr>Linkage Institutions?  Oligarchs &amp; Mafia</vt:lpstr>
      <vt:lpstr>Linkage Institutions - Media</vt:lpstr>
      <vt:lpstr>PowerPoint Presentation</vt:lpstr>
      <vt:lpstr>Social Cleavages -Nationality</vt:lpstr>
      <vt:lpstr>Social Cleavages -Nationality</vt:lpstr>
      <vt:lpstr>Social Cleavages - Religion</vt:lpstr>
      <vt:lpstr>Social Cleavages – Other</vt:lpstr>
      <vt:lpstr>Political Culture</vt:lpstr>
      <vt:lpstr>Political Culture</vt:lpstr>
      <vt:lpstr>Political Culture</vt:lpstr>
      <vt:lpstr>Political Culture</vt:lpstr>
      <vt:lpstr>Political Participation</vt:lpstr>
      <vt:lpstr>Political Participation</vt:lpstr>
      <vt:lpstr>The Other Russia</vt:lpstr>
      <vt:lpstr>Political Participation</vt:lpstr>
      <vt:lpstr>Nashi</vt:lpstr>
      <vt:lpstr>Russia: Public Policy</vt:lpstr>
      <vt:lpstr>The Economy</vt:lpstr>
      <vt:lpstr>The Economy</vt:lpstr>
      <vt:lpstr>The Economy</vt:lpstr>
      <vt:lpstr>Foreign Policy</vt:lpstr>
      <vt:lpstr>Foreign Policy - CIS</vt:lpstr>
      <vt:lpstr>Foreign Policy - CIS</vt:lpstr>
      <vt:lpstr>Russia &amp; the West</vt:lpstr>
      <vt:lpstr>Population Issues</vt:lpstr>
      <vt:lpstr>PowerPoint Presentation</vt:lpstr>
    </vt:vector>
  </TitlesOfParts>
  <Company>Lausanne Collegiate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James Wehrli</dc:creator>
  <cp:lastModifiedBy>Kate Lacks</cp:lastModifiedBy>
  <cp:revision>401</cp:revision>
  <cp:lastPrinted>2013-09-30T14:44:37Z</cp:lastPrinted>
  <dcterms:created xsi:type="dcterms:W3CDTF">2011-12-23T02:33:30Z</dcterms:created>
  <dcterms:modified xsi:type="dcterms:W3CDTF">2014-03-31T13:51:03Z</dcterms:modified>
</cp:coreProperties>
</file>