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2" r:id="rId5"/>
    <p:sldId id="259" r:id="rId6"/>
    <p:sldId id="260" r:id="rId7"/>
    <p:sldId id="264" r:id="rId8"/>
    <p:sldId id="266" r:id="rId9"/>
    <p:sldId id="263" r:id="rId10"/>
    <p:sldId id="261" r:id="rId11"/>
    <p:sldId id="265" r:id="rId12"/>
    <p:sldId id="267" r:id="rId13"/>
    <p:sldId id="268" r:id="rId14"/>
    <p:sldId id="270" r:id="rId15"/>
    <p:sldId id="271" r:id="rId16"/>
    <p:sldId id="269" r:id="rId17"/>
    <p:sldId id="272" r:id="rId18"/>
    <p:sldId id="273" r:id="rId19"/>
    <p:sldId id="274" r:id="rId20"/>
    <p:sldId id="275" r:id="rId21"/>
    <p:sldId id="276" r:id="rId22"/>
    <p:sldId id="277" r:id="rId23"/>
    <p:sldId id="280" r:id="rId24"/>
    <p:sldId id="279"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5" r:id="rId47"/>
    <p:sldId id="301" r:id="rId48"/>
    <p:sldId id="309" r:id="rId49"/>
    <p:sldId id="302" r:id="rId50"/>
    <p:sldId id="303" r:id="rId51"/>
    <p:sldId id="304" r:id="rId52"/>
    <p:sldId id="306" r:id="rId53"/>
    <p:sldId id="307" r:id="rId54"/>
    <p:sldId id="308"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7E22E386-74DC-4EB2-81EA-5C5B864302FB}"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FA034982-1BFE-4DF1-AFA1-8FF67C7531C3}"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E386-74DC-4EB2-81EA-5C5B864302FB}"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82-1BFE-4DF1-AFA1-8FF67C753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E386-74DC-4EB2-81EA-5C5B864302FB}"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82-1BFE-4DF1-AFA1-8FF67C753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7E22E386-74DC-4EB2-81EA-5C5B864302FB}"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82-1BFE-4DF1-AFA1-8FF67C7531C3}"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7E22E386-74DC-4EB2-81EA-5C5B864302FB}"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34982-1BFE-4DF1-AFA1-8FF67C7531C3}"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22E386-74DC-4EB2-81EA-5C5B864302FB}"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82-1BFE-4DF1-AFA1-8FF67C7531C3}"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E22E386-74DC-4EB2-81EA-5C5B864302FB}" type="datetimeFigureOut">
              <a:rPr lang="en-US" smtClean="0"/>
              <a:pPr/>
              <a:t>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34982-1BFE-4DF1-AFA1-8FF67C7531C3}"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7E22E386-74DC-4EB2-81EA-5C5B864302FB}" type="datetimeFigureOut">
              <a:rPr lang="en-US" smtClean="0"/>
              <a:pPr/>
              <a:t>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34982-1BFE-4DF1-AFA1-8FF67C7531C3}"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2E386-74DC-4EB2-81EA-5C5B864302FB}" type="datetimeFigureOut">
              <a:rPr lang="en-US" smtClean="0"/>
              <a:pPr/>
              <a:t>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34982-1BFE-4DF1-AFA1-8FF67C753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E22E386-74DC-4EB2-81EA-5C5B864302FB}"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82-1BFE-4DF1-AFA1-8FF67C7531C3}"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E22E386-74DC-4EB2-81EA-5C5B864302FB}"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34982-1BFE-4DF1-AFA1-8FF67C7531C3}"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7E22E386-74DC-4EB2-81EA-5C5B864302FB}" type="datetimeFigureOut">
              <a:rPr lang="en-US" smtClean="0"/>
              <a:pPr/>
              <a:t>1/3/2013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A034982-1BFE-4DF1-AFA1-8FF67C7531C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Image:NathanBedfordForrest.jpg"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Image:Misissippi_ku_klux.jpg"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d/dc/Burning-cross2.jp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Image:Birth-of-a-nation-poster-color.jpg"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c/cf/AJohnsonimpeach.jpg"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en/e/e3/Carpetbagger.jpg"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0/08/Hiram_Rhodes_Revels_-_Brady-Handy.jpg"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commons/9/9c/Blanche_Bruce_-_Brady-Handy.jpg"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Image:Andrew_Johnson_-_3a53290u.png"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AP US History</a:t>
            </a:r>
          </a:p>
          <a:p>
            <a:r>
              <a:rPr lang="en-US" dirty="0" smtClean="0"/>
              <a:t>Mrs. Lacks</a:t>
            </a:r>
            <a:endParaRPr lang="en-US" dirty="0"/>
          </a:p>
        </p:txBody>
      </p:sp>
      <p:sp>
        <p:nvSpPr>
          <p:cNvPr id="2" name="Title 1"/>
          <p:cNvSpPr>
            <a:spLocks noGrp="1"/>
          </p:cNvSpPr>
          <p:nvPr>
            <p:ph type="title"/>
          </p:nvPr>
        </p:nvSpPr>
        <p:spPr/>
        <p:txBody>
          <a:bodyPr/>
          <a:lstStyle/>
          <a:p>
            <a:r>
              <a:rPr lang="en-US" dirty="0" smtClean="0"/>
              <a:t>Reconstruction</a:t>
            </a:r>
            <a:endParaRPr lang="en-US" dirty="0"/>
          </a:p>
        </p:txBody>
      </p:sp>
    </p:spTree>
    <p:extLst>
      <p:ext uri="{BB962C8B-B14F-4D97-AF65-F5344CB8AC3E}">
        <p14:creationId xmlns:p14="http://schemas.microsoft.com/office/powerpoint/2010/main" xmlns="" val="149695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048000"/>
            <a:ext cx="8591550" cy="1066800"/>
          </a:xfrm>
        </p:spPr>
        <p:txBody>
          <a:bodyPr>
            <a:noAutofit/>
          </a:bodyPr>
          <a:lstStyle/>
          <a:p>
            <a:pPr algn="ctr"/>
            <a:r>
              <a:rPr lang="en-US" sz="6600" dirty="0" smtClean="0"/>
              <a:t>What are the plans failing to address?</a:t>
            </a:r>
            <a:endParaRPr lang="en-US" sz="6600" dirty="0"/>
          </a:p>
        </p:txBody>
      </p:sp>
    </p:spTree>
    <p:extLst>
      <p:ext uri="{BB962C8B-B14F-4D97-AF65-F5344CB8AC3E}">
        <p14:creationId xmlns:p14="http://schemas.microsoft.com/office/powerpoint/2010/main" xmlns="" val="116603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ts val="400"/>
              </a:spcBef>
            </a:pPr>
            <a:r>
              <a:rPr lang="en-US" sz="3200" b="1" dirty="0">
                <a:solidFill>
                  <a:schemeClr val="bg2"/>
                </a:solidFill>
                <a:latin typeface="+mj-lt"/>
              </a:rPr>
              <a:t>T</a:t>
            </a:r>
            <a:r>
              <a:rPr lang="en-US" sz="3200" b="1" dirty="0" smtClean="0">
                <a:solidFill>
                  <a:schemeClr val="bg2"/>
                </a:solidFill>
                <a:latin typeface="+mj-lt"/>
              </a:rPr>
              <a:t>he needs of former slaves</a:t>
            </a:r>
            <a:endParaRPr lang="en-US" b="1" dirty="0">
              <a:solidFill>
                <a:schemeClr val="bg2"/>
              </a:solidFill>
              <a:latin typeface="+mj-lt"/>
            </a:endParaRPr>
          </a:p>
        </p:txBody>
      </p:sp>
      <p:sp>
        <p:nvSpPr>
          <p:cNvPr id="3" name="Text Placeholder 2"/>
          <p:cNvSpPr>
            <a:spLocks noGrp="1"/>
          </p:cNvSpPr>
          <p:nvPr>
            <p:ph type="body" sz="half" idx="2"/>
          </p:nvPr>
        </p:nvSpPr>
        <p:spPr/>
        <p:txBody>
          <a:bodyPr>
            <a:normAutofit/>
          </a:bodyPr>
          <a:lstStyle/>
          <a:p>
            <a:r>
              <a:rPr lang="en-US" sz="3200" dirty="0" smtClean="0"/>
              <a:t>land</a:t>
            </a:r>
            <a:r>
              <a:rPr lang="en-US" sz="3200" dirty="0"/>
              <a:t>, voting rights, protection under the law</a:t>
            </a:r>
          </a:p>
        </p:txBody>
      </p:sp>
      <p:pic>
        <p:nvPicPr>
          <p:cNvPr id="5" name="Picture 5" descr="share10"/>
          <p:cNvPicPr>
            <a:picLocks noGrp="1" noChangeAspect="1" noChangeArrowheads="1"/>
          </p:cNvPicPr>
          <p:nvPr>
            <p:ph sz="quarter" idx="14"/>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6663" y="1694024"/>
            <a:ext cx="5062537" cy="338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40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Answer 1</a:t>
            </a:r>
            <a:endParaRPr lang="en-US" sz="3600" b="1" dirty="0"/>
          </a:p>
        </p:txBody>
      </p:sp>
      <p:sp>
        <p:nvSpPr>
          <p:cNvPr id="3" name="Content Placeholder 2"/>
          <p:cNvSpPr>
            <a:spLocks noGrp="1"/>
          </p:cNvSpPr>
          <p:nvPr>
            <p:ph type="body" sz="quarter" idx="13"/>
          </p:nvPr>
        </p:nvSpPr>
        <p:spPr/>
        <p:txBody>
          <a:bodyPr>
            <a:normAutofit/>
          </a:bodyPr>
          <a:lstStyle/>
          <a:p>
            <a:r>
              <a:rPr lang="en-US" sz="3200" dirty="0" smtClean="0"/>
              <a:t>Former Confederate leaders?</a:t>
            </a:r>
            <a:endParaRPr lang="en-US" sz="3200" dirty="0"/>
          </a:p>
        </p:txBody>
      </p:sp>
      <p:pic>
        <p:nvPicPr>
          <p:cNvPr id="6" name="Picture 3" descr="Pardon1"/>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t="7648" b="7648"/>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78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Black Codes</a:t>
            </a:r>
            <a:endParaRPr lang="en-US" dirty="0"/>
          </a:p>
        </p:txBody>
      </p:sp>
      <p:sp>
        <p:nvSpPr>
          <p:cNvPr id="6" name="Content Placeholder 5"/>
          <p:cNvSpPr>
            <a:spLocks noGrp="1"/>
          </p:cNvSpPr>
          <p:nvPr>
            <p:ph sz="quarter" idx="13"/>
          </p:nvPr>
        </p:nvSpPr>
        <p:spPr/>
        <p:txBody>
          <a:bodyPr>
            <a:normAutofit/>
          </a:bodyPr>
          <a:lstStyle/>
          <a:p>
            <a:r>
              <a:rPr lang="en-US" sz="3200" dirty="0" smtClean="0"/>
              <a:t>Discriminatory laws that  restricted the lives of freed blacks</a:t>
            </a:r>
          </a:p>
          <a:p>
            <a:r>
              <a:rPr lang="en-US" sz="3200" dirty="0" smtClean="0"/>
              <a:t>Restored many of the restrictions of slavery</a:t>
            </a:r>
          </a:p>
          <a:p>
            <a:r>
              <a:rPr lang="en-US" sz="3200" dirty="0" smtClean="0"/>
              <a:t>Examples: prohibited blacks from carrying weapons, serving on juries, testifying against whites, marrying whites, starting their own businesses, etc.</a:t>
            </a:r>
            <a:endParaRPr lang="en-US" sz="3200" dirty="0"/>
          </a:p>
        </p:txBody>
      </p:sp>
    </p:spTree>
    <p:extLst>
      <p:ext uri="{BB962C8B-B14F-4D97-AF65-F5344CB8AC3E}">
        <p14:creationId xmlns:p14="http://schemas.microsoft.com/office/powerpoint/2010/main" xmlns="" val="402790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t>Ku Klux Klan</a:t>
            </a:r>
            <a:endParaRPr lang="en-US" sz="4000" b="1" dirty="0"/>
          </a:p>
        </p:txBody>
      </p:sp>
      <p:sp>
        <p:nvSpPr>
          <p:cNvPr id="5" name="Text Placeholder 4"/>
          <p:cNvSpPr>
            <a:spLocks noGrp="1"/>
          </p:cNvSpPr>
          <p:nvPr>
            <p:ph type="body" sz="half" idx="2"/>
          </p:nvPr>
        </p:nvSpPr>
        <p:spPr/>
        <p:txBody>
          <a:bodyPr>
            <a:normAutofit/>
          </a:bodyPr>
          <a:lstStyle/>
          <a:p>
            <a:r>
              <a:rPr lang="en-US" sz="2000" dirty="0" smtClean="0"/>
              <a:t>Began as a social club in Tennessee after war</a:t>
            </a:r>
          </a:p>
          <a:p>
            <a:r>
              <a:rPr lang="en-US" sz="2000" dirty="0" smtClean="0"/>
              <a:t>From the </a:t>
            </a:r>
            <a:r>
              <a:rPr lang="en-US" sz="2000" dirty="0"/>
              <a:t>G</a:t>
            </a:r>
            <a:r>
              <a:rPr lang="en-US" sz="2000" dirty="0" smtClean="0"/>
              <a:t>reek </a:t>
            </a:r>
            <a:r>
              <a:rPr lang="en-US" sz="2000" i="1" dirty="0" err="1" smtClean="0"/>
              <a:t>kuklos</a:t>
            </a:r>
            <a:r>
              <a:rPr lang="en-US" sz="2000" dirty="0" smtClean="0"/>
              <a:t>, meaning Circle of Brothers</a:t>
            </a:r>
          </a:p>
        </p:txBody>
      </p:sp>
      <p:pic>
        <p:nvPicPr>
          <p:cNvPr id="7" name="Picture 5" descr="klansman71"/>
          <p:cNvPicPr>
            <a:picLocks noGrp="1" noChangeAspect="1" noChangeArrowheads="1"/>
          </p:cNvPicPr>
          <p:nvPr>
            <p:ph sz="quarter" idx="14"/>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64931" y="1536700"/>
            <a:ext cx="2286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050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Ku Klux Klan</a:t>
            </a:r>
            <a:endParaRPr lang="en-US" dirty="0"/>
          </a:p>
        </p:txBody>
      </p:sp>
      <p:sp>
        <p:nvSpPr>
          <p:cNvPr id="6" name="Content Placeholder 5"/>
          <p:cNvSpPr>
            <a:spLocks noGrp="1"/>
          </p:cNvSpPr>
          <p:nvPr>
            <p:ph sz="quarter" idx="13"/>
          </p:nvPr>
        </p:nvSpPr>
        <p:spPr/>
        <p:txBody>
          <a:bodyPr/>
          <a:lstStyle/>
          <a:p>
            <a:r>
              <a:rPr lang="en-US" dirty="0" smtClean="0">
                <a:solidFill>
                  <a:schemeClr val="tx1"/>
                </a:solidFill>
              </a:rPr>
              <a:t>Major Goal: destroy the Republican Party</a:t>
            </a:r>
          </a:p>
          <a:p>
            <a:pPr lvl="1">
              <a:lnSpc>
                <a:spcPct val="80000"/>
              </a:lnSpc>
            </a:pPr>
            <a:r>
              <a:rPr lang="en-US" sz="2400" dirty="0">
                <a:solidFill>
                  <a:schemeClr val="tx1"/>
                </a:solidFill>
              </a:rPr>
              <a:t>throw out Reconstruction </a:t>
            </a:r>
            <a:r>
              <a:rPr lang="en-US" sz="2400" dirty="0" err="1">
                <a:solidFill>
                  <a:schemeClr val="tx1"/>
                </a:solidFill>
              </a:rPr>
              <a:t>gov.s</a:t>
            </a:r>
            <a:endParaRPr lang="en-US" sz="2400" dirty="0">
              <a:solidFill>
                <a:schemeClr val="tx1"/>
              </a:solidFill>
            </a:endParaRPr>
          </a:p>
          <a:p>
            <a:pPr lvl="1">
              <a:lnSpc>
                <a:spcPct val="80000"/>
              </a:lnSpc>
            </a:pPr>
            <a:r>
              <a:rPr lang="en-US" sz="2400" dirty="0">
                <a:solidFill>
                  <a:schemeClr val="tx1"/>
                </a:solidFill>
              </a:rPr>
              <a:t>aid planter class in controlling black laborers</a:t>
            </a:r>
          </a:p>
          <a:p>
            <a:pPr lvl="1">
              <a:lnSpc>
                <a:spcPct val="80000"/>
              </a:lnSpc>
            </a:pPr>
            <a:r>
              <a:rPr lang="en-US" sz="2400" dirty="0">
                <a:solidFill>
                  <a:schemeClr val="tx1"/>
                </a:solidFill>
              </a:rPr>
              <a:t>prevent blacks from exercising political rights</a:t>
            </a:r>
          </a:p>
          <a:p>
            <a:pPr lvl="1">
              <a:lnSpc>
                <a:spcPct val="80000"/>
              </a:lnSpc>
            </a:pPr>
            <a:r>
              <a:rPr lang="en-US" sz="2400" dirty="0">
                <a:solidFill>
                  <a:schemeClr val="tx1"/>
                </a:solidFill>
              </a:rPr>
              <a:t>opposition to the violence will bring gradual decrease in the Klan’s activities</a:t>
            </a:r>
          </a:p>
          <a:p>
            <a:endParaRPr lang="en-US" dirty="0"/>
          </a:p>
        </p:txBody>
      </p:sp>
      <p:pic>
        <p:nvPicPr>
          <p:cNvPr id="7" name="Picture 3" descr="kkk-kill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3270250"/>
            <a:ext cx="6096000" cy="335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69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Nathan Bedford Forrest</a:t>
            </a:r>
            <a:endParaRPr lang="en-US" sz="3200" b="1" dirty="0"/>
          </a:p>
        </p:txBody>
      </p:sp>
      <p:sp>
        <p:nvSpPr>
          <p:cNvPr id="6" name="Text Placeholder 5"/>
          <p:cNvSpPr>
            <a:spLocks noGrp="1"/>
          </p:cNvSpPr>
          <p:nvPr>
            <p:ph type="body" sz="quarter" idx="13"/>
          </p:nvPr>
        </p:nvSpPr>
        <p:spPr/>
        <p:txBody>
          <a:bodyPr/>
          <a:lstStyle/>
          <a:p>
            <a:pPr>
              <a:lnSpc>
                <a:spcPct val="80000"/>
              </a:lnSpc>
            </a:pPr>
            <a:r>
              <a:rPr lang="en-US" sz="2400" dirty="0">
                <a:solidFill>
                  <a:srgbClr val="0F0F0F"/>
                </a:solidFill>
              </a:rPr>
              <a:t>From TN</a:t>
            </a:r>
          </a:p>
          <a:p>
            <a:pPr>
              <a:lnSpc>
                <a:spcPct val="80000"/>
              </a:lnSpc>
            </a:pPr>
            <a:r>
              <a:rPr lang="en-US" sz="2400" dirty="0">
                <a:solidFill>
                  <a:srgbClr val="0F0F0F"/>
                </a:solidFill>
              </a:rPr>
              <a:t>Slave trader</a:t>
            </a:r>
          </a:p>
          <a:p>
            <a:pPr>
              <a:lnSpc>
                <a:spcPct val="80000"/>
              </a:lnSpc>
            </a:pPr>
            <a:r>
              <a:rPr lang="en-US" sz="2400" dirty="0">
                <a:solidFill>
                  <a:srgbClr val="0F0F0F"/>
                </a:solidFill>
              </a:rPr>
              <a:t>Confederate LT. General </a:t>
            </a:r>
            <a:endParaRPr lang="en-US" sz="2400" dirty="0" smtClean="0">
              <a:solidFill>
                <a:srgbClr val="0F0F0F"/>
              </a:solidFill>
            </a:endParaRPr>
          </a:p>
          <a:p>
            <a:pPr>
              <a:lnSpc>
                <a:spcPct val="80000"/>
              </a:lnSpc>
            </a:pPr>
            <a:r>
              <a:rPr lang="en-US" sz="2400" dirty="0" smtClean="0">
                <a:solidFill>
                  <a:srgbClr val="0F0F0F"/>
                </a:solidFill>
              </a:rPr>
              <a:t>“</a:t>
            </a:r>
            <a:r>
              <a:rPr lang="en-US" sz="2400" dirty="0">
                <a:solidFill>
                  <a:srgbClr val="0F0F0F"/>
                </a:solidFill>
              </a:rPr>
              <a:t>The Wizard of the Saddle”</a:t>
            </a:r>
          </a:p>
          <a:p>
            <a:pPr>
              <a:lnSpc>
                <a:spcPct val="80000"/>
              </a:lnSpc>
            </a:pPr>
            <a:r>
              <a:rPr lang="en-US" sz="2400" dirty="0">
                <a:solidFill>
                  <a:srgbClr val="0F0F0F"/>
                </a:solidFill>
              </a:rPr>
              <a:t>1</a:t>
            </a:r>
            <a:r>
              <a:rPr lang="en-US" sz="2400" baseline="30000" dirty="0">
                <a:solidFill>
                  <a:srgbClr val="0F0F0F"/>
                </a:solidFill>
              </a:rPr>
              <a:t>st</a:t>
            </a:r>
            <a:r>
              <a:rPr lang="en-US" sz="2400" dirty="0">
                <a:solidFill>
                  <a:srgbClr val="0F0F0F"/>
                </a:solidFill>
              </a:rPr>
              <a:t> Grand Wizard of the KKK</a:t>
            </a:r>
          </a:p>
          <a:p>
            <a:endParaRPr lang="en-US" dirty="0"/>
          </a:p>
        </p:txBody>
      </p:sp>
      <p:pic>
        <p:nvPicPr>
          <p:cNvPr id="7" name="Picture 5" descr="NathanBedfordForrest">
            <a:hlinkClick r:id="rId2" tooltip="Nathan Bedford Forrest"/>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9041" b="9041"/>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0620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Ku Klux Klan</a:t>
            </a:r>
            <a:endParaRPr lang="en-US" b="1" dirty="0"/>
          </a:p>
        </p:txBody>
      </p:sp>
      <p:sp>
        <p:nvSpPr>
          <p:cNvPr id="6" name="Content Placeholder 5"/>
          <p:cNvSpPr>
            <a:spLocks noGrp="1"/>
          </p:cNvSpPr>
          <p:nvPr>
            <p:ph sz="quarter" idx="13"/>
          </p:nvPr>
        </p:nvSpPr>
        <p:spPr>
          <a:xfrm>
            <a:off x="274320" y="1463040"/>
            <a:ext cx="8595360" cy="4937760"/>
          </a:xfrm>
        </p:spPr>
        <p:txBody>
          <a:bodyPr>
            <a:normAutofit/>
          </a:bodyPr>
          <a:lstStyle/>
          <a:p>
            <a:pPr>
              <a:lnSpc>
                <a:spcPct val="80000"/>
              </a:lnSpc>
            </a:pPr>
            <a:r>
              <a:rPr lang="en-US" sz="2800" dirty="0">
                <a:solidFill>
                  <a:schemeClr val="tx1"/>
                </a:solidFill>
              </a:rPr>
              <a:t>1</a:t>
            </a:r>
            <a:r>
              <a:rPr lang="en-US" sz="2800" baseline="30000" dirty="0">
                <a:solidFill>
                  <a:schemeClr val="tx1"/>
                </a:solidFill>
              </a:rPr>
              <a:t>st</a:t>
            </a:r>
            <a:r>
              <a:rPr lang="en-US" sz="2800" dirty="0">
                <a:solidFill>
                  <a:schemeClr val="tx1"/>
                </a:solidFill>
              </a:rPr>
              <a:t> Klan: 1865 – 1870s (500,000 members)</a:t>
            </a:r>
          </a:p>
          <a:p>
            <a:pPr lvl="1">
              <a:lnSpc>
                <a:spcPct val="80000"/>
              </a:lnSpc>
            </a:pPr>
            <a:r>
              <a:rPr lang="en-US" sz="2800" dirty="0" smtClean="0">
                <a:solidFill>
                  <a:schemeClr val="tx1"/>
                </a:solidFill>
              </a:rPr>
              <a:t>Veterans </a:t>
            </a:r>
            <a:r>
              <a:rPr lang="en-US" sz="2800" dirty="0">
                <a:solidFill>
                  <a:schemeClr val="tx1"/>
                </a:solidFill>
              </a:rPr>
              <a:t>of the Confederate Army</a:t>
            </a:r>
          </a:p>
          <a:p>
            <a:pPr lvl="1">
              <a:lnSpc>
                <a:spcPct val="80000"/>
              </a:lnSpc>
            </a:pPr>
            <a:r>
              <a:rPr lang="en-US" sz="2800" dirty="0" smtClean="0">
                <a:solidFill>
                  <a:schemeClr val="tx1"/>
                </a:solidFill>
              </a:rPr>
              <a:t>Resisted </a:t>
            </a:r>
            <a:r>
              <a:rPr lang="en-US" sz="2800" dirty="0">
                <a:solidFill>
                  <a:schemeClr val="tx1"/>
                </a:solidFill>
              </a:rPr>
              <a:t>Reconstruction by intimidating freedmen and white Republicans</a:t>
            </a:r>
          </a:p>
          <a:p>
            <a:pPr lvl="1">
              <a:lnSpc>
                <a:spcPct val="80000"/>
              </a:lnSpc>
            </a:pPr>
            <a:r>
              <a:rPr lang="en-US" sz="2800" dirty="0">
                <a:solidFill>
                  <a:schemeClr val="tx1"/>
                </a:solidFill>
              </a:rPr>
              <a:t>Southern elites didn’t like it because it served as an excuse for federal troops to continue occupation</a:t>
            </a:r>
          </a:p>
          <a:p>
            <a:pPr lvl="1">
              <a:lnSpc>
                <a:spcPct val="80000"/>
              </a:lnSpc>
            </a:pPr>
            <a:r>
              <a:rPr lang="en-US" sz="2800" dirty="0" smtClean="0">
                <a:solidFill>
                  <a:schemeClr val="tx1"/>
                </a:solidFill>
              </a:rPr>
              <a:t>Organization </a:t>
            </a:r>
            <a:r>
              <a:rPr lang="en-US" sz="2800" dirty="0">
                <a:solidFill>
                  <a:schemeClr val="tx1"/>
                </a:solidFill>
              </a:rPr>
              <a:t>declined from 1868 to 1870 and was destroyed by President Grant's passage and enforcement of the Force Acts of 1870 and 1871</a:t>
            </a:r>
          </a:p>
          <a:p>
            <a:endParaRPr lang="en-US" sz="2800" dirty="0">
              <a:solidFill>
                <a:schemeClr val="tx1"/>
              </a:solidFill>
            </a:endParaRPr>
          </a:p>
        </p:txBody>
      </p:sp>
    </p:spTree>
    <p:extLst>
      <p:ext uri="{BB962C8B-B14F-4D97-AF65-F5344CB8AC3E}">
        <p14:creationId xmlns:p14="http://schemas.microsoft.com/office/powerpoint/2010/main" xmlns="" val="376723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Ku Klux Klan</a:t>
            </a:r>
            <a:endParaRPr lang="en-US" sz="4000" b="1" dirty="0"/>
          </a:p>
        </p:txBody>
      </p:sp>
      <p:sp>
        <p:nvSpPr>
          <p:cNvPr id="5" name="Text Placeholder 4"/>
          <p:cNvSpPr>
            <a:spLocks noGrp="1"/>
          </p:cNvSpPr>
          <p:nvPr>
            <p:ph type="body" sz="quarter" idx="13"/>
          </p:nvPr>
        </p:nvSpPr>
        <p:spPr/>
        <p:txBody>
          <a:bodyPr>
            <a:normAutofit/>
          </a:bodyPr>
          <a:lstStyle/>
          <a:p>
            <a:r>
              <a:rPr lang="en-US" sz="2400" dirty="0" smtClean="0"/>
              <a:t>Mississippi</a:t>
            </a:r>
          </a:p>
          <a:p>
            <a:r>
              <a:rPr lang="en-US" sz="2400" dirty="0" smtClean="0"/>
              <a:t>1871</a:t>
            </a:r>
            <a:endParaRPr lang="en-US" sz="2400" dirty="0"/>
          </a:p>
        </p:txBody>
      </p:sp>
      <p:pic>
        <p:nvPicPr>
          <p:cNvPr id="6" name="Picture Placeholder 5" descr="200px-Misissippi_ku_klux">
            <a:hlinkClick r:id="rId2" tooltip="Three Ku Klux Klan members arrested in Tishomingo County, Mississippi, September 1871, for the attempted murder of an entire family."/>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4351" b="4351"/>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54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Ku Klux Klan</a:t>
            </a:r>
            <a:endParaRPr lang="en-US" b="1" dirty="0"/>
          </a:p>
        </p:txBody>
      </p:sp>
      <p:sp>
        <p:nvSpPr>
          <p:cNvPr id="6" name="Content Placeholder 5"/>
          <p:cNvSpPr>
            <a:spLocks noGrp="1"/>
          </p:cNvSpPr>
          <p:nvPr>
            <p:ph sz="quarter" idx="13"/>
          </p:nvPr>
        </p:nvSpPr>
        <p:spPr/>
        <p:txBody>
          <a:bodyPr>
            <a:normAutofit/>
          </a:bodyPr>
          <a:lstStyle/>
          <a:p>
            <a:pPr>
              <a:lnSpc>
                <a:spcPct val="80000"/>
              </a:lnSpc>
            </a:pPr>
            <a:r>
              <a:rPr lang="en-US" sz="2400" dirty="0">
                <a:solidFill>
                  <a:schemeClr val="tx1"/>
                </a:solidFill>
              </a:rPr>
              <a:t>2</a:t>
            </a:r>
            <a:r>
              <a:rPr lang="en-US" sz="2400" baseline="30000" dirty="0">
                <a:solidFill>
                  <a:schemeClr val="tx1"/>
                </a:solidFill>
              </a:rPr>
              <a:t>nd</a:t>
            </a:r>
            <a:r>
              <a:rPr lang="en-US" sz="2400" dirty="0">
                <a:solidFill>
                  <a:schemeClr val="tx1"/>
                </a:solidFill>
              </a:rPr>
              <a:t> Klan: 1915 – 1944 (4 million members)</a:t>
            </a:r>
          </a:p>
          <a:p>
            <a:pPr lvl="1">
              <a:lnSpc>
                <a:spcPct val="80000"/>
              </a:lnSpc>
            </a:pPr>
            <a:r>
              <a:rPr lang="en-US" sz="2400" dirty="0">
                <a:solidFill>
                  <a:schemeClr val="tx1"/>
                </a:solidFill>
              </a:rPr>
              <a:t>Formed due to the Great Migration in the early 1900s and the lack of jobs of long-term Americans</a:t>
            </a:r>
          </a:p>
          <a:p>
            <a:pPr lvl="1">
              <a:lnSpc>
                <a:spcPct val="80000"/>
              </a:lnSpc>
            </a:pPr>
            <a:r>
              <a:rPr lang="en-US" sz="2400" dirty="0">
                <a:solidFill>
                  <a:schemeClr val="tx1"/>
                </a:solidFill>
              </a:rPr>
              <a:t>racism, anti-Catholicism, anti-Communism, nativism, and anti-Semitism </a:t>
            </a:r>
          </a:p>
          <a:p>
            <a:pPr lvl="1">
              <a:lnSpc>
                <a:spcPct val="80000"/>
              </a:lnSpc>
            </a:pPr>
            <a:r>
              <a:rPr lang="en-US" sz="2400" dirty="0">
                <a:solidFill>
                  <a:schemeClr val="tx1"/>
                </a:solidFill>
              </a:rPr>
              <a:t>At its peak in the mid-1920s, the organization included about 15% of the nation's eligible population, approximately 4–5 million men</a:t>
            </a:r>
          </a:p>
          <a:p>
            <a:pPr lvl="1">
              <a:lnSpc>
                <a:spcPct val="80000"/>
              </a:lnSpc>
            </a:pPr>
            <a:r>
              <a:rPr lang="en-US" sz="2400" dirty="0" smtClean="0">
                <a:solidFill>
                  <a:schemeClr val="tx1"/>
                </a:solidFill>
              </a:rPr>
              <a:t>Died out </a:t>
            </a:r>
            <a:r>
              <a:rPr lang="en-US" sz="2400" dirty="0">
                <a:solidFill>
                  <a:schemeClr val="tx1"/>
                </a:solidFill>
              </a:rPr>
              <a:t>during the Great Depression and World War II</a:t>
            </a:r>
          </a:p>
          <a:p>
            <a:endParaRPr lang="en-US" sz="2400" dirty="0">
              <a:solidFill>
                <a:schemeClr val="tx1"/>
              </a:solidFill>
            </a:endParaRPr>
          </a:p>
        </p:txBody>
      </p:sp>
    </p:spTree>
    <p:extLst>
      <p:ext uri="{BB962C8B-B14F-4D97-AF65-F5344CB8AC3E}">
        <p14:creationId xmlns:p14="http://schemas.microsoft.com/office/powerpoint/2010/main" xmlns="" val="13196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Era</a:t>
            </a:r>
            <a:endParaRPr lang="en-US" dirty="0"/>
          </a:p>
        </p:txBody>
      </p:sp>
      <p:sp>
        <p:nvSpPr>
          <p:cNvPr id="3" name="Content Placeholder 2"/>
          <p:cNvSpPr>
            <a:spLocks noGrp="1"/>
          </p:cNvSpPr>
          <p:nvPr>
            <p:ph sz="quarter" idx="13"/>
          </p:nvPr>
        </p:nvSpPr>
        <p:spPr/>
        <p:txBody>
          <a:bodyPr/>
          <a:lstStyle/>
          <a:p>
            <a:r>
              <a:rPr lang="en-US" dirty="0" smtClean="0"/>
              <a:t>1865 – 1877 </a:t>
            </a:r>
          </a:p>
          <a:p>
            <a:pPr marL="0" indent="0">
              <a:buNone/>
            </a:pPr>
            <a:endParaRPr lang="en-US" dirty="0" smtClean="0"/>
          </a:p>
          <a:p>
            <a:r>
              <a:rPr lang="en-US" dirty="0"/>
              <a:t>period after the Civil War when the U.S. focused on abolishing slavery, destroying all traces of the Confederacy, and "reconstructing" both the South and the Constitution</a:t>
            </a:r>
          </a:p>
          <a:p>
            <a:endParaRPr lang="en-US" dirty="0"/>
          </a:p>
        </p:txBody>
      </p:sp>
    </p:spTree>
    <p:extLst>
      <p:ext uri="{BB962C8B-B14F-4D97-AF65-F5344CB8AC3E}">
        <p14:creationId xmlns:p14="http://schemas.microsoft.com/office/powerpoint/2010/main" xmlns="" val="370937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t>Ku Klux Klan</a:t>
            </a:r>
            <a:endParaRPr lang="en-US" sz="4000" b="1" dirty="0"/>
          </a:p>
        </p:txBody>
      </p:sp>
      <p:sp>
        <p:nvSpPr>
          <p:cNvPr id="6" name="Text Placeholder 5"/>
          <p:cNvSpPr>
            <a:spLocks noGrp="1"/>
          </p:cNvSpPr>
          <p:nvPr>
            <p:ph type="body" sz="quarter" idx="13"/>
          </p:nvPr>
        </p:nvSpPr>
        <p:spPr/>
        <p:txBody>
          <a:bodyPr>
            <a:normAutofit/>
          </a:bodyPr>
          <a:lstStyle/>
          <a:p>
            <a:r>
              <a:rPr lang="en-US" sz="2400" dirty="0" smtClean="0"/>
              <a:t>Cross burning in the 1920s</a:t>
            </a:r>
            <a:endParaRPr lang="en-US" sz="2400" dirty="0"/>
          </a:p>
        </p:txBody>
      </p:sp>
      <p:pic>
        <p:nvPicPr>
          <p:cNvPr id="7" name="Picture 5" descr="Image:Burning-cross2.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15968" r="15968"/>
          <a:stretch>
            <a:fillRect/>
          </a:stretch>
        </p:blipFill>
        <p:spPr bwMode="auto">
          <a:xfrm>
            <a:off x="3409950" y="0"/>
            <a:ext cx="5734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267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The Birth of a Nation</a:t>
            </a:r>
            <a:endParaRPr lang="en-US" sz="3600" b="1" dirty="0"/>
          </a:p>
        </p:txBody>
      </p:sp>
      <p:sp>
        <p:nvSpPr>
          <p:cNvPr id="7" name="Text Placeholder 6"/>
          <p:cNvSpPr>
            <a:spLocks noGrp="1"/>
          </p:cNvSpPr>
          <p:nvPr>
            <p:ph type="body" sz="quarter" idx="13"/>
          </p:nvPr>
        </p:nvSpPr>
        <p:spPr/>
        <p:txBody>
          <a:bodyPr/>
          <a:lstStyle/>
          <a:p>
            <a:r>
              <a:rPr lang="en-US" sz="2000" dirty="0" smtClean="0"/>
              <a:t>1</a:t>
            </a:r>
            <a:r>
              <a:rPr lang="en-US" sz="2000" baseline="30000" dirty="0" smtClean="0"/>
              <a:t>st</a:t>
            </a:r>
            <a:r>
              <a:rPr lang="en-US" sz="2000" dirty="0" smtClean="0"/>
              <a:t> Hollywood Blockbuster (for innovative technical achievement)</a:t>
            </a:r>
          </a:p>
          <a:p>
            <a:r>
              <a:rPr lang="en-US" sz="2000" dirty="0" smtClean="0"/>
              <a:t>Based off of </a:t>
            </a:r>
            <a:r>
              <a:rPr lang="en-US" sz="2000" i="1" dirty="0" smtClean="0"/>
              <a:t>the Clansmen </a:t>
            </a:r>
            <a:r>
              <a:rPr lang="en-US" sz="2000" dirty="0" smtClean="0"/>
              <a:t>by Thomas Dixon</a:t>
            </a:r>
          </a:p>
          <a:p>
            <a:r>
              <a:rPr lang="en-US" sz="2000" dirty="0" smtClean="0"/>
              <a:t>Provoked controversy for its sympathetic account of the rise of the KKK </a:t>
            </a:r>
          </a:p>
          <a:p>
            <a:endParaRPr lang="en-US" dirty="0"/>
          </a:p>
        </p:txBody>
      </p:sp>
      <p:pic>
        <p:nvPicPr>
          <p:cNvPr id="8" name="Picture Placeholder 7" descr="215px-Birth-of-a-nation-poster-color">
            <a:hlinkClick r:id="rId2" tooltip="Birth-of-a-nation-poster-color.jpg"/>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5512" b="5512"/>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748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Ku Klux Klan</a:t>
            </a:r>
            <a:endParaRPr lang="en-US" dirty="0"/>
          </a:p>
        </p:txBody>
      </p:sp>
      <p:sp>
        <p:nvSpPr>
          <p:cNvPr id="6" name="Content Placeholder 5"/>
          <p:cNvSpPr>
            <a:spLocks noGrp="1"/>
          </p:cNvSpPr>
          <p:nvPr>
            <p:ph sz="quarter" idx="13"/>
          </p:nvPr>
        </p:nvSpPr>
        <p:spPr/>
        <p:txBody>
          <a:bodyPr/>
          <a:lstStyle/>
          <a:p>
            <a:pPr>
              <a:lnSpc>
                <a:spcPct val="90000"/>
              </a:lnSpc>
            </a:pPr>
            <a:r>
              <a:rPr lang="en-US" sz="2800" dirty="0">
                <a:solidFill>
                  <a:schemeClr val="tx1"/>
                </a:solidFill>
              </a:rPr>
              <a:t>3</a:t>
            </a:r>
            <a:r>
              <a:rPr lang="en-US" sz="2800" baseline="30000" dirty="0">
                <a:solidFill>
                  <a:schemeClr val="tx1"/>
                </a:solidFill>
              </a:rPr>
              <a:t>rd</a:t>
            </a:r>
            <a:r>
              <a:rPr lang="en-US" sz="2800" dirty="0">
                <a:solidFill>
                  <a:schemeClr val="tx1"/>
                </a:solidFill>
              </a:rPr>
              <a:t> Klan: since 1946</a:t>
            </a:r>
          </a:p>
          <a:p>
            <a:pPr lvl="1">
              <a:lnSpc>
                <a:spcPct val="90000"/>
              </a:lnSpc>
            </a:pPr>
            <a:r>
              <a:rPr lang="en-US" sz="2800" dirty="0">
                <a:solidFill>
                  <a:schemeClr val="tx1"/>
                </a:solidFill>
              </a:rPr>
              <a:t>researchers estimate there may be more than 150 Klan chapters with 5,000-8,000 members nationwide</a:t>
            </a:r>
          </a:p>
          <a:p>
            <a:pPr lvl="1">
              <a:lnSpc>
                <a:spcPct val="90000"/>
              </a:lnSpc>
            </a:pPr>
            <a:r>
              <a:rPr lang="en-US" sz="2800" dirty="0">
                <a:solidFill>
                  <a:schemeClr val="tx1"/>
                </a:solidFill>
              </a:rPr>
              <a:t>The U.S. government classifies them as hate groups, with operations in separated small local units. </a:t>
            </a:r>
          </a:p>
          <a:p>
            <a:pPr>
              <a:lnSpc>
                <a:spcPct val="90000"/>
              </a:lnSpc>
            </a:pPr>
            <a:endParaRPr lang="en-US" dirty="0"/>
          </a:p>
          <a:p>
            <a:endParaRPr lang="en-US" dirty="0"/>
          </a:p>
        </p:txBody>
      </p:sp>
    </p:spTree>
    <p:extLst>
      <p:ext uri="{BB962C8B-B14F-4D97-AF65-F5344CB8AC3E}">
        <p14:creationId xmlns:p14="http://schemas.microsoft.com/office/powerpoint/2010/main" xmlns="" val="351058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r>
              <a:rPr lang="en-US" baseline="30000" dirty="0" smtClean="0"/>
              <a:t>th</a:t>
            </a:r>
            <a:r>
              <a:rPr lang="en-US" dirty="0" smtClean="0"/>
              <a:t> Amendment</a:t>
            </a:r>
            <a:endParaRPr lang="en-US" dirty="0"/>
          </a:p>
        </p:txBody>
      </p:sp>
      <p:sp>
        <p:nvSpPr>
          <p:cNvPr id="3" name="Content Placeholder 2"/>
          <p:cNvSpPr>
            <a:spLocks noGrp="1"/>
          </p:cNvSpPr>
          <p:nvPr>
            <p:ph sz="quarter" idx="13"/>
          </p:nvPr>
        </p:nvSpPr>
        <p:spPr/>
        <p:txBody>
          <a:bodyPr/>
          <a:lstStyle/>
          <a:p>
            <a:pPr>
              <a:spcBef>
                <a:spcPct val="50000"/>
              </a:spcBef>
              <a:buClr>
                <a:srgbClr val="D30A05"/>
              </a:buClr>
            </a:pPr>
            <a:r>
              <a:rPr lang="en-US" sz="3200" dirty="0"/>
              <a:t>Ratified in December, 1865.</a:t>
            </a:r>
          </a:p>
          <a:p>
            <a:pPr>
              <a:spcBef>
                <a:spcPct val="50000"/>
              </a:spcBef>
              <a:buClr>
                <a:srgbClr val="D30A05"/>
              </a:buClr>
            </a:pPr>
            <a:r>
              <a:rPr lang="en-US" sz="3200" i="1" dirty="0"/>
              <a:t>Neither slavery nor involuntary servitude, except as punishment for crime whereof the party shall have been duly convicted, shall exist within the United States or any place subject to their jurisdiction.</a:t>
            </a:r>
          </a:p>
          <a:p>
            <a:endParaRPr lang="en-US" dirty="0"/>
          </a:p>
        </p:txBody>
      </p:sp>
    </p:spTree>
    <p:extLst>
      <p:ext uri="{BB962C8B-B14F-4D97-AF65-F5344CB8AC3E}">
        <p14:creationId xmlns:p14="http://schemas.microsoft.com/office/powerpoint/2010/main" xmlns="" val="1284621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r>
              <a:rPr lang="en-US" dirty="0" smtClean="0"/>
              <a:t>Freedman’s Bureau </a:t>
            </a:r>
            <a:endParaRPr lang="en-US" dirty="0"/>
          </a:p>
        </p:txBody>
      </p:sp>
      <p:pic>
        <p:nvPicPr>
          <p:cNvPr id="4" name="Picture 4" descr="Black School during Reconstruction"/>
          <p:cNvPicPr>
            <a:picLocks noChangeAspect="1" noChangeArrowheads="1"/>
          </p:cNvPicPr>
          <p:nvPr/>
        </p:nvPicPr>
        <p:blipFill>
          <a:blip r:embed="rId2" cstate="print">
            <a:lum bright="6000" contrast="6000"/>
            <a:extLst>
              <a:ext uri="{28A0092B-C50C-407E-A947-70E740481C1C}">
                <a14:useLocalDpi xmlns:a14="http://schemas.microsoft.com/office/drawing/2010/main" xmlns="" val="0"/>
              </a:ext>
            </a:extLst>
          </a:blip>
          <a:srcRect/>
          <a:stretch>
            <a:fillRect/>
          </a:stretch>
        </p:blipFill>
        <p:spPr bwMode="auto">
          <a:xfrm>
            <a:off x="838200" y="1219200"/>
            <a:ext cx="7543800" cy="5400675"/>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216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Freedman’s Bureau</a:t>
            </a:r>
            <a:endParaRPr lang="en-US" sz="4000" b="1" dirty="0"/>
          </a:p>
        </p:txBody>
      </p:sp>
      <p:sp>
        <p:nvSpPr>
          <p:cNvPr id="5" name="Text Placeholder 4"/>
          <p:cNvSpPr>
            <a:spLocks noGrp="1"/>
          </p:cNvSpPr>
          <p:nvPr>
            <p:ph type="body" sz="quarter" idx="13"/>
          </p:nvPr>
        </p:nvSpPr>
        <p:spPr/>
        <p:txBody>
          <a:bodyPr>
            <a:normAutofit/>
          </a:bodyPr>
          <a:lstStyle/>
          <a:p>
            <a:r>
              <a:rPr lang="en-US" sz="3200" dirty="0" smtClean="0"/>
              <a:t>As seen through the eyes of the South… plenty to eat and nothing to do</a:t>
            </a:r>
            <a:endParaRPr lang="en-US" sz="3200" dirty="0"/>
          </a:p>
        </p:txBody>
      </p:sp>
      <p:pic>
        <p:nvPicPr>
          <p:cNvPr id="6" name="Picture 4" descr="pol_cartoon-plenty to eat &amp; nothing to do"/>
          <p:cNvPicPr>
            <a:picLocks noGrp="1" noChangeAspect="1" noChangeArrowheads="1"/>
          </p:cNvPicPr>
          <p:nvPr>
            <p:ph type="pic" idx="1"/>
          </p:nvPr>
        </p:nvPicPr>
        <p:blipFill>
          <a:blip r:embed="rId2" cstate="print">
            <a:lum contrast="6000"/>
            <a:extLst>
              <a:ext uri="{28A0092B-C50C-407E-A947-70E740481C1C}">
                <a14:useLocalDpi xmlns:a14="http://schemas.microsoft.com/office/drawing/2010/main" xmlns="" val="0"/>
              </a:ext>
            </a:extLst>
          </a:blip>
          <a:srcRect l="20139" r="20139"/>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64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Civil Rights of 1866</a:t>
            </a:r>
            <a:endParaRPr lang="en-US" dirty="0"/>
          </a:p>
        </p:txBody>
      </p:sp>
      <p:sp>
        <p:nvSpPr>
          <p:cNvPr id="6" name="Content Placeholder 5"/>
          <p:cNvSpPr>
            <a:spLocks noGrp="1"/>
          </p:cNvSpPr>
          <p:nvPr>
            <p:ph sz="quarter" idx="13"/>
          </p:nvPr>
        </p:nvSpPr>
        <p:spPr>
          <a:xfrm>
            <a:off x="274320" y="1447800"/>
            <a:ext cx="8595360" cy="4788408"/>
          </a:xfrm>
        </p:spPr>
        <p:txBody>
          <a:bodyPr/>
          <a:lstStyle/>
          <a:p>
            <a:pPr marL="171450" lvl="1"/>
            <a:r>
              <a:rPr lang="en-US" sz="3200" dirty="0">
                <a:solidFill>
                  <a:schemeClr val="tx1"/>
                </a:solidFill>
              </a:rPr>
              <a:t>gave blacks citizenship and forbade state from passing discriminatory laws that restricted their lives (black codes)</a:t>
            </a:r>
          </a:p>
          <a:p>
            <a:endParaRPr lang="en-US" dirty="0"/>
          </a:p>
        </p:txBody>
      </p:sp>
    </p:spTree>
    <p:extLst>
      <p:ext uri="{BB962C8B-B14F-4D97-AF65-F5344CB8AC3E}">
        <p14:creationId xmlns:p14="http://schemas.microsoft.com/office/powerpoint/2010/main" xmlns="" val="144853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t>Johnson’s Response</a:t>
            </a:r>
            <a:endParaRPr lang="en-US" sz="4000" b="1" dirty="0"/>
          </a:p>
        </p:txBody>
      </p:sp>
      <p:sp>
        <p:nvSpPr>
          <p:cNvPr id="6" name="Text Placeholder 5"/>
          <p:cNvSpPr>
            <a:spLocks noGrp="1"/>
          </p:cNvSpPr>
          <p:nvPr>
            <p:ph type="body" sz="quarter" idx="13"/>
          </p:nvPr>
        </p:nvSpPr>
        <p:spPr>
          <a:xfrm>
            <a:off x="0" y="1612392"/>
            <a:ext cx="3154680" cy="4712208"/>
          </a:xfrm>
        </p:spPr>
        <p:txBody>
          <a:bodyPr>
            <a:normAutofit fontScale="92500" lnSpcReduction="20000"/>
          </a:bodyPr>
          <a:lstStyle/>
          <a:p>
            <a:pPr marL="514350" lvl="1" indent="-342900">
              <a:buFont typeface="Arial" pitchFamily="34" charset="0"/>
              <a:buChar char="•"/>
            </a:pPr>
            <a:r>
              <a:rPr lang="en-US" sz="2400" dirty="0">
                <a:solidFill>
                  <a:srgbClr val="0F0F0F"/>
                </a:solidFill>
              </a:rPr>
              <a:t>Johnson vetoed both renewal of the Freedman’s Bureau and Civil Rights Act</a:t>
            </a:r>
          </a:p>
          <a:p>
            <a:pPr marL="514350" lvl="1" indent="-342900">
              <a:buFont typeface="Arial" pitchFamily="34" charset="0"/>
              <a:buChar char="•"/>
            </a:pPr>
            <a:r>
              <a:rPr lang="en-US" sz="2400" dirty="0">
                <a:solidFill>
                  <a:srgbClr val="0F0F0F"/>
                </a:solidFill>
              </a:rPr>
              <a:t>both overridden by </a:t>
            </a:r>
            <a:r>
              <a:rPr lang="en-US" sz="2400" dirty="0" smtClean="0">
                <a:solidFill>
                  <a:srgbClr val="0F0F0F"/>
                </a:solidFill>
              </a:rPr>
              <a:t>congress (1</a:t>
            </a:r>
            <a:r>
              <a:rPr lang="en-US" sz="2400" baseline="30000" dirty="0" smtClean="0">
                <a:solidFill>
                  <a:srgbClr val="0F0F0F"/>
                </a:solidFill>
              </a:rPr>
              <a:t>st</a:t>
            </a:r>
            <a:r>
              <a:rPr lang="en-US" sz="2400" dirty="0" smtClean="0">
                <a:solidFill>
                  <a:srgbClr val="0F0F0F"/>
                </a:solidFill>
              </a:rPr>
              <a:t> time!)</a:t>
            </a:r>
            <a:endParaRPr lang="en-US" sz="2400" dirty="0">
              <a:solidFill>
                <a:srgbClr val="0F0F0F"/>
              </a:solidFill>
            </a:endParaRPr>
          </a:p>
          <a:p>
            <a:pPr marL="514350" lvl="1" indent="-342900">
              <a:buFont typeface="Arial" pitchFamily="34" charset="0"/>
              <a:buChar char="•"/>
            </a:pPr>
            <a:r>
              <a:rPr lang="en-US" sz="2400" dirty="0">
                <a:solidFill>
                  <a:srgbClr val="0F0F0F"/>
                </a:solidFill>
              </a:rPr>
              <a:t>Johnson said it was beyond the scope of Congress’s powers </a:t>
            </a:r>
          </a:p>
          <a:p>
            <a:pPr marL="514350" lvl="1" indent="-342900">
              <a:buFont typeface="Arial" pitchFamily="34" charset="0"/>
              <a:buChar char="•"/>
            </a:pPr>
            <a:r>
              <a:rPr lang="en-US" sz="2400" dirty="0">
                <a:solidFill>
                  <a:srgbClr val="0F0F0F"/>
                </a:solidFill>
              </a:rPr>
              <a:t>began a battle between congress and the president</a:t>
            </a:r>
          </a:p>
          <a:p>
            <a:pPr marL="514350" lvl="1" indent="-342900">
              <a:buFont typeface="Arial" pitchFamily="34" charset="0"/>
              <a:buChar char="•"/>
            </a:pPr>
            <a:r>
              <a:rPr lang="en-US" sz="2400" dirty="0">
                <a:solidFill>
                  <a:srgbClr val="0F0F0F"/>
                </a:solidFill>
              </a:rPr>
              <a:t>presidential reconstruction will come to a halt</a:t>
            </a:r>
          </a:p>
          <a:p>
            <a:endParaRPr lang="en-US" dirty="0"/>
          </a:p>
        </p:txBody>
      </p:sp>
      <p:pic>
        <p:nvPicPr>
          <p:cNvPr id="1026" name="Picture 2" descr="http://www.andrewjohnson.com/listofcartoons/KickingFreedmensBureauCrop480.jpg"/>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t="13746" b="13746"/>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435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14</a:t>
            </a:r>
            <a:r>
              <a:rPr lang="en-US" baseline="30000" dirty="0" smtClean="0"/>
              <a:t>th</a:t>
            </a:r>
            <a:r>
              <a:rPr lang="en-US" dirty="0" smtClean="0"/>
              <a:t> Amendment</a:t>
            </a:r>
            <a:endParaRPr lang="en-US" dirty="0"/>
          </a:p>
        </p:txBody>
      </p:sp>
      <p:sp>
        <p:nvSpPr>
          <p:cNvPr id="6" name="Content Placeholder 5"/>
          <p:cNvSpPr>
            <a:spLocks noGrp="1"/>
          </p:cNvSpPr>
          <p:nvPr>
            <p:ph sz="quarter" idx="13"/>
          </p:nvPr>
        </p:nvSpPr>
        <p:spPr/>
        <p:txBody>
          <a:bodyPr/>
          <a:lstStyle/>
          <a:p>
            <a:pPr marL="457200" indent="-457200">
              <a:spcBef>
                <a:spcPct val="50000"/>
              </a:spcBef>
              <a:buClr>
                <a:srgbClr val="D30A05"/>
              </a:buClr>
            </a:pPr>
            <a:r>
              <a:rPr lang="en-US" sz="2800" dirty="0"/>
              <a:t>Ratified in July, 1868.</a:t>
            </a:r>
          </a:p>
          <a:p>
            <a:pPr lvl="1">
              <a:spcBef>
                <a:spcPct val="50000"/>
              </a:spcBef>
              <a:buClr>
                <a:srgbClr val="000080"/>
              </a:buClr>
              <a:buSzPct val="80000"/>
            </a:pPr>
            <a:r>
              <a:rPr lang="en-US" sz="2800" dirty="0"/>
              <a:t>Provide a constitutional guarantee of the rights and security of freed people.</a:t>
            </a:r>
          </a:p>
          <a:p>
            <a:pPr lvl="1">
              <a:spcBef>
                <a:spcPct val="50000"/>
              </a:spcBef>
              <a:buClr>
                <a:srgbClr val="000080"/>
              </a:buClr>
              <a:buSzPct val="80000"/>
            </a:pPr>
            <a:r>
              <a:rPr lang="en-US" sz="2800" dirty="0"/>
              <a:t>Insure against neo-Confederate political power.</a:t>
            </a:r>
          </a:p>
          <a:p>
            <a:pPr lvl="1">
              <a:spcBef>
                <a:spcPct val="50000"/>
              </a:spcBef>
              <a:buClr>
                <a:srgbClr val="000080"/>
              </a:buClr>
              <a:buSzPct val="80000"/>
            </a:pPr>
            <a:r>
              <a:rPr lang="en-US" sz="2800" dirty="0"/>
              <a:t>Enshrine the national debt while repudiating that of the Confederacy.</a:t>
            </a:r>
          </a:p>
          <a:p>
            <a:pPr marL="457200" indent="-457200">
              <a:spcBef>
                <a:spcPct val="50000"/>
              </a:spcBef>
              <a:buClr>
                <a:srgbClr val="D30A05"/>
              </a:buClr>
            </a:pPr>
            <a:r>
              <a:rPr lang="en-US" sz="2800" dirty="0"/>
              <a:t>Southern states would be punished for denying the right to vote to black citizens!</a:t>
            </a:r>
          </a:p>
          <a:p>
            <a:endParaRPr lang="en-US" dirty="0"/>
          </a:p>
        </p:txBody>
      </p:sp>
    </p:spTree>
    <p:extLst>
      <p:ext uri="{BB962C8B-B14F-4D97-AF65-F5344CB8AC3E}">
        <p14:creationId xmlns:p14="http://schemas.microsoft.com/office/powerpoint/2010/main" xmlns="" val="270892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Acts of 1867</a:t>
            </a:r>
            <a:endParaRPr lang="en-US" dirty="0"/>
          </a:p>
        </p:txBody>
      </p:sp>
      <p:sp>
        <p:nvSpPr>
          <p:cNvPr id="3" name="Content Placeholder 2"/>
          <p:cNvSpPr>
            <a:spLocks noGrp="1"/>
          </p:cNvSpPr>
          <p:nvPr>
            <p:ph sz="quarter" idx="13"/>
          </p:nvPr>
        </p:nvSpPr>
        <p:spPr>
          <a:xfrm>
            <a:off x="274320" y="1371600"/>
            <a:ext cx="8595360" cy="4864608"/>
          </a:xfrm>
        </p:spPr>
        <p:txBody>
          <a:bodyPr>
            <a:normAutofit/>
          </a:bodyPr>
          <a:lstStyle/>
          <a:p>
            <a:r>
              <a:rPr lang="en-US" sz="3600" dirty="0" smtClean="0"/>
              <a:t>Military Reconstruction Act</a:t>
            </a:r>
          </a:p>
          <a:p>
            <a:r>
              <a:rPr lang="en-US" sz="3600" dirty="0" smtClean="0"/>
              <a:t>Command of the Army Act</a:t>
            </a:r>
          </a:p>
          <a:p>
            <a:r>
              <a:rPr lang="en-US" sz="3600" dirty="0" smtClean="0"/>
              <a:t>Tenure of Office Act</a:t>
            </a:r>
          </a:p>
        </p:txBody>
      </p:sp>
    </p:spTree>
    <p:extLst>
      <p:ext uri="{BB962C8B-B14F-4D97-AF65-F5344CB8AC3E}">
        <p14:creationId xmlns:p14="http://schemas.microsoft.com/office/powerpoint/2010/main" xmlns="" val="175548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sz="quarter" idx="13"/>
          </p:nvPr>
        </p:nvSpPr>
        <p:spPr/>
        <p:txBody>
          <a:bodyPr>
            <a:normAutofit/>
          </a:bodyPr>
          <a:lstStyle/>
          <a:p>
            <a:r>
              <a:rPr lang="en-US" sz="2800" dirty="0" smtClean="0"/>
              <a:t>How do we bring the South back into the Union?</a:t>
            </a:r>
          </a:p>
          <a:p>
            <a:r>
              <a:rPr lang="en-US" sz="2800" dirty="0" smtClean="0"/>
              <a:t>How do we rebuild the South after its destruction during the war?</a:t>
            </a:r>
          </a:p>
          <a:p>
            <a:r>
              <a:rPr lang="en-US" sz="2800" dirty="0" smtClean="0"/>
              <a:t>How do we integrate the newly emancipated blacks?</a:t>
            </a:r>
          </a:p>
          <a:p>
            <a:r>
              <a:rPr lang="en-US" sz="2800" dirty="0" smtClean="0"/>
              <a:t>What branch of government should control the process of Reconstruction?</a:t>
            </a:r>
            <a:endParaRPr lang="en-US" sz="2800" dirty="0"/>
          </a:p>
        </p:txBody>
      </p:sp>
    </p:spTree>
    <p:extLst>
      <p:ext uri="{BB962C8B-B14F-4D97-AF65-F5344CB8AC3E}">
        <p14:creationId xmlns:p14="http://schemas.microsoft.com/office/powerpoint/2010/main" xmlns="" val="1744083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smtClean="0"/>
              <a:t>Johnson’s Impeachment</a:t>
            </a:r>
            <a:endParaRPr lang="en-US" sz="3600" b="1" dirty="0"/>
          </a:p>
        </p:txBody>
      </p:sp>
      <p:sp>
        <p:nvSpPr>
          <p:cNvPr id="6" name="Text Placeholder 5"/>
          <p:cNvSpPr>
            <a:spLocks noGrp="1"/>
          </p:cNvSpPr>
          <p:nvPr>
            <p:ph type="body" sz="quarter" idx="13"/>
          </p:nvPr>
        </p:nvSpPr>
        <p:spPr/>
        <p:txBody>
          <a:bodyPr>
            <a:normAutofit/>
          </a:bodyPr>
          <a:lstStyle/>
          <a:p>
            <a:r>
              <a:rPr lang="en-US" sz="2400" dirty="0" smtClean="0"/>
              <a:t>Johnson removed Stanton, Feb 1868</a:t>
            </a:r>
          </a:p>
          <a:p>
            <a:r>
              <a:rPr lang="en-US" sz="2400" dirty="0" smtClean="0"/>
              <a:t>Replaced radical generals in field</a:t>
            </a:r>
          </a:p>
          <a:p>
            <a:r>
              <a:rPr lang="en-US" sz="2400" dirty="0" smtClean="0"/>
              <a:t>House impeached him on Feb 24, 1868 even before charges were brought forth, 126 - 47</a:t>
            </a:r>
            <a:endParaRPr lang="en-US" sz="2400" dirty="0"/>
          </a:p>
        </p:txBody>
      </p:sp>
      <p:pic>
        <p:nvPicPr>
          <p:cNvPr id="7" name="Picture 5" descr="Image:AJohnsonimpeach.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3877" b="3877"/>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569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Johnson’s Impeachment</a:t>
            </a:r>
            <a:endParaRPr lang="en-US" sz="3200" dirty="0"/>
          </a:p>
        </p:txBody>
      </p:sp>
      <p:sp>
        <p:nvSpPr>
          <p:cNvPr id="4" name="Text Placeholder 3"/>
          <p:cNvSpPr>
            <a:spLocks noGrp="1"/>
          </p:cNvSpPr>
          <p:nvPr>
            <p:ph type="body" sz="quarter" idx="13"/>
          </p:nvPr>
        </p:nvSpPr>
        <p:spPr/>
        <p:txBody>
          <a:bodyPr/>
          <a:lstStyle/>
          <a:p>
            <a:r>
              <a:rPr lang="en-US" sz="3200" dirty="0" smtClean="0"/>
              <a:t>Senate, 11 week trial</a:t>
            </a:r>
          </a:p>
          <a:p>
            <a:r>
              <a:rPr lang="en-US" sz="3200" dirty="0" smtClean="0"/>
              <a:t>Acquitted, 35 – 19 (one vote short of required 2/3 vote</a:t>
            </a:r>
            <a:r>
              <a:rPr lang="en-US" dirty="0" smtClean="0"/>
              <a:t>)</a:t>
            </a:r>
            <a:endParaRPr lang="en-US" dirty="0"/>
          </a:p>
        </p:txBody>
      </p:sp>
      <p:pic>
        <p:nvPicPr>
          <p:cNvPr id="5" name="Picture 6" descr="3a05488v"/>
          <p:cNvPicPr>
            <a:picLocks noGrp="1" noChangeAspect="1" noChangeArrowheads="1"/>
          </p:cNvPicPr>
          <p:nvPr>
            <p:ph type="pic" idx="1"/>
          </p:nvPr>
        </p:nvPicPr>
        <p:blipFill>
          <a:blip r:embed="rId2" cstate="print">
            <a:lum bright="6000" contrast="12000"/>
            <a:extLst>
              <a:ext uri="{28A0092B-C50C-407E-A947-70E740481C1C}">
                <a14:useLocalDpi xmlns:a14="http://schemas.microsoft.com/office/drawing/2010/main" xmlns="" val="0"/>
              </a:ext>
            </a:extLst>
          </a:blip>
          <a:srcRect l="25590" r="25590"/>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689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smtClean="0"/>
              <a:t>The Grant Administration</a:t>
            </a:r>
            <a:endParaRPr lang="en-US" sz="3200" b="1" dirty="0"/>
          </a:p>
        </p:txBody>
      </p:sp>
      <p:sp>
        <p:nvSpPr>
          <p:cNvPr id="4" name="Text Placeholder 3"/>
          <p:cNvSpPr>
            <a:spLocks noGrp="1"/>
          </p:cNvSpPr>
          <p:nvPr>
            <p:ph sz="quarter" idx="13"/>
          </p:nvPr>
        </p:nvSpPr>
        <p:spPr/>
        <p:txBody>
          <a:bodyPr>
            <a:normAutofit/>
          </a:bodyPr>
          <a:lstStyle/>
          <a:p>
            <a:r>
              <a:rPr lang="en-US" sz="3200" dirty="0" smtClean="0"/>
              <a:t>1868 – 1876</a:t>
            </a:r>
          </a:p>
          <a:p>
            <a:endParaRPr lang="en-US" sz="3200" dirty="0"/>
          </a:p>
          <a:p>
            <a:r>
              <a:rPr lang="en-US" sz="3200" dirty="0" smtClean="0"/>
              <a:t>Election of 1868</a:t>
            </a:r>
          </a:p>
          <a:p>
            <a:pPr lvl="1"/>
            <a:r>
              <a:rPr lang="en-US" sz="3000" dirty="0" smtClean="0"/>
              <a:t>Ulysses S. Grant &amp; Schuyler Colfax (Republican)</a:t>
            </a:r>
          </a:p>
          <a:p>
            <a:pPr lvl="1"/>
            <a:r>
              <a:rPr lang="en-US" sz="3000" dirty="0" smtClean="0"/>
              <a:t>Horatio Seymour &amp; Frank Blair (Democrat)</a:t>
            </a:r>
          </a:p>
        </p:txBody>
      </p:sp>
    </p:spTree>
    <p:extLst>
      <p:ext uri="{BB962C8B-B14F-4D97-AF65-F5344CB8AC3E}">
        <p14:creationId xmlns:p14="http://schemas.microsoft.com/office/powerpoint/2010/main" xmlns="" val="354408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868 Election-1"/>
          <p:cNvPicPr>
            <a:picLocks noChangeAspect="1" noChangeArrowheads="1"/>
          </p:cNvPicPr>
          <p:nvPr/>
        </p:nvPicPr>
        <p:blipFill>
          <a:blip r:embed="rId2" cstate="print">
            <a:lum bright="18000" contrast="18000"/>
            <a:extLst>
              <a:ext uri="{28A0092B-C50C-407E-A947-70E740481C1C}">
                <a14:useLocalDpi xmlns:a14="http://schemas.microsoft.com/office/drawing/2010/main" xmlns="" val="0"/>
              </a:ext>
            </a:extLst>
          </a:blip>
          <a:srcRect/>
          <a:stretch>
            <a:fillRect/>
          </a:stretch>
        </p:blipFill>
        <p:spPr bwMode="auto">
          <a:xfrm>
            <a:off x="228600" y="1447800"/>
            <a:ext cx="8610600" cy="4625975"/>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433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Grant</a:t>
            </a:r>
            <a:endParaRPr lang="en-US" dirty="0"/>
          </a:p>
        </p:txBody>
      </p:sp>
      <p:pic>
        <p:nvPicPr>
          <p:cNvPr id="4" name="Picture 7" descr="Grant &amp; Famil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371600"/>
            <a:ext cx="4267200" cy="2732088"/>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8" descr="Grant writing his memoirs before his deat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1828800"/>
            <a:ext cx="3225800" cy="3619500"/>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9" descr="Grant's civil war memoi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3733800"/>
            <a:ext cx="1779588" cy="2771775"/>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55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Grant Administration Scandals</a:t>
            </a:r>
            <a:endParaRPr lang="en-US" sz="3200" b="1" dirty="0"/>
          </a:p>
        </p:txBody>
      </p:sp>
      <p:sp>
        <p:nvSpPr>
          <p:cNvPr id="5" name="Text Placeholder 4"/>
          <p:cNvSpPr>
            <a:spLocks noGrp="1"/>
          </p:cNvSpPr>
          <p:nvPr>
            <p:ph type="body" sz="quarter" idx="13"/>
          </p:nvPr>
        </p:nvSpPr>
        <p:spPr/>
        <p:txBody>
          <a:bodyPr>
            <a:normAutofit/>
          </a:bodyPr>
          <a:lstStyle/>
          <a:p>
            <a:r>
              <a:rPr lang="en-US" sz="2400" dirty="0" smtClean="0"/>
              <a:t>Grant presided over an era of unprecedented growth and corruption</a:t>
            </a:r>
          </a:p>
          <a:p>
            <a:pPr marL="342900" indent="-342900">
              <a:buFont typeface="Arial" pitchFamily="34" charset="0"/>
              <a:buChar char="•"/>
            </a:pPr>
            <a:r>
              <a:rPr lang="en-US" sz="2400" dirty="0" smtClean="0"/>
              <a:t>Credit </a:t>
            </a:r>
            <a:r>
              <a:rPr lang="en-US" sz="2400" dirty="0" err="1" smtClean="0"/>
              <a:t>Mobilier</a:t>
            </a:r>
            <a:r>
              <a:rPr lang="en-US" sz="2400" dirty="0" smtClean="0"/>
              <a:t> Scandal</a:t>
            </a:r>
          </a:p>
          <a:p>
            <a:pPr marL="342900" indent="-342900">
              <a:buFont typeface="Arial" pitchFamily="34" charset="0"/>
              <a:buChar char="•"/>
            </a:pPr>
            <a:r>
              <a:rPr lang="en-US" sz="2400" dirty="0" smtClean="0"/>
              <a:t>Whiskey Ring</a:t>
            </a:r>
          </a:p>
          <a:p>
            <a:pPr marL="342900" indent="-342900">
              <a:buFont typeface="Arial" pitchFamily="34" charset="0"/>
              <a:buChar char="•"/>
            </a:pPr>
            <a:r>
              <a:rPr lang="en-US" sz="2400" dirty="0" smtClean="0"/>
              <a:t>Indian Ring</a:t>
            </a:r>
            <a:endParaRPr lang="en-US" sz="2400" dirty="0"/>
          </a:p>
        </p:txBody>
      </p:sp>
      <p:pic>
        <p:nvPicPr>
          <p:cNvPr id="6" name="Picture 11" descr="pol_cartoon-Grant Scandals"/>
          <p:cNvPicPr>
            <a:picLocks noGrp="1" noChangeAspect="1" noChangeArrowheads="1"/>
          </p:cNvPicPr>
          <p:nvPr>
            <p:ph type="pic" idx="1"/>
          </p:nvPr>
        </p:nvPicPr>
        <p:blipFill>
          <a:blip r:embed="rId2" cstate="print">
            <a:lum bright="-6000" contrast="6000"/>
            <a:extLst>
              <a:ext uri="{28A0092B-C50C-407E-A947-70E740481C1C}">
                <a14:useLocalDpi xmlns:a14="http://schemas.microsoft.com/office/drawing/2010/main" xmlns="" val="0"/>
              </a:ext>
            </a:extLst>
          </a:blip>
          <a:srcRect l="9240" r="9240"/>
          <a:stretch>
            <a:fillRect/>
          </a:stretch>
        </p:blipFill>
        <p:spPr bwMode="auto">
          <a:prstGeom prst="rect">
            <a:avLst/>
          </a:prstGeom>
          <a:noFill/>
          <a:ln w="9525">
            <a:solidFill>
              <a:srgbClr val="F02E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558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b="1" dirty="0" smtClean="0"/>
              <a:t>Tweed Ring</a:t>
            </a:r>
            <a:endParaRPr lang="en-US" sz="4400" b="1" dirty="0"/>
          </a:p>
        </p:txBody>
      </p:sp>
      <p:sp>
        <p:nvSpPr>
          <p:cNvPr id="4" name="Text Placeholder 3"/>
          <p:cNvSpPr>
            <a:spLocks noGrp="1"/>
          </p:cNvSpPr>
          <p:nvPr>
            <p:ph type="body" sz="quarter" idx="13"/>
          </p:nvPr>
        </p:nvSpPr>
        <p:spPr/>
        <p:txBody>
          <a:bodyPr>
            <a:normAutofit/>
          </a:bodyPr>
          <a:lstStyle/>
          <a:p>
            <a:r>
              <a:rPr lang="en-US" sz="2400" dirty="0" smtClean="0"/>
              <a:t>New York City</a:t>
            </a:r>
          </a:p>
          <a:p>
            <a:r>
              <a:rPr lang="en-US" sz="2400" dirty="0" smtClean="0"/>
              <a:t>William Marcy Tweed </a:t>
            </a:r>
          </a:p>
          <a:p>
            <a:pPr marL="285750" indent="-285750">
              <a:buFont typeface="Arial" pitchFamily="34" charset="0"/>
              <a:buChar char="•"/>
            </a:pPr>
            <a:r>
              <a:rPr lang="en-US" sz="2400" dirty="0" smtClean="0"/>
              <a:t>Notorious head of Tammany Hall’s political machine</a:t>
            </a:r>
          </a:p>
          <a:p>
            <a:pPr marL="285750" indent="-285750">
              <a:buFont typeface="Arial" pitchFamily="34" charset="0"/>
              <a:buChar char="•"/>
            </a:pPr>
            <a:r>
              <a:rPr lang="en-US" sz="2400" dirty="0" smtClean="0"/>
              <a:t>Democratic Party</a:t>
            </a:r>
          </a:p>
          <a:p>
            <a:pPr marL="285750" indent="-285750">
              <a:buFont typeface="Arial" pitchFamily="34" charset="0"/>
              <a:buChar char="•"/>
            </a:pPr>
            <a:endParaRPr lang="en-US" sz="2400" dirty="0"/>
          </a:p>
          <a:p>
            <a:r>
              <a:rPr lang="en-US" sz="2400" dirty="0" smtClean="0"/>
              <a:t>Thomas Nast</a:t>
            </a:r>
          </a:p>
          <a:p>
            <a:pPr marL="285750" indent="-285750">
              <a:buFont typeface="Arial" pitchFamily="34" charset="0"/>
              <a:buChar char="•"/>
            </a:pPr>
            <a:r>
              <a:rPr lang="en-US" sz="2400" dirty="0" smtClean="0"/>
              <a:t>Crusading cartoonist, reporter</a:t>
            </a:r>
            <a:endParaRPr lang="en-US" sz="2400" dirty="0"/>
          </a:p>
        </p:txBody>
      </p:sp>
      <p:pic>
        <p:nvPicPr>
          <p:cNvPr id="5" name="Picture 8" descr="pol_cartoon-Nast-Tweed &amp; the Ballot Box"/>
          <p:cNvPicPr>
            <a:picLocks noGrp="1" noChangeAspect="1" noChangeArrowheads="1"/>
          </p:cNvPicPr>
          <p:nvPr>
            <p:ph type="pic" idx="1"/>
          </p:nvPr>
        </p:nvPicPr>
        <p:blipFill>
          <a:blip r:embed="rId2" cstate="print">
            <a:lum bright="-6000" contrast="12000"/>
            <a:extLst>
              <a:ext uri="{28A0092B-C50C-407E-A947-70E740481C1C}">
                <a14:useLocalDpi xmlns:a14="http://schemas.microsoft.com/office/drawing/2010/main" xmlns="" val="0"/>
              </a:ext>
            </a:extLst>
          </a:blip>
          <a:srcRect l="4153" r="4153"/>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2763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stole the people’s money?</a:t>
            </a:r>
            <a:endParaRPr lang="en-US" dirty="0"/>
          </a:p>
        </p:txBody>
      </p:sp>
      <p:pic>
        <p:nvPicPr>
          <p:cNvPr id="7" name="Picture 5" descr="pol_cartoon-Tweed-Who Stole the People's Money"/>
          <p:cNvPicPr>
            <a:picLocks noChangeAspect="1" noChangeArrowheads="1"/>
          </p:cNvPicPr>
          <p:nvPr/>
        </p:nvPicPr>
        <p:blipFill>
          <a:blip r:embed="rId2" cstate="print">
            <a:lum contrast="6000"/>
            <a:extLst>
              <a:ext uri="{28A0092B-C50C-407E-A947-70E740481C1C}">
                <a14:useLocalDpi xmlns:a14="http://schemas.microsoft.com/office/drawing/2010/main" xmlns="" val="0"/>
              </a:ext>
            </a:extLst>
          </a:blip>
          <a:srcRect/>
          <a:stretch>
            <a:fillRect/>
          </a:stretch>
        </p:blipFill>
        <p:spPr bwMode="auto">
          <a:xfrm>
            <a:off x="914400" y="1371600"/>
            <a:ext cx="7357506" cy="5257800"/>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4619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Election of 1872</a:t>
            </a:r>
            <a:endParaRPr lang="en-US" dirty="0"/>
          </a:p>
        </p:txBody>
      </p:sp>
      <p:sp>
        <p:nvSpPr>
          <p:cNvPr id="6" name="Text Placeholder 5"/>
          <p:cNvSpPr>
            <a:spLocks noGrp="1"/>
          </p:cNvSpPr>
          <p:nvPr>
            <p:ph sz="quarter" idx="13"/>
          </p:nvPr>
        </p:nvSpPr>
        <p:spPr/>
        <p:txBody>
          <a:bodyPr/>
          <a:lstStyle/>
          <a:p>
            <a:r>
              <a:rPr lang="en-US" dirty="0" smtClean="0"/>
              <a:t>Rumors of corruption during Grant’s                                                                         first term discredit Republicans</a:t>
            </a:r>
          </a:p>
          <a:p>
            <a:r>
              <a:rPr lang="en-US" dirty="0" smtClean="0"/>
              <a:t>Horace Greeley runs as a Democrat/                                                                  Liberal Republic candidate</a:t>
            </a:r>
          </a:p>
          <a:p>
            <a:pPr lvl="1"/>
            <a:r>
              <a:rPr lang="en-US" dirty="0" smtClean="0"/>
              <a:t>Reformer (women’s rights, utopianism)</a:t>
            </a:r>
          </a:p>
          <a:p>
            <a:pPr lvl="1"/>
            <a:r>
              <a:rPr lang="en-US" dirty="0" smtClean="0"/>
              <a:t>Disagreed with slavery but hated abolitionists</a:t>
            </a:r>
          </a:p>
          <a:p>
            <a:pPr lvl="1"/>
            <a:r>
              <a:rPr lang="en-US" dirty="0" smtClean="0"/>
              <a:t>Signed Jefferson Davis’ bail bond</a:t>
            </a:r>
          </a:p>
          <a:p>
            <a:pPr lvl="1"/>
            <a:r>
              <a:rPr lang="en-US" dirty="0" smtClean="0"/>
              <a:t>Employed Karl </a:t>
            </a:r>
            <a:r>
              <a:rPr lang="en-US" dirty="0"/>
              <a:t>M</a:t>
            </a:r>
            <a:r>
              <a:rPr lang="en-US" dirty="0" smtClean="0"/>
              <a:t>arx as a foreign                                                                           correspondent for three months</a:t>
            </a:r>
          </a:p>
          <a:p>
            <a:r>
              <a:rPr lang="en-US" dirty="0" smtClean="0"/>
              <a:t>Greeley attacked as a fool and a crank</a:t>
            </a:r>
          </a:p>
          <a:p>
            <a:r>
              <a:rPr lang="en-US" dirty="0" smtClean="0"/>
              <a:t>Greeley died on November 29, 1872 </a:t>
            </a:r>
            <a:endParaRPr lang="en-US" dirty="0"/>
          </a:p>
        </p:txBody>
      </p:sp>
      <p:pic>
        <p:nvPicPr>
          <p:cNvPr id="4098" name="Picture 2" descr="Horace Greele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775" y="791821"/>
            <a:ext cx="3476625" cy="5075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001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872 Election-1"/>
          <p:cNvPicPr>
            <a:picLocks noChangeAspect="1" noChangeArrowheads="1"/>
          </p:cNvPicPr>
          <p:nvPr/>
        </p:nvPicPr>
        <p:blipFill>
          <a:blip r:embed="rId2" cstate="print">
            <a:lum bright="12000" contrast="6000"/>
            <a:extLst>
              <a:ext uri="{28A0092B-C50C-407E-A947-70E740481C1C}">
                <a14:useLocalDpi xmlns:a14="http://schemas.microsoft.com/office/drawing/2010/main" xmlns="" val="0"/>
              </a:ext>
            </a:extLst>
          </a:blip>
          <a:srcRect/>
          <a:stretch>
            <a:fillRect/>
          </a:stretch>
        </p:blipFill>
        <p:spPr bwMode="auto">
          <a:xfrm>
            <a:off x="228600" y="1393825"/>
            <a:ext cx="8686800" cy="4625975"/>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432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Union</a:t>
            </a:r>
            <a:endParaRPr lang="en-US" dirty="0"/>
          </a:p>
        </p:txBody>
      </p:sp>
      <p:sp>
        <p:nvSpPr>
          <p:cNvPr id="3" name="Content Placeholder 2"/>
          <p:cNvSpPr>
            <a:spLocks noGrp="1"/>
          </p:cNvSpPr>
          <p:nvPr>
            <p:ph sz="quarter" idx="13"/>
          </p:nvPr>
        </p:nvSpPr>
        <p:spPr>
          <a:xfrm>
            <a:off x="274320" y="1447800"/>
            <a:ext cx="8595360" cy="4788408"/>
          </a:xfrm>
        </p:spPr>
        <p:txBody>
          <a:bodyPr>
            <a:normAutofit/>
          </a:bodyPr>
          <a:lstStyle/>
          <a:p>
            <a:pPr>
              <a:lnSpc>
                <a:spcPct val="80000"/>
              </a:lnSpc>
            </a:pPr>
            <a:r>
              <a:rPr lang="en-US" sz="2400" dirty="0"/>
              <a:t>North vs. South economy</a:t>
            </a:r>
          </a:p>
          <a:p>
            <a:pPr lvl="1">
              <a:lnSpc>
                <a:spcPct val="80000"/>
              </a:lnSpc>
            </a:pPr>
            <a:r>
              <a:rPr lang="en-US" sz="2400" dirty="0"/>
              <a:t>war-related industries grew (firearms, woolens, wagon building</a:t>
            </a:r>
            <a:r>
              <a:rPr lang="en-US" sz="2400" dirty="0" smtClean="0"/>
              <a:t>); iron and coal</a:t>
            </a:r>
            <a:endParaRPr lang="en-US" sz="2400" dirty="0"/>
          </a:p>
          <a:p>
            <a:pPr lvl="1">
              <a:lnSpc>
                <a:spcPct val="80000"/>
              </a:lnSpc>
            </a:pPr>
            <a:r>
              <a:rPr lang="en-US" sz="2400" dirty="0" smtClean="0"/>
              <a:t>northern </a:t>
            </a:r>
            <a:r>
              <a:rPr lang="en-US" sz="2400" dirty="0"/>
              <a:t>economy </a:t>
            </a:r>
            <a:r>
              <a:rPr lang="en-US" sz="2400" dirty="0" smtClean="0"/>
              <a:t>boomed (by </a:t>
            </a:r>
            <a:r>
              <a:rPr lang="en-US" sz="2400" dirty="0"/>
              <a:t>end of war was producing more coal, iron, merchant ships, </a:t>
            </a:r>
            <a:r>
              <a:rPr lang="en-US" sz="2400" dirty="0" err="1"/>
              <a:t>etc</a:t>
            </a:r>
            <a:r>
              <a:rPr lang="en-US" sz="2400" dirty="0"/>
              <a:t> than entire country had in </a:t>
            </a:r>
            <a:r>
              <a:rPr lang="en-US" sz="2400" dirty="0" smtClean="0"/>
              <a:t>1860)</a:t>
            </a:r>
            <a:endParaRPr lang="en-US" sz="2400" dirty="0"/>
          </a:p>
          <a:p>
            <a:pPr lvl="1">
              <a:lnSpc>
                <a:spcPct val="80000"/>
              </a:lnSpc>
            </a:pPr>
            <a:r>
              <a:rPr lang="en-US" sz="2400" dirty="0"/>
              <a:t>southern economy devastated</a:t>
            </a:r>
          </a:p>
          <a:p>
            <a:pPr lvl="2">
              <a:lnSpc>
                <a:spcPct val="80000"/>
              </a:lnSpc>
            </a:pPr>
            <a:r>
              <a:rPr lang="en-US" sz="2400" dirty="0"/>
              <a:t>end of slavery as a labor system</a:t>
            </a:r>
          </a:p>
          <a:p>
            <a:pPr lvl="2">
              <a:lnSpc>
                <a:spcPct val="80000"/>
              </a:lnSpc>
            </a:pPr>
            <a:r>
              <a:rPr lang="en-US" sz="2400" dirty="0"/>
              <a:t>wrecked most of region’s industry</a:t>
            </a:r>
          </a:p>
          <a:p>
            <a:pPr lvl="2">
              <a:lnSpc>
                <a:spcPct val="80000"/>
              </a:lnSpc>
            </a:pPr>
            <a:r>
              <a:rPr lang="en-US" sz="2400" dirty="0"/>
              <a:t>wiped out 40% of livestock</a:t>
            </a:r>
          </a:p>
          <a:p>
            <a:pPr lvl="2">
              <a:lnSpc>
                <a:spcPct val="80000"/>
              </a:lnSpc>
            </a:pPr>
            <a:r>
              <a:rPr lang="en-US" sz="2400" dirty="0"/>
              <a:t>destroyed much of farm machinery and railroads</a:t>
            </a:r>
          </a:p>
          <a:p>
            <a:pPr lvl="2">
              <a:lnSpc>
                <a:spcPct val="80000"/>
              </a:lnSpc>
            </a:pPr>
            <a:r>
              <a:rPr lang="en-US" sz="2400" dirty="0"/>
              <a:t>left 1000s of acres of uncultivated farmland in weeds</a:t>
            </a:r>
          </a:p>
          <a:p>
            <a:pPr>
              <a:lnSpc>
                <a:spcPct val="80000"/>
              </a:lnSpc>
            </a:pPr>
            <a:r>
              <a:rPr lang="en-US" sz="2400" dirty="0"/>
              <a:t>Cost of the war = $20 billion</a:t>
            </a:r>
          </a:p>
          <a:p>
            <a:endParaRPr lang="en-US" dirty="0"/>
          </a:p>
        </p:txBody>
      </p:sp>
    </p:spTree>
    <p:extLst>
      <p:ext uri="{BB962C8B-B14F-4D97-AF65-F5344CB8AC3E}">
        <p14:creationId xmlns:p14="http://schemas.microsoft.com/office/powerpoint/2010/main" xmlns="" val="188879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Panic of 1873</a:t>
            </a:r>
            <a:endParaRPr lang="en-US" sz="4000" b="1" dirty="0"/>
          </a:p>
        </p:txBody>
      </p:sp>
      <p:sp>
        <p:nvSpPr>
          <p:cNvPr id="5" name="Text Placeholder 4"/>
          <p:cNvSpPr>
            <a:spLocks noGrp="1"/>
          </p:cNvSpPr>
          <p:nvPr>
            <p:ph type="body" sz="quarter" idx="13"/>
          </p:nvPr>
        </p:nvSpPr>
        <p:spPr/>
        <p:txBody>
          <a:bodyPr>
            <a:normAutofit lnSpcReduction="10000"/>
          </a:bodyPr>
          <a:lstStyle/>
          <a:p>
            <a:r>
              <a:rPr lang="en-US" sz="2800" dirty="0" smtClean="0"/>
              <a:t>Over speculation</a:t>
            </a:r>
          </a:p>
          <a:p>
            <a:endParaRPr lang="en-US" sz="2800" dirty="0" smtClean="0"/>
          </a:p>
          <a:p>
            <a:r>
              <a:rPr lang="en-US" sz="2800" dirty="0" smtClean="0"/>
              <a:t>Inflation</a:t>
            </a:r>
          </a:p>
          <a:p>
            <a:endParaRPr lang="en-US" sz="2800" dirty="0"/>
          </a:p>
          <a:p>
            <a:r>
              <a:rPr lang="en-US" sz="2800" dirty="0" smtClean="0"/>
              <a:t>Specie Redemption Act (1875)</a:t>
            </a:r>
          </a:p>
          <a:p>
            <a:endParaRPr lang="en-US" sz="2800" dirty="0"/>
          </a:p>
          <a:p>
            <a:r>
              <a:rPr lang="en-US" sz="2800" dirty="0" smtClean="0"/>
              <a:t>Greenback Party formed (1876</a:t>
            </a:r>
            <a:r>
              <a:rPr lang="en-US" dirty="0" smtClean="0"/>
              <a:t>)</a:t>
            </a:r>
            <a:endParaRPr lang="en-US" dirty="0"/>
          </a:p>
        </p:txBody>
      </p:sp>
      <p:pic>
        <p:nvPicPr>
          <p:cNvPr id="6" name="Picture 4" descr="1873 depression"/>
          <p:cNvPicPr>
            <a:picLocks noGrp="1" noChangeAspect="1" noChangeArrowheads="1"/>
          </p:cNvPicPr>
          <p:nvPr>
            <p:ph type="pic" idx="1"/>
          </p:nvPr>
        </p:nvPicPr>
        <p:blipFill>
          <a:blip r:embed="rId2" cstate="print">
            <a:lum contrast="6000"/>
            <a:extLst>
              <a:ext uri="{28A0092B-C50C-407E-A947-70E740481C1C}">
                <a14:useLocalDpi xmlns:a14="http://schemas.microsoft.com/office/drawing/2010/main" xmlns="" val="0"/>
              </a:ext>
            </a:extLst>
          </a:blip>
          <a:srcRect l="9312" r="9312"/>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922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Legal Challenges</a:t>
            </a:r>
            <a:endParaRPr lang="en-US" dirty="0"/>
          </a:p>
        </p:txBody>
      </p:sp>
      <p:sp>
        <p:nvSpPr>
          <p:cNvPr id="6" name="Content Placeholder 5"/>
          <p:cNvSpPr>
            <a:spLocks noGrp="1"/>
          </p:cNvSpPr>
          <p:nvPr>
            <p:ph sz="quarter" idx="13"/>
          </p:nvPr>
        </p:nvSpPr>
        <p:spPr/>
        <p:txBody>
          <a:bodyPr>
            <a:normAutofit/>
          </a:bodyPr>
          <a:lstStyle/>
          <a:p>
            <a:r>
              <a:rPr lang="en-US" sz="3200" dirty="0" smtClean="0"/>
              <a:t>The Slaughterhouse Cases (1873)</a:t>
            </a:r>
          </a:p>
          <a:p>
            <a:r>
              <a:rPr lang="en-US" sz="3200" dirty="0" err="1" smtClean="0"/>
              <a:t>Bradwell</a:t>
            </a:r>
            <a:r>
              <a:rPr lang="en-US" sz="3200" dirty="0" smtClean="0"/>
              <a:t> v. Illinois (1873)</a:t>
            </a:r>
          </a:p>
          <a:p>
            <a:r>
              <a:rPr lang="en-US" sz="3200" dirty="0" smtClean="0"/>
              <a:t>US v. Cruickshank (1876)</a:t>
            </a:r>
          </a:p>
          <a:p>
            <a:r>
              <a:rPr lang="en-US" sz="3200" dirty="0" smtClean="0"/>
              <a:t>US v. Reese (1876)</a:t>
            </a:r>
            <a:endParaRPr lang="en-US" sz="3200" dirty="0"/>
          </a:p>
        </p:txBody>
      </p:sp>
    </p:spTree>
    <p:extLst>
      <p:ext uri="{BB962C8B-B14F-4D97-AF65-F5344CB8AC3E}">
        <p14:creationId xmlns:p14="http://schemas.microsoft.com/office/powerpoint/2010/main" xmlns="" val="3956680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895599"/>
            <a:ext cx="8591550" cy="1066801"/>
          </a:xfrm>
        </p:spPr>
        <p:txBody>
          <a:bodyPr>
            <a:noAutofit/>
          </a:bodyPr>
          <a:lstStyle/>
          <a:p>
            <a:pPr algn="ctr"/>
            <a:r>
              <a:rPr lang="en-US" sz="6600" dirty="0" smtClean="0"/>
              <a:t>How did blacks adjust to society?</a:t>
            </a:r>
            <a:endParaRPr lang="en-US" sz="6600" dirty="0"/>
          </a:p>
        </p:txBody>
      </p:sp>
    </p:spTree>
    <p:extLst>
      <p:ext uri="{BB962C8B-B14F-4D97-AF65-F5344CB8AC3E}">
        <p14:creationId xmlns:p14="http://schemas.microsoft.com/office/powerpoint/2010/main" xmlns="" val="2794617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76200"/>
            <a:ext cx="8591550" cy="1066801"/>
          </a:xfrm>
        </p:spPr>
        <p:txBody>
          <a:bodyPr/>
          <a:lstStyle/>
          <a:p>
            <a:r>
              <a:rPr lang="en-US" dirty="0" smtClean="0"/>
              <a:t>Sharecropping</a:t>
            </a:r>
            <a:endParaRPr lang="en-US" dirty="0"/>
          </a:p>
        </p:txBody>
      </p:sp>
      <p:pic>
        <p:nvPicPr>
          <p:cNvPr id="4" name="Picture 7" descr="304690_m_16_03"/>
          <p:cNvPicPr preferRelativeResize="0">
            <a:picLocks noChangeAspect="1" noChangeArrowheads="1"/>
          </p:cNvPicPr>
          <p:nvPr/>
        </p:nvPicPr>
        <p:blipFill>
          <a:blip r:embed="rId2" cstate="print">
            <a:lum bright="-6000" contrast="12000"/>
            <a:extLst>
              <a:ext uri="{28A0092B-C50C-407E-A947-70E740481C1C}">
                <a14:useLocalDpi xmlns:a14="http://schemas.microsoft.com/office/drawing/2010/main" xmlns="" val="0"/>
              </a:ext>
            </a:extLst>
          </a:blip>
          <a:srcRect/>
          <a:stretch>
            <a:fillRect/>
          </a:stretch>
        </p:blipFill>
        <p:spPr bwMode="auto">
          <a:xfrm>
            <a:off x="457200" y="1304925"/>
            <a:ext cx="8305800" cy="532447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0254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r>
              <a:rPr lang="en-US" dirty="0" smtClean="0"/>
              <a:t>Tenant Farming &amp; Crop Lien System</a:t>
            </a:r>
            <a:endParaRPr lang="en-US" dirty="0"/>
          </a:p>
        </p:txBody>
      </p:sp>
      <p:graphicFrame>
        <p:nvGraphicFramePr>
          <p:cNvPr id="4" name="Group 82"/>
          <p:cNvGraphicFramePr>
            <a:graphicFrameLocks noGrp="1"/>
          </p:cNvGraphicFramePr>
          <p:nvPr>
            <p:extLst>
              <p:ext uri="{D42A27DB-BD31-4B8C-83A1-F6EECF244321}">
                <p14:modId xmlns:p14="http://schemas.microsoft.com/office/powerpoint/2010/main" xmlns="" val="1730296456"/>
              </p:ext>
            </p:extLst>
          </p:nvPr>
        </p:nvGraphicFramePr>
        <p:xfrm>
          <a:off x="457200" y="1418336"/>
          <a:ext cx="8305800" cy="4982464"/>
        </p:xfrm>
        <a:graphic>
          <a:graphicData uri="http://schemas.openxmlformats.org/drawingml/2006/table">
            <a:tbl>
              <a:tblPr/>
              <a:tblGrid>
                <a:gridCol w="2768600"/>
                <a:gridCol w="2768600"/>
                <a:gridCol w="27686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mj-lt"/>
                        </a:rPr>
                        <a:t>Furnishing Merchant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mj-lt"/>
                        </a:rPr>
                        <a:t>Tenant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j-lt"/>
                        </a:rPr>
                        <a:t>Landowner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80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Loan tools and seed up to 60% interest to tenant farmer to plant spring crop.</a:t>
                      </a:r>
                      <a:br>
                        <a:rPr kumimoji="0" lang="en-US" sz="1900" b="0" i="0" u="none" strike="noStrike" cap="none" normalizeH="0" baseline="0" dirty="0" smtClean="0">
                          <a:ln>
                            <a:noFill/>
                          </a:ln>
                          <a:solidFill>
                            <a:schemeClr val="tx1"/>
                          </a:solidFill>
                          <a:effectLst/>
                          <a:latin typeface="+mj-lt"/>
                        </a:rPr>
                      </a:br>
                      <a:endParaRPr kumimoji="0" lang="en-US" sz="19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Farmer also secures </a:t>
                      </a:r>
                      <a:br>
                        <a:rPr kumimoji="0" lang="en-US" sz="1900" b="0" i="0" u="none" strike="noStrike" cap="none" normalizeH="0" baseline="0" dirty="0" smtClean="0">
                          <a:ln>
                            <a:noFill/>
                          </a:ln>
                          <a:solidFill>
                            <a:schemeClr val="tx1"/>
                          </a:solidFill>
                          <a:effectLst/>
                          <a:latin typeface="+mj-lt"/>
                        </a:rPr>
                      </a:br>
                      <a:r>
                        <a:rPr kumimoji="0" lang="en-US" sz="1900" b="0" i="0" u="none" strike="noStrike" cap="none" normalizeH="0" baseline="0" dirty="0" smtClean="0">
                          <a:ln>
                            <a:noFill/>
                          </a:ln>
                          <a:solidFill>
                            <a:schemeClr val="tx1"/>
                          </a:solidFill>
                          <a:effectLst/>
                          <a:latin typeface="+mj-lt"/>
                        </a:rPr>
                        <a:t>food, clothing, and</a:t>
                      </a:r>
                      <a:br>
                        <a:rPr kumimoji="0" lang="en-US" sz="1900" b="0" i="0" u="none" strike="noStrike" cap="none" normalizeH="0" baseline="0" dirty="0" smtClean="0">
                          <a:ln>
                            <a:noFill/>
                          </a:ln>
                          <a:solidFill>
                            <a:schemeClr val="tx1"/>
                          </a:solidFill>
                          <a:effectLst/>
                          <a:latin typeface="+mj-lt"/>
                        </a:rPr>
                      </a:br>
                      <a:r>
                        <a:rPr kumimoji="0" lang="en-US" sz="1900" b="0" i="0" u="none" strike="noStrike" cap="none" normalizeH="0" baseline="0" dirty="0" smtClean="0">
                          <a:ln>
                            <a:noFill/>
                          </a:ln>
                          <a:solidFill>
                            <a:schemeClr val="tx1"/>
                          </a:solidFill>
                          <a:effectLst/>
                          <a:latin typeface="+mj-lt"/>
                        </a:rPr>
                        <a:t>other necessities on</a:t>
                      </a:r>
                      <a:br>
                        <a:rPr kumimoji="0" lang="en-US" sz="1900" b="0" i="0" u="none" strike="noStrike" cap="none" normalizeH="0" baseline="0" dirty="0" smtClean="0">
                          <a:ln>
                            <a:noFill/>
                          </a:ln>
                          <a:solidFill>
                            <a:schemeClr val="tx1"/>
                          </a:solidFill>
                          <a:effectLst/>
                          <a:latin typeface="+mj-lt"/>
                        </a:rPr>
                      </a:br>
                      <a:r>
                        <a:rPr kumimoji="0" lang="en-US" sz="1900" b="0" i="0" u="none" strike="noStrike" cap="none" normalizeH="0" baseline="0" dirty="0" smtClean="0">
                          <a:ln>
                            <a:noFill/>
                          </a:ln>
                          <a:solidFill>
                            <a:schemeClr val="tx1"/>
                          </a:solidFill>
                          <a:effectLst/>
                          <a:latin typeface="+mj-lt"/>
                        </a:rPr>
                        <a:t>credit from merchant until the harvest.</a:t>
                      </a:r>
                      <a:br>
                        <a:rPr kumimoji="0" lang="en-US" sz="1900" b="0" i="0" u="none" strike="noStrike" cap="none" normalizeH="0" baseline="0" dirty="0" smtClean="0">
                          <a:ln>
                            <a:noFill/>
                          </a:ln>
                          <a:solidFill>
                            <a:schemeClr val="tx1"/>
                          </a:solidFill>
                          <a:effectLst/>
                          <a:latin typeface="+mj-lt"/>
                        </a:rPr>
                      </a:br>
                      <a:endParaRPr kumimoji="0" lang="en-US" sz="19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Merchant holds “lien” {mortgage} on part of tenant’s future crops as repayment of debt.</a:t>
                      </a:r>
                      <a:r>
                        <a:rPr kumimoji="0" lang="en-US" sz="1900" b="0" i="0" u="none" strike="noStrike" cap="none" normalizeH="0" baseline="0" dirty="0" smtClean="0">
                          <a:ln>
                            <a:noFill/>
                          </a:ln>
                          <a:solidFill>
                            <a:schemeClr val="tx1"/>
                          </a:solidFill>
                          <a:effectLst>
                            <a:outerShdw blurRad="38100" dist="38100" dir="2700000" algn="tl">
                              <a:srgbClr val="C0C0C0"/>
                            </a:outerShdw>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Plants crop, harvests in    autumn.</a:t>
                      </a:r>
                      <a:br>
                        <a:rPr kumimoji="0" lang="en-US" sz="1900" b="0" i="0" u="none" strike="noStrike" cap="none" normalizeH="0" baseline="0" dirty="0" smtClean="0">
                          <a:ln>
                            <a:noFill/>
                          </a:ln>
                          <a:solidFill>
                            <a:schemeClr val="tx1"/>
                          </a:solidFill>
                          <a:effectLst/>
                          <a:latin typeface="+mj-lt"/>
                        </a:rPr>
                      </a:br>
                      <a:endParaRPr kumimoji="0" lang="en-US" sz="19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Turns over up to ½ of crop to land owner as payment of rent.</a:t>
                      </a:r>
                      <a:br>
                        <a:rPr kumimoji="0" lang="en-US" sz="1900" b="0" i="0" u="none" strike="noStrike" cap="none" normalizeH="0" baseline="0" dirty="0" smtClean="0">
                          <a:ln>
                            <a:noFill/>
                          </a:ln>
                          <a:solidFill>
                            <a:schemeClr val="tx1"/>
                          </a:solidFill>
                          <a:effectLst/>
                          <a:latin typeface="+mj-lt"/>
                        </a:rPr>
                      </a:br>
                      <a:endParaRPr kumimoji="0" lang="en-US" sz="19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Tenant gives remainder of crop to merchant in</a:t>
                      </a:r>
                      <a:br>
                        <a:rPr kumimoji="0" lang="en-US" sz="1900" b="0" i="0" u="none" strike="noStrike" cap="none" normalizeH="0" baseline="0" dirty="0" smtClean="0">
                          <a:ln>
                            <a:noFill/>
                          </a:ln>
                          <a:solidFill>
                            <a:schemeClr val="tx1"/>
                          </a:solidFill>
                          <a:effectLst/>
                          <a:latin typeface="+mj-lt"/>
                        </a:rPr>
                      </a:br>
                      <a:r>
                        <a:rPr kumimoji="0" lang="en-US" sz="1900" b="0" i="0" u="none" strike="noStrike" cap="none" normalizeH="0" baseline="0" dirty="0" smtClean="0">
                          <a:ln>
                            <a:noFill/>
                          </a:ln>
                          <a:solidFill>
                            <a:schemeClr val="tx1"/>
                          </a:solidFill>
                          <a:effectLst/>
                          <a:latin typeface="+mj-lt"/>
                        </a:rPr>
                        <a:t>payment of debt.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Tx/>
                        <a:buNone/>
                        <a:tabLst/>
                      </a:pPr>
                      <a:r>
                        <a:rPr kumimoji="0" lang="en-US" sz="1900" b="0" i="0" u="none" strike="noStrike" cap="none" normalizeH="0" baseline="0" dirty="0" smtClean="0">
                          <a:ln>
                            <a:noFill/>
                          </a:ln>
                          <a:solidFill>
                            <a:schemeClr val="tx1"/>
                          </a:solidFill>
                          <a:effectLst/>
                          <a:latin typeface="+mj-lt"/>
                        </a:rPr>
                        <a:t>Rents land to tenant in exchange for ¼ </a:t>
                      </a:r>
                      <a:br>
                        <a:rPr kumimoji="0" lang="en-US" sz="1900" b="0" i="0" u="none" strike="noStrike" cap="none" normalizeH="0" baseline="0" dirty="0" smtClean="0">
                          <a:ln>
                            <a:noFill/>
                          </a:ln>
                          <a:solidFill>
                            <a:schemeClr val="tx1"/>
                          </a:solidFill>
                          <a:effectLst/>
                          <a:latin typeface="+mj-lt"/>
                        </a:rPr>
                      </a:br>
                      <a:r>
                        <a:rPr kumimoji="0" lang="en-US" sz="1900" b="0" i="0" u="none" strike="noStrike" cap="none" normalizeH="0" baseline="0" dirty="0" smtClean="0">
                          <a:ln>
                            <a:noFill/>
                          </a:ln>
                          <a:solidFill>
                            <a:schemeClr val="tx1"/>
                          </a:solidFill>
                          <a:effectLst/>
                          <a:latin typeface="+mj-lt"/>
                        </a:rPr>
                        <a:t>to ½ of tenant farmer’s future crop.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Line 61"/>
          <p:cNvSpPr>
            <a:spLocks noChangeShapeType="1"/>
          </p:cNvSpPr>
          <p:nvPr/>
        </p:nvSpPr>
        <p:spPr bwMode="auto">
          <a:xfrm flipV="1">
            <a:off x="2743200" y="2133600"/>
            <a:ext cx="457200" cy="2286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 name="Line 62"/>
          <p:cNvSpPr>
            <a:spLocks noChangeShapeType="1"/>
          </p:cNvSpPr>
          <p:nvPr/>
        </p:nvSpPr>
        <p:spPr bwMode="auto">
          <a:xfrm flipV="1">
            <a:off x="5455227" y="2871355"/>
            <a:ext cx="488373" cy="3810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 name="Line 63"/>
          <p:cNvSpPr>
            <a:spLocks noChangeShapeType="1"/>
          </p:cNvSpPr>
          <p:nvPr/>
        </p:nvSpPr>
        <p:spPr bwMode="auto">
          <a:xfrm flipH="1" flipV="1">
            <a:off x="5105400" y="2209800"/>
            <a:ext cx="838200" cy="0"/>
          </a:xfrm>
          <a:prstGeom prst="line">
            <a:avLst/>
          </a:prstGeom>
          <a:noFill/>
          <a:ln w="28575">
            <a:solidFill>
              <a:srgbClr val="D30A0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 name="Line 64"/>
          <p:cNvSpPr>
            <a:spLocks noChangeShapeType="1"/>
          </p:cNvSpPr>
          <p:nvPr/>
        </p:nvSpPr>
        <p:spPr bwMode="auto">
          <a:xfrm flipH="1">
            <a:off x="2667000" y="4648200"/>
            <a:ext cx="457200" cy="4572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561980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Politics</a:t>
            </a:r>
            <a:endParaRPr lang="en-US" dirty="0"/>
          </a:p>
        </p:txBody>
      </p:sp>
      <p:sp>
        <p:nvSpPr>
          <p:cNvPr id="3" name="Content Placeholder 2"/>
          <p:cNvSpPr>
            <a:spLocks noGrp="1"/>
          </p:cNvSpPr>
          <p:nvPr>
            <p:ph sz="quarter" idx="13"/>
          </p:nvPr>
        </p:nvSpPr>
        <p:spPr/>
        <p:txBody>
          <a:bodyPr>
            <a:normAutofit/>
          </a:bodyPr>
          <a:lstStyle/>
          <a:p>
            <a:pPr>
              <a:lnSpc>
                <a:spcPct val="90000"/>
              </a:lnSpc>
            </a:pPr>
            <a:r>
              <a:rPr lang="en-US" sz="3200" dirty="0">
                <a:solidFill>
                  <a:schemeClr val="tx1"/>
                </a:solidFill>
              </a:rPr>
              <a:t>Republicans made of 3 groups</a:t>
            </a:r>
          </a:p>
          <a:p>
            <a:pPr lvl="1">
              <a:lnSpc>
                <a:spcPct val="90000"/>
              </a:lnSpc>
            </a:pPr>
            <a:r>
              <a:rPr lang="en-US" sz="2800" dirty="0">
                <a:solidFill>
                  <a:schemeClr val="tx1"/>
                </a:solidFill>
              </a:rPr>
              <a:t>Scalawags - white southerner who joined Republican party</a:t>
            </a:r>
          </a:p>
          <a:p>
            <a:pPr lvl="2">
              <a:lnSpc>
                <a:spcPct val="90000"/>
              </a:lnSpc>
            </a:pPr>
            <a:r>
              <a:rPr lang="en-US" sz="2400" dirty="0">
                <a:solidFill>
                  <a:schemeClr val="tx1"/>
                </a:solidFill>
              </a:rPr>
              <a:t>some wanted south to industrialize</a:t>
            </a:r>
          </a:p>
          <a:p>
            <a:pPr lvl="2">
              <a:lnSpc>
                <a:spcPct val="90000"/>
              </a:lnSpc>
            </a:pPr>
            <a:r>
              <a:rPr lang="en-US" sz="2400" dirty="0">
                <a:solidFill>
                  <a:schemeClr val="tx1"/>
                </a:solidFill>
              </a:rPr>
              <a:t>majority are small farmers wanting to improve economic position and didn’t want former wealthy farmers to regain power</a:t>
            </a:r>
          </a:p>
          <a:p>
            <a:pPr lvl="1">
              <a:lnSpc>
                <a:spcPct val="90000"/>
              </a:lnSpc>
            </a:pPr>
            <a:r>
              <a:rPr lang="en-US" sz="2800" dirty="0">
                <a:solidFill>
                  <a:schemeClr val="tx1"/>
                </a:solidFill>
              </a:rPr>
              <a:t>Carpetbaggers - northerners who move to south after war</a:t>
            </a:r>
          </a:p>
          <a:p>
            <a:pPr lvl="2">
              <a:lnSpc>
                <a:spcPct val="90000"/>
              </a:lnSpc>
            </a:pPr>
            <a:r>
              <a:rPr lang="en-US" sz="2400" dirty="0">
                <a:solidFill>
                  <a:schemeClr val="tx1"/>
                </a:solidFill>
              </a:rPr>
              <a:t>various motives for moving</a:t>
            </a:r>
          </a:p>
          <a:p>
            <a:pPr lvl="1">
              <a:lnSpc>
                <a:spcPct val="90000"/>
              </a:lnSpc>
            </a:pPr>
            <a:r>
              <a:rPr lang="en-US" sz="2800" dirty="0">
                <a:solidFill>
                  <a:schemeClr val="tx1"/>
                </a:solidFill>
              </a:rPr>
              <a:t>African Americans - largest group of southern republicans</a:t>
            </a:r>
          </a:p>
          <a:p>
            <a:pPr lvl="2">
              <a:lnSpc>
                <a:spcPct val="90000"/>
              </a:lnSpc>
            </a:pPr>
            <a:r>
              <a:rPr lang="en-US" sz="2400" dirty="0">
                <a:solidFill>
                  <a:schemeClr val="tx1"/>
                </a:solidFill>
              </a:rPr>
              <a:t>90% of qualified voters actually voted</a:t>
            </a:r>
          </a:p>
          <a:p>
            <a:pPr lvl="2">
              <a:lnSpc>
                <a:spcPct val="90000"/>
              </a:lnSpc>
            </a:pPr>
            <a:r>
              <a:rPr lang="en-US" sz="2400" dirty="0">
                <a:solidFill>
                  <a:schemeClr val="tx1"/>
                </a:solidFill>
              </a:rPr>
              <a:t>lack of unity between groups due to different goals</a:t>
            </a:r>
          </a:p>
          <a:p>
            <a:endParaRPr lang="en-US" sz="2400" dirty="0">
              <a:solidFill>
                <a:schemeClr val="tx1"/>
              </a:solidFill>
            </a:endParaRPr>
          </a:p>
        </p:txBody>
      </p:sp>
    </p:spTree>
    <p:extLst>
      <p:ext uri="{BB962C8B-B14F-4D97-AF65-F5344CB8AC3E}">
        <p14:creationId xmlns:p14="http://schemas.microsoft.com/office/powerpoint/2010/main" xmlns="" val="400427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Carpetbaggers</a:t>
            </a:r>
            <a:endParaRPr lang="en-US" sz="3200" b="1" dirty="0"/>
          </a:p>
        </p:txBody>
      </p:sp>
      <p:sp>
        <p:nvSpPr>
          <p:cNvPr id="6" name="Text Placeholder 5"/>
          <p:cNvSpPr>
            <a:spLocks noGrp="1"/>
          </p:cNvSpPr>
          <p:nvPr>
            <p:ph type="body" sz="quarter" idx="13"/>
          </p:nvPr>
        </p:nvSpPr>
        <p:spPr/>
        <p:txBody>
          <a:bodyPr>
            <a:normAutofit/>
          </a:bodyPr>
          <a:lstStyle/>
          <a:p>
            <a:r>
              <a:rPr lang="en-US" sz="2000" dirty="0"/>
              <a:t>Southerners considered them ready to loot and plunder the defeated South</a:t>
            </a:r>
          </a:p>
          <a:p>
            <a:r>
              <a:rPr lang="en-US" sz="2000" dirty="0"/>
              <a:t>Called this because they came South with travel bags </a:t>
            </a:r>
          </a:p>
          <a:p>
            <a:endParaRPr lang="en-US" sz="2000" dirty="0"/>
          </a:p>
        </p:txBody>
      </p:sp>
      <p:pic>
        <p:nvPicPr>
          <p:cNvPr id="8" name="Picture 5" descr="Image:Carpetbagger.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8880" r="888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8612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&amp; White Political Participation</a:t>
            </a:r>
            <a:endParaRPr lang="en-US" dirty="0"/>
          </a:p>
        </p:txBody>
      </p:sp>
      <p:pic>
        <p:nvPicPr>
          <p:cNvPr id="4" name="Picture 5" descr="map-black&amp;white participation in Reconstruction"/>
          <p:cNvPicPr>
            <a:picLocks noChangeAspect="1" noChangeArrowheads="1"/>
          </p:cNvPicPr>
          <p:nvPr/>
        </p:nvPicPr>
        <p:blipFill>
          <a:blip r:embed="rId2" cstate="print">
            <a:lum contrast="6000"/>
            <a:extLst>
              <a:ext uri="{28A0092B-C50C-407E-A947-70E740481C1C}">
                <a14:useLocalDpi xmlns:a14="http://schemas.microsoft.com/office/drawing/2010/main" xmlns="" val="0"/>
              </a:ext>
            </a:extLst>
          </a:blip>
          <a:srcRect b="4128"/>
          <a:stretch>
            <a:fillRect/>
          </a:stretch>
        </p:blipFill>
        <p:spPr bwMode="auto">
          <a:xfrm>
            <a:off x="453707" y="1371600"/>
            <a:ext cx="8309293" cy="5257800"/>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13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Blacks in Southern Politics</a:t>
            </a:r>
            <a:endParaRPr lang="en-US" dirty="0"/>
          </a:p>
        </p:txBody>
      </p:sp>
      <p:sp>
        <p:nvSpPr>
          <p:cNvPr id="3" name="Content Placeholder 2"/>
          <p:cNvSpPr>
            <a:spLocks noGrp="1"/>
          </p:cNvSpPr>
          <p:nvPr>
            <p:ph sz="quarter" idx="13"/>
          </p:nvPr>
        </p:nvSpPr>
        <p:spPr/>
        <p:txBody>
          <a:bodyPr/>
          <a:lstStyle/>
          <a:p>
            <a:pPr>
              <a:spcBef>
                <a:spcPct val="50000"/>
              </a:spcBef>
              <a:buClr>
                <a:schemeClr val="accent3"/>
              </a:buClr>
            </a:pPr>
            <a:r>
              <a:rPr lang="en-US" sz="3200" dirty="0"/>
              <a:t>Core voters were black veterans.</a:t>
            </a:r>
          </a:p>
          <a:p>
            <a:pPr>
              <a:spcBef>
                <a:spcPct val="50000"/>
              </a:spcBef>
              <a:buClr>
                <a:schemeClr val="accent3"/>
              </a:buClr>
            </a:pPr>
            <a:r>
              <a:rPr lang="en-US" sz="3200" dirty="0"/>
              <a:t>Blacks were politically unprepared.</a:t>
            </a:r>
          </a:p>
          <a:p>
            <a:pPr>
              <a:spcBef>
                <a:spcPct val="50000"/>
              </a:spcBef>
              <a:buClr>
                <a:schemeClr val="accent3"/>
              </a:buClr>
            </a:pPr>
            <a:r>
              <a:rPr lang="en-US" sz="3200" dirty="0"/>
              <a:t>Blacks could register and vote in states since 1867.</a:t>
            </a:r>
            <a:endParaRPr lang="en-US" sz="3200" dirty="0">
              <a:sym typeface="Wingdings" pitchFamily="2" charset="2"/>
            </a:endParaRPr>
          </a:p>
          <a:p>
            <a:endParaRPr lang="en-US" dirty="0"/>
          </a:p>
        </p:txBody>
      </p:sp>
      <p:pic>
        <p:nvPicPr>
          <p:cNvPr id="4" name="Picture 5" descr="black suffrage"/>
          <p:cNvPicPr>
            <a:picLocks noChangeAspect="1" noChangeArrowheads="1"/>
          </p:cNvPicPr>
          <p:nvPr/>
        </p:nvPicPr>
        <p:blipFill>
          <a:blip r:embed="rId2" cstate="print">
            <a:lum bright="-6000" contrast="12000"/>
            <a:extLst>
              <a:ext uri="{28A0092B-C50C-407E-A947-70E740481C1C}">
                <a14:useLocalDpi xmlns:a14="http://schemas.microsoft.com/office/drawing/2010/main" xmlns="" val="0"/>
              </a:ext>
            </a:extLst>
          </a:blip>
          <a:srcRect t="3555" b="3999"/>
          <a:stretch>
            <a:fillRect/>
          </a:stretch>
        </p:blipFill>
        <p:spPr bwMode="auto">
          <a:xfrm>
            <a:off x="2286000" y="3433763"/>
            <a:ext cx="4724400" cy="3119437"/>
          </a:xfrm>
          <a:prstGeom prst="rect">
            <a:avLst/>
          </a:prstGeom>
          <a:noFill/>
          <a:ln w="9525">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916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Historically Black Colleges</a:t>
            </a:r>
            <a:endParaRPr lang="en-US" sz="3200" b="1" dirty="0"/>
          </a:p>
        </p:txBody>
      </p:sp>
      <p:pic>
        <p:nvPicPr>
          <p:cNvPr id="7" name="Picture 5" descr="ch16_08"/>
          <p:cNvPicPr>
            <a:picLocks noGrp="1" noChangeAspect="1" noChangeArrowheads="1"/>
          </p:cNvPicPr>
          <p:nvPr>
            <p:ph type="pic" idx="1"/>
          </p:nvPr>
        </p:nvPicPr>
        <p:blipFill>
          <a:blip r:embed="rId2" cstate="print">
            <a:lum bright="-6000" contrast="18000"/>
            <a:extLst>
              <a:ext uri="{28A0092B-C50C-407E-A947-70E740481C1C}">
                <a14:useLocalDpi xmlns:a14="http://schemas.microsoft.com/office/drawing/2010/main" xmlns="" val="0"/>
              </a:ext>
            </a:extLst>
          </a:blip>
          <a:srcRect t="1986" b="1986"/>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54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Proposed Plans for Reconstruction</a:t>
            </a:r>
            <a:endParaRPr lang="en-US" dirty="0"/>
          </a:p>
        </p:txBody>
      </p:sp>
      <p:sp>
        <p:nvSpPr>
          <p:cNvPr id="4" name="Content Placeholder 3"/>
          <p:cNvSpPr>
            <a:spLocks noGrp="1"/>
          </p:cNvSpPr>
          <p:nvPr>
            <p:ph sz="quarter" idx="13"/>
          </p:nvPr>
        </p:nvSpPr>
        <p:spPr/>
        <p:txBody>
          <a:bodyPr>
            <a:normAutofit/>
          </a:bodyPr>
          <a:lstStyle/>
          <a:p>
            <a:pPr marL="0" indent="0">
              <a:buNone/>
            </a:pPr>
            <a:r>
              <a:rPr lang="en-US" sz="2800" dirty="0" smtClean="0"/>
              <a:t>1. Lincoln’s </a:t>
            </a:r>
            <a:r>
              <a:rPr lang="en-US" sz="2800" dirty="0"/>
              <a:t>Plan: 10% Plan</a:t>
            </a:r>
          </a:p>
          <a:p>
            <a:pPr marL="342900" indent="-342900"/>
            <a:r>
              <a:rPr lang="en-US" sz="2800" dirty="0" smtClean="0"/>
              <a:t>Proclamation </a:t>
            </a:r>
            <a:r>
              <a:rPr lang="en-US" sz="2800" dirty="0"/>
              <a:t>of Amnesty and Reconstruction (December 8, 1863)</a:t>
            </a:r>
          </a:p>
          <a:p>
            <a:pPr marL="342900" indent="-342900"/>
            <a:r>
              <a:rPr lang="en-US" sz="2800" dirty="0"/>
              <a:t>Replace majority rule with “loyal rule” in the South.</a:t>
            </a:r>
          </a:p>
          <a:p>
            <a:pPr marL="342900" indent="-342900"/>
            <a:r>
              <a:rPr lang="en-US" sz="2800" dirty="0" smtClean="0"/>
              <a:t>Pardon </a:t>
            </a:r>
            <a:r>
              <a:rPr lang="en-US" sz="2800" dirty="0"/>
              <a:t>to all but the highest ranking military and civilian Confederate officers.</a:t>
            </a:r>
          </a:p>
          <a:p>
            <a:pPr marL="342900" indent="-342900"/>
            <a:r>
              <a:rPr lang="en-US" sz="2800" dirty="0"/>
              <a:t>When 10% of the voting population in the 1860 election had taken an oath of loyalty and established a government, it would be recognized</a:t>
            </a:r>
          </a:p>
        </p:txBody>
      </p:sp>
    </p:spTree>
    <p:extLst>
      <p:ext uri="{BB962C8B-B14F-4D97-AF65-F5344CB8AC3E}">
        <p14:creationId xmlns:p14="http://schemas.microsoft.com/office/powerpoint/2010/main" xmlns="" val="47027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15</a:t>
            </a:r>
            <a:r>
              <a:rPr lang="en-US" sz="4000" baseline="30000" dirty="0" smtClean="0"/>
              <a:t>th</a:t>
            </a:r>
            <a:r>
              <a:rPr lang="en-US" sz="4000" dirty="0" smtClean="0"/>
              <a:t> Amendment</a:t>
            </a:r>
            <a:endParaRPr lang="en-US" sz="4000" dirty="0"/>
          </a:p>
        </p:txBody>
      </p:sp>
      <p:sp>
        <p:nvSpPr>
          <p:cNvPr id="6" name="Content Placeholder 5"/>
          <p:cNvSpPr>
            <a:spLocks noGrp="1"/>
          </p:cNvSpPr>
          <p:nvPr>
            <p:ph sz="quarter" idx="13"/>
          </p:nvPr>
        </p:nvSpPr>
        <p:spPr>
          <a:xfrm>
            <a:off x="274320" y="1447800"/>
            <a:ext cx="8595360" cy="4788408"/>
          </a:xfrm>
        </p:spPr>
        <p:txBody>
          <a:bodyPr/>
          <a:lstStyle/>
          <a:p>
            <a:pPr>
              <a:spcBef>
                <a:spcPct val="50000"/>
              </a:spcBef>
              <a:buClr>
                <a:schemeClr val="accent3"/>
              </a:buClr>
            </a:pPr>
            <a:r>
              <a:rPr lang="en-US" sz="2800" dirty="0"/>
              <a:t>Ratified in 1870.</a:t>
            </a:r>
          </a:p>
          <a:p>
            <a:pPr>
              <a:spcBef>
                <a:spcPct val="50000"/>
              </a:spcBef>
              <a:buClr>
                <a:schemeClr val="accent3"/>
              </a:buClr>
            </a:pPr>
            <a:r>
              <a:rPr lang="en-US" sz="2800" i="1" dirty="0"/>
              <a:t>The right of citizens of the United States to vote shall not be denied or abridged by the United States or by any state on account of race, color, or previous condition of servitude. </a:t>
            </a:r>
          </a:p>
          <a:p>
            <a:pPr>
              <a:spcBef>
                <a:spcPct val="50000"/>
              </a:spcBef>
              <a:buClr>
                <a:schemeClr val="accent3"/>
              </a:buClr>
            </a:pPr>
            <a:r>
              <a:rPr lang="en-US" sz="2800" i="1" dirty="0"/>
              <a:t>The </a:t>
            </a:r>
            <a:r>
              <a:rPr lang="en-US" sz="2800" i="1" u="sng" dirty="0"/>
              <a:t>Congress</a:t>
            </a:r>
            <a:r>
              <a:rPr lang="en-US" sz="2800" i="1" dirty="0"/>
              <a:t> shall have power to enforce this article by appropriate legislation.</a:t>
            </a:r>
            <a:endParaRPr lang="en-US" sz="2800" dirty="0"/>
          </a:p>
          <a:p>
            <a:pPr>
              <a:spcBef>
                <a:spcPct val="50000"/>
              </a:spcBef>
              <a:buClr>
                <a:schemeClr val="accent3"/>
              </a:buClr>
            </a:pPr>
            <a:r>
              <a:rPr lang="en-US" sz="2800" dirty="0">
                <a:solidFill>
                  <a:srgbClr val="F02E00"/>
                </a:solidFill>
              </a:rPr>
              <a:t>Women’s rights groups were furious that they were not granted the vote!</a:t>
            </a:r>
            <a:endParaRPr lang="en-US" sz="2800" i="1" dirty="0">
              <a:solidFill>
                <a:srgbClr val="F02E00"/>
              </a:solidFill>
            </a:endParaRPr>
          </a:p>
          <a:p>
            <a:endParaRPr lang="en-US" dirty="0"/>
          </a:p>
        </p:txBody>
      </p:sp>
    </p:spTree>
    <p:extLst>
      <p:ext uri="{BB962C8B-B14F-4D97-AF65-F5344CB8AC3E}">
        <p14:creationId xmlns:p14="http://schemas.microsoft.com/office/powerpoint/2010/main" xmlns="" val="282197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smtClean="0"/>
              <a:t>Hiram Rhodes Revels</a:t>
            </a:r>
            <a:endParaRPr lang="en-US" sz="3600" b="1" dirty="0"/>
          </a:p>
        </p:txBody>
      </p:sp>
      <p:sp>
        <p:nvSpPr>
          <p:cNvPr id="6" name="Text Placeholder 5"/>
          <p:cNvSpPr>
            <a:spLocks noGrp="1"/>
          </p:cNvSpPr>
          <p:nvPr>
            <p:ph type="body" sz="quarter" idx="13"/>
          </p:nvPr>
        </p:nvSpPr>
        <p:spPr>
          <a:xfrm>
            <a:off x="0" y="1536192"/>
            <a:ext cx="3276600" cy="4712208"/>
          </a:xfrm>
        </p:spPr>
        <p:txBody>
          <a:bodyPr>
            <a:normAutofit fontScale="92500" lnSpcReduction="20000"/>
          </a:bodyPr>
          <a:lstStyle/>
          <a:p>
            <a:pPr marL="342900" indent="-342900">
              <a:buFont typeface="Arial" pitchFamily="34" charset="0"/>
              <a:buChar char="•"/>
            </a:pPr>
            <a:r>
              <a:rPr lang="en-US" sz="2400" dirty="0"/>
              <a:t>Born in NC a freeman to a mixed father and white mother</a:t>
            </a:r>
          </a:p>
          <a:p>
            <a:pPr marL="342900" indent="-342900">
              <a:buFont typeface="Arial" pitchFamily="34" charset="0"/>
              <a:buChar char="•"/>
            </a:pPr>
            <a:r>
              <a:rPr lang="en-US" sz="2400" dirty="0" smtClean="0"/>
              <a:t>Barber, then preacher</a:t>
            </a:r>
          </a:p>
          <a:p>
            <a:pPr marL="342900" indent="-342900">
              <a:buFont typeface="Arial" pitchFamily="34" charset="0"/>
              <a:buChar char="•"/>
            </a:pPr>
            <a:r>
              <a:rPr lang="en-US" sz="2400" dirty="0"/>
              <a:t>Elected to the Miss State Senate </a:t>
            </a:r>
          </a:p>
          <a:p>
            <a:pPr marL="342900" indent="-342900">
              <a:buFont typeface="Arial" pitchFamily="34" charset="0"/>
              <a:buChar char="•"/>
            </a:pPr>
            <a:r>
              <a:rPr lang="en-US" sz="2400" dirty="0"/>
              <a:t>1</a:t>
            </a:r>
            <a:r>
              <a:rPr lang="en-US" sz="2400" baseline="30000" dirty="0"/>
              <a:t>st</a:t>
            </a:r>
            <a:r>
              <a:rPr lang="en-US" sz="2400" dirty="0"/>
              <a:t> African American in the Senate (Republican)</a:t>
            </a:r>
          </a:p>
          <a:p>
            <a:pPr marL="342900" indent="-342900">
              <a:buFont typeface="Arial" pitchFamily="34" charset="0"/>
              <a:buChar char="•"/>
            </a:pPr>
            <a:r>
              <a:rPr lang="en-US" sz="2400" dirty="0"/>
              <a:t>Served from 1870 – 71 (short term because he finished Jefferson Davis’ term)</a:t>
            </a:r>
          </a:p>
          <a:p>
            <a:pPr marL="342900" indent="-342900">
              <a:buFont typeface="Arial" pitchFamily="34" charset="0"/>
              <a:buChar char="•"/>
            </a:pPr>
            <a:r>
              <a:rPr lang="en-US" sz="2400" dirty="0"/>
              <a:t>First of five African Americans to serve in the Senate </a:t>
            </a:r>
          </a:p>
          <a:p>
            <a:endParaRPr lang="en-US" dirty="0"/>
          </a:p>
        </p:txBody>
      </p:sp>
      <p:pic>
        <p:nvPicPr>
          <p:cNvPr id="7" name="Picture 5" descr="Image:Hiram Rhodes Revels - Brady-Handy.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1200" r="120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3524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Blanche Kelso Bruce</a:t>
            </a:r>
            <a:endParaRPr lang="en-US" sz="3600" b="1" dirty="0"/>
          </a:p>
        </p:txBody>
      </p:sp>
      <p:sp>
        <p:nvSpPr>
          <p:cNvPr id="4" name="Text Placeholder 3"/>
          <p:cNvSpPr>
            <a:spLocks noGrp="1"/>
          </p:cNvSpPr>
          <p:nvPr>
            <p:ph type="body" sz="quarter" idx="13"/>
          </p:nvPr>
        </p:nvSpPr>
        <p:spPr>
          <a:xfrm>
            <a:off x="0" y="1536192"/>
            <a:ext cx="3352800" cy="5245608"/>
          </a:xfrm>
        </p:spPr>
        <p:txBody>
          <a:bodyPr>
            <a:normAutofit lnSpcReduction="10000"/>
          </a:bodyPr>
          <a:lstStyle/>
          <a:p>
            <a:pPr marL="342900" indent="-342900">
              <a:lnSpc>
                <a:spcPct val="90000"/>
              </a:lnSpc>
              <a:buFont typeface="Arial" pitchFamily="34" charset="0"/>
              <a:buChar char="•"/>
            </a:pPr>
            <a:r>
              <a:rPr lang="en-US" sz="1900" dirty="0"/>
              <a:t>First African American to serve a full term in Senate (1885 – 1881)</a:t>
            </a:r>
          </a:p>
          <a:p>
            <a:pPr marL="342900" indent="-342900">
              <a:lnSpc>
                <a:spcPct val="90000"/>
              </a:lnSpc>
              <a:buFont typeface="Arial" pitchFamily="34" charset="0"/>
              <a:buChar char="•"/>
            </a:pPr>
            <a:r>
              <a:rPr lang="en-US" sz="1900" dirty="0"/>
              <a:t>Republican</a:t>
            </a:r>
          </a:p>
          <a:p>
            <a:pPr marL="342900" indent="-342900">
              <a:lnSpc>
                <a:spcPct val="90000"/>
              </a:lnSpc>
              <a:buFont typeface="Arial" pitchFamily="34" charset="0"/>
              <a:buChar char="•"/>
            </a:pPr>
            <a:r>
              <a:rPr lang="en-US" sz="1900" dirty="0"/>
              <a:t>Born in VA as a house slave</a:t>
            </a:r>
          </a:p>
          <a:p>
            <a:pPr marL="342900" indent="-342900">
              <a:lnSpc>
                <a:spcPct val="90000"/>
              </a:lnSpc>
              <a:buFont typeface="Arial" pitchFamily="34" charset="0"/>
              <a:buChar char="•"/>
            </a:pPr>
            <a:r>
              <a:rPr lang="en-US" sz="1900" dirty="0"/>
              <a:t>Was legally freed and was arranged to become an apprentice to a printer</a:t>
            </a:r>
          </a:p>
          <a:p>
            <a:pPr marL="342900" indent="-342900">
              <a:lnSpc>
                <a:spcPct val="80000"/>
              </a:lnSpc>
              <a:buFont typeface="Arial" pitchFamily="34" charset="0"/>
              <a:buChar char="•"/>
            </a:pPr>
            <a:r>
              <a:rPr lang="en-US" sz="1900" dirty="0"/>
              <a:t>Moved to Mississippi and became a wealthy landowner</a:t>
            </a:r>
          </a:p>
          <a:p>
            <a:pPr marL="342900" indent="-342900">
              <a:lnSpc>
                <a:spcPct val="80000"/>
              </a:lnSpc>
              <a:buFont typeface="Arial" pitchFamily="34" charset="0"/>
              <a:buChar char="•"/>
            </a:pPr>
            <a:r>
              <a:rPr lang="en-US" sz="1900" dirty="0" smtClean="0"/>
              <a:t>Elected </a:t>
            </a:r>
            <a:r>
              <a:rPr lang="en-US" sz="1900" dirty="0"/>
              <a:t>to US Senate</a:t>
            </a:r>
          </a:p>
          <a:p>
            <a:pPr marL="342900" indent="-342900">
              <a:lnSpc>
                <a:spcPct val="80000"/>
              </a:lnSpc>
              <a:buFont typeface="Arial" pitchFamily="34" charset="0"/>
              <a:buChar char="•"/>
            </a:pPr>
            <a:r>
              <a:rPr lang="en-US" sz="1900" dirty="0"/>
              <a:t>Only former slave to serve in the Senate</a:t>
            </a:r>
          </a:p>
          <a:p>
            <a:pPr marL="342900" indent="-342900">
              <a:lnSpc>
                <a:spcPct val="80000"/>
              </a:lnSpc>
              <a:buFont typeface="Arial" pitchFamily="34" charset="0"/>
              <a:buChar char="•"/>
            </a:pPr>
            <a:r>
              <a:rPr lang="en-US" sz="1900" dirty="0"/>
              <a:t>First African American to receive any votes at a major party’s nominating convention (1880 Republican National Convention in Chicago)</a:t>
            </a:r>
          </a:p>
          <a:p>
            <a:pPr marL="285750" indent="-285750">
              <a:buFont typeface="Arial" pitchFamily="34" charset="0"/>
              <a:buChar char="•"/>
            </a:pPr>
            <a:endParaRPr lang="en-US" dirty="0"/>
          </a:p>
        </p:txBody>
      </p:sp>
      <p:pic>
        <p:nvPicPr>
          <p:cNvPr id="5" name="Picture 5" descr="Image:Blanche Bruce - Brady-Handy.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1181" b="1181"/>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9161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Failure of Reconstruction</a:t>
            </a:r>
            <a:endParaRPr lang="en-US" dirty="0"/>
          </a:p>
        </p:txBody>
      </p:sp>
      <p:sp>
        <p:nvSpPr>
          <p:cNvPr id="6" name="Content Placeholder 5"/>
          <p:cNvSpPr>
            <a:spLocks noGrp="1"/>
          </p:cNvSpPr>
          <p:nvPr>
            <p:ph sz="quarter" idx="13"/>
          </p:nvPr>
        </p:nvSpPr>
        <p:spPr/>
        <p:txBody>
          <a:bodyPr/>
          <a:lstStyle/>
          <a:p>
            <a:pPr>
              <a:lnSpc>
                <a:spcPct val="90000"/>
              </a:lnSpc>
            </a:pPr>
            <a:r>
              <a:rPr lang="en-US" sz="3200" dirty="0">
                <a:solidFill>
                  <a:schemeClr val="tx1"/>
                </a:solidFill>
              </a:rPr>
              <a:t>Enforcement Acts 1870-1871</a:t>
            </a:r>
          </a:p>
          <a:p>
            <a:pPr lvl="1">
              <a:lnSpc>
                <a:spcPct val="90000"/>
              </a:lnSpc>
            </a:pPr>
            <a:r>
              <a:rPr lang="en-US" sz="3200" dirty="0">
                <a:solidFill>
                  <a:schemeClr val="tx1"/>
                </a:solidFill>
              </a:rPr>
              <a:t>federal supervision of elections in the south</a:t>
            </a:r>
          </a:p>
          <a:p>
            <a:pPr lvl="1">
              <a:lnSpc>
                <a:spcPct val="90000"/>
              </a:lnSpc>
            </a:pPr>
            <a:r>
              <a:rPr lang="en-US" sz="3200" dirty="0">
                <a:solidFill>
                  <a:schemeClr val="tx1"/>
                </a:solidFill>
              </a:rPr>
              <a:t>gave president power to use federal troops in areas of Klan activity</a:t>
            </a:r>
          </a:p>
          <a:p>
            <a:pPr>
              <a:lnSpc>
                <a:spcPct val="90000"/>
              </a:lnSpc>
            </a:pPr>
            <a:r>
              <a:rPr lang="en-US" sz="3200" dirty="0">
                <a:solidFill>
                  <a:schemeClr val="tx1"/>
                </a:solidFill>
              </a:rPr>
              <a:t>Amnesty Act - 1872</a:t>
            </a:r>
          </a:p>
          <a:p>
            <a:pPr lvl="1">
              <a:lnSpc>
                <a:spcPct val="90000"/>
              </a:lnSpc>
            </a:pPr>
            <a:r>
              <a:rPr lang="en-US" sz="3200" dirty="0">
                <a:solidFill>
                  <a:schemeClr val="tx1"/>
                </a:solidFill>
              </a:rPr>
              <a:t>returned the right to vote and hold federal or state office to @160,000 former confederates (left out high-ranking officials)</a:t>
            </a:r>
          </a:p>
          <a:p>
            <a:pPr lvl="1">
              <a:lnSpc>
                <a:spcPct val="90000"/>
              </a:lnSpc>
            </a:pPr>
            <a:r>
              <a:rPr lang="en-US" sz="3200" dirty="0">
                <a:solidFill>
                  <a:schemeClr val="tx1"/>
                </a:solidFill>
              </a:rPr>
              <a:t>weakened power of republicans in the south</a:t>
            </a:r>
          </a:p>
          <a:p>
            <a:endParaRPr lang="en-US" dirty="0"/>
          </a:p>
        </p:txBody>
      </p:sp>
    </p:spTree>
    <p:extLst>
      <p:ext uri="{BB962C8B-B14F-4D97-AF65-F5344CB8AC3E}">
        <p14:creationId xmlns:p14="http://schemas.microsoft.com/office/powerpoint/2010/main" xmlns="" val="1098808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of 1875</a:t>
            </a:r>
            <a:endParaRPr lang="en-US" dirty="0"/>
          </a:p>
        </p:txBody>
      </p:sp>
      <p:sp>
        <p:nvSpPr>
          <p:cNvPr id="3" name="Content Placeholder 2"/>
          <p:cNvSpPr>
            <a:spLocks noGrp="1"/>
          </p:cNvSpPr>
          <p:nvPr>
            <p:ph sz="quarter" idx="13"/>
          </p:nvPr>
        </p:nvSpPr>
        <p:spPr/>
        <p:txBody>
          <a:bodyPr>
            <a:normAutofit/>
          </a:bodyPr>
          <a:lstStyle/>
          <a:p>
            <a:pPr>
              <a:spcBef>
                <a:spcPct val="50000"/>
              </a:spcBef>
              <a:buClr>
                <a:schemeClr val="accent3"/>
              </a:buClr>
            </a:pPr>
            <a:r>
              <a:rPr lang="en-US" sz="2800" dirty="0">
                <a:solidFill>
                  <a:schemeClr val="tx1"/>
                </a:solidFill>
              </a:rPr>
              <a:t>Crime for any individual to deny full </a:t>
            </a:r>
            <a:r>
              <a:rPr lang="en-US" sz="2800" dirty="0" smtClean="0">
                <a:solidFill>
                  <a:schemeClr val="tx1"/>
                </a:solidFill>
              </a:rPr>
              <a:t>&amp; equal </a:t>
            </a:r>
            <a:r>
              <a:rPr lang="en-US" sz="2800" dirty="0">
                <a:solidFill>
                  <a:schemeClr val="tx1"/>
                </a:solidFill>
              </a:rPr>
              <a:t>use of public conveyances </a:t>
            </a:r>
            <a:r>
              <a:rPr lang="en-US" sz="2800" dirty="0" smtClean="0">
                <a:solidFill>
                  <a:schemeClr val="tx1"/>
                </a:solidFill>
              </a:rPr>
              <a:t>and public </a:t>
            </a:r>
            <a:r>
              <a:rPr lang="en-US" sz="2800" dirty="0">
                <a:solidFill>
                  <a:schemeClr val="tx1"/>
                </a:solidFill>
              </a:rPr>
              <a:t>places.</a:t>
            </a:r>
          </a:p>
          <a:p>
            <a:pPr>
              <a:spcBef>
                <a:spcPct val="50000"/>
              </a:spcBef>
              <a:buClr>
                <a:schemeClr val="accent3"/>
              </a:buClr>
            </a:pPr>
            <a:r>
              <a:rPr lang="en-US" sz="2800" dirty="0">
                <a:solidFill>
                  <a:schemeClr val="tx1"/>
                </a:solidFill>
              </a:rPr>
              <a:t>Prohibited discrimination in jury </a:t>
            </a:r>
            <a:r>
              <a:rPr lang="en-US" sz="2800" dirty="0" smtClean="0">
                <a:solidFill>
                  <a:schemeClr val="tx1"/>
                </a:solidFill>
              </a:rPr>
              <a:t> selection</a:t>
            </a:r>
            <a:r>
              <a:rPr lang="en-US" sz="2800" dirty="0">
                <a:solidFill>
                  <a:schemeClr val="tx1"/>
                </a:solidFill>
              </a:rPr>
              <a:t>.</a:t>
            </a:r>
          </a:p>
          <a:p>
            <a:pPr>
              <a:spcBef>
                <a:spcPct val="50000"/>
              </a:spcBef>
              <a:buClr>
                <a:schemeClr val="accent3"/>
              </a:buClr>
            </a:pPr>
            <a:r>
              <a:rPr lang="en-US" sz="2800" u="sng" dirty="0">
                <a:solidFill>
                  <a:schemeClr val="tx1"/>
                </a:solidFill>
              </a:rPr>
              <a:t>Shortcoming</a:t>
            </a:r>
            <a:r>
              <a:rPr lang="en-US" sz="2800" dirty="0">
                <a:solidFill>
                  <a:schemeClr val="tx1"/>
                </a:solidFill>
              </a:rPr>
              <a:t> </a:t>
            </a:r>
            <a:r>
              <a:rPr lang="en-US" sz="2800" dirty="0">
                <a:solidFill>
                  <a:schemeClr val="tx1"/>
                </a:solidFill>
                <a:sym typeface="Wingdings" pitchFamily="2" charset="2"/>
              </a:rPr>
              <a:t> lacked a </a:t>
            </a:r>
            <a:r>
              <a:rPr lang="en-US" sz="2800" dirty="0" smtClean="0">
                <a:solidFill>
                  <a:schemeClr val="tx1"/>
                </a:solidFill>
                <a:sym typeface="Wingdings" pitchFamily="2" charset="2"/>
              </a:rPr>
              <a:t>strong enforcement </a:t>
            </a:r>
            <a:r>
              <a:rPr lang="en-US" sz="2800" dirty="0">
                <a:solidFill>
                  <a:schemeClr val="tx1"/>
                </a:solidFill>
                <a:sym typeface="Wingdings" pitchFamily="2" charset="2"/>
              </a:rPr>
              <a:t>mechanism.</a:t>
            </a:r>
          </a:p>
          <a:p>
            <a:pPr>
              <a:spcBef>
                <a:spcPct val="50000"/>
              </a:spcBef>
              <a:buClr>
                <a:schemeClr val="accent3"/>
              </a:buClr>
            </a:pPr>
            <a:r>
              <a:rPr lang="en-US" sz="2800" dirty="0">
                <a:solidFill>
                  <a:schemeClr val="tx1"/>
                </a:solidFill>
                <a:sym typeface="Wingdings" pitchFamily="2" charset="2"/>
              </a:rPr>
              <a:t>No new civil rights act was </a:t>
            </a:r>
            <a:r>
              <a:rPr lang="en-US" sz="2800" dirty="0" smtClean="0">
                <a:solidFill>
                  <a:schemeClr val="tx1"/>
                </a:solidFill>
                <a:sym typeface="Wingdings" pitchFamily="2" charset="2"/>
              </a:rPr>
              <a:t>attempted for </a:t>
            </a:r>
            <a:r>
              <a:rPr lang="en-US" sz="2800" dirty="0">
                <a:solidFill>
                  <a:schemeClr val="tx1"/>
                </a:solidFill>
                <a:sym typeface="Wingdings" pitchFamily="2" charset="2"/>
              </a:rPr>
              <a:t>90 years!</a:t>
            </a:r>
            <a:endParaRPr lang="en-US" sz="2800" i="1" dirty="0">
              <a:solidFill>
                <a:schemeClr val="tx1"/>
              </a:solidFill>
            </a:endParaRPr>
          </a:p>
          <a:p>
            <a:endParaRPr lang="en-US" dirty="0"/>
          </a:p>
        </p:txBody>
      </p:sp>
    </p:spTree>
    <p:extLst>
      <p:ext uri="{BB962C8B-B14F-4D97-AF65-F5344CB8AC3E}">
        <p14:creationId xmlns:p14="http://schemas.microsoft.com/office/powerpoint/2010/main" xmlns="" val="3861905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Support Wanes</a:t>
            </a:r>
            <a:endParaRPr lang="en-US" dirty="0"/>
          </a:p>
        </p:txBody>
      </p:sp>
      <p:sp>
        <p:nvSpPr>
          <p:cNvPr id="3" name="Content Placeholder 2"/>
          <p:cNvSpPr>
            <a:spLocks noGrp="1"/>
          </p:cNvSpPr>
          <p:nvPr>
            <p:ph sz="quarter" idx="13"/>
          </p:nvPr>
        </p:nvSpPr>
        <p:spPr/>
        <p:txBody>
          <a:bodyPr>
            <a:normAutofit/>
          </a:bodyPr>
          <a:lstStyle/>
          <a:p>
            <a:pPr>
              <a:spcBef>
                <a:spcPct val="50000"/>
              </a:spcBef>
              <a:buClr>
                <a:schemeClr val="accent3"/>
              </a:buClr>
            </a:pPr>
            <a:r>
              <a:rPr lang="en-US" sz="2800" dirty="0"/>
              <a:t>“</a:t>
            </a:r>
            <a:r>
              <a:rPr lang="en-US" sz="2800" dirty="0" err="1"/>
              <a:t>Grantism</a:t>
            </a:r>
            <a:r>
              <a:rPr lang="en-US" sz="2800" dirty="0"/>
              <a:t>” &amp; corruption.</a:t>
            </a:r>
          </a:p>
          <a:p>
            <a:pPr>
              <a:spcBef>
                <a:spcPct val="50000"/>
              </a:spcBef>
              <a:buClr>
                <a:schemeClr val="accent3"/>
              </a:buClr>
            </a:pPr>
            <a:r>
              <a:rPr lang="en-US" sz="2800" dirty="0">
                <a:solidFill>
                  <a:srgbClr val="F02E00"/>
                </a:solidFill>
              </a:rPr>
              <a:t>Panic of 1873</a:t>
            </a:r>
            <a:r>
              <a:rPr lang="en-US" sz="2800" dirty="0"/>
              <a:t> [</a:t>
            </a:r>
            <a:r>
              <a:rPr lang="en-US" sz="2800" dirty="0" smtClean="0"/>
              <a:t>6-year depression</a:t>
            </a:r>
            <a:r>
              <a:rPr lang="en-US" sz="2800" dirty="0"/>
              <a:t>].</a:t>
            </a:r>
          </a:p>
          <a:p>
            <a:pPr>
              <a:spcBef>
                <a:spcPct val="50000"/>
              </a:spcBef>
              <a:buClr>
                <a:schemeClr val="accent3"/>
              </a:buClr>
            </a:pPr>
            <a:r>
              <a:rPr lang="en-US" sz="2800" dirty="0"/>
              <a:t>Concern over </a:t>
            </a:r>
            <a:r>
              <a:rPr lang="en-US" sz="2800" dirty="0" smtClean="0"/>
              <a:t>westward expansion </a:t>
            </a:r>
            <a:r>
              <a:rPr lang="en-US" sz="2800" dirty="0"/>
              <a:t>and Indian wars.</a:t>
            </a:r>
          </a:p>
          <a:p>
            <a:pPr>
              <a:spcBef>
                <a:spcPct val="50000"/>
              </a:spcBef>
              <a:buClr>
                <a:schemeClr val="accent3"/>
              </a:buClr>
            </a:pPr>
            <a:r>
              <a:rPr lang="en-US" sz="2800" dirty="0"/>
              <a:t>Key monetary issues:</a:t>
            </a:r>
          </a:p>
          <a:p>
            <a:pPr lvl="1">
              <a:spcBef>
                <a:spcPct val="50000"/>
              </a:spcBef>
              <a:buClr>
                <a:schemeClr val="accent3"/>
              </a:buClr>
              <a:buSzPct val="80000"/>
            </a:pPr>
            <a:r>
              <a:rPr lang="en-US" sz="2800" dirty="0">
                <a:sym typeface="Wingdings" pitchFamily="2" charset="2"/>
              </a:rPr>
              <a:t>should the government </a:t>
            </a:r>
            <a:r>
              <a:rPr lang="en-US" sz="2800" dirty="0" smtClean="0">
                <a:sym typeface="Wingdings" pitchFamily="2" charset="2"/>
              </a:rPr>
              <a:t>retire </a:t>
            </a:r>
            <a:r>
              <a:rPr lang="en-US" sz="2800" dirty="0">
                <a:sym typeface="Wingdings" pitchFamily="2" charset="2"/>
              </a:rPr>
              <a:t>$432m worth of </a:t>
            </a:r>
            <a:br>
              <a:rPr lang="en-US" sz="2800" dirty="0">
                <a:sym typeface="Wingdings" pitchFamily="2" charset="2"/>
              </a:rPr>
            </a:br>
            <a:r>
              <a:rPr lang="en-US" sz="2800" dirty="0">
                <a:sym typeface="Wingdings" pitchFamily="2" charset="2"/>
              </a:rPr>
              <a:t>“greenbacks” issued during the Civil War.</a:t>
            </a:r>
          </a:p>
          <a:p>
            <a:pPr lvl="1">
              <a:spcBef>
                <a:spcPct val="50000"/>
              </a:spcBef>
              <a:buClr>
                <a:schemeClr val="accent3"/>
              </a:buClr>
              <a:buSzPct val="80000"/>
            </a:pPr>
            <a:r>
              <a:rPr lang="en-US" sz="2800" dirty="0">
                <a:sym typeface="Wingdings" pitchFamily="2" charset="2"/>
              </a:rPr>
              <a:t>should war bonds be paid back in specie </a:t>
            </a:r>
            <a:r>
              <a:rPr lang="en-US" sz="2800" dirty="0" smtClean="0">
                <a:sym typeface="Wingdings" pitchFamily="2" charset="2"/>
              </a:rPr>
              <a:t>or greenbacks</a:t>
            </a:r>
            <a:r>
              <a:rPr lang="en-US" sz="2800" dirty="0">
                <a:sym typeface="Wingdings" pitchFamily="2" charset="2"/>
              </a:rPr>
              <a:t>.  </a:t>
            </a:r>
          </a:p>
          <a:p>
            <a:endParaRPr lang="en-US" dirty="0"/>
          </a:p>
        </p:txBody>
      </p:sp>
    </p:spTree>
    <p:extLst>
      <p:ext uri="{BB962C8B-B14F-4D97-AF65-F5344CB8AC3E}">
        <p14:creationId xmlns:p14="http://schemas.microsoft.com/office/powerpoint/2010/main" xmlns="" val="2321701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ndNtlRepBanner187612w"/>
          <p:cNvPicPr>
            <a:picLocks noChangeAspect="1" noChangeArrowheads="1"/>
          </p:cNvPicPr>
          <p:nvPr/>
        </p:nvPicPr>
        <p:blipFill>
          <a:blip r:embed="rId2" cstate="print">
            <a:lum bright="-6000" contrast="6000"/>
            <a:extLst>
              <a:ext uri="{28A0092B-C50C-407E-A947-70E740481C1C}">
                <a14:useLocalDpi xmlns:a14="http://schemas.microsoft.com/office/drawing/2010/main" xmlns="" val="0"/>
              </a:ext>
            </a:extLst>
          </a:blip>
          <a:srcRect/>
          <a:stretch>
            <a:fillRect/>
          </a:stretch>
        </p:blipFill>
        <p:spPr bwMode="auto">
          <a:xfrm>
            <a:off x="457200" y="533400"/>
            <a:ext cx="3952875" cy="5791200"/>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6" descr="GrndNatlDemBanner12w"/>
          <p:cNvPicPr>
            <a:picLocks noChangeAspect="1" noChangeArrowheads="1"/>
          </p:cNvPicPr>
          <p:nvPr/>
        </p:nvPicPr>
        <p:blipFill>
          <a:blip r:embed="rId3" cstate="print">
            <a:lum contrast="6000"/>
            <a:extLst>
              <a:ext uri="{28A0092B-C50C-407E-A947-70E740481C1C}">
                <a14:useLocalDpi xmlns:a14="http://schemas.microsoft.com/office/drawing/2010/main" xmlns="" val="0"/>
              </a:ext>
            </a:extLst>
          </a:blip>
          <a:srcRect/>
          <a:stretch>
            <a:fillRect/>
          </a:stretch>
        </p:blipFill>
        <p:spPr bwMode="auto">
          <a:xfrm>
            <a:off x="4724400" y="533400"/>
            <a:ext cx="4033838" cy="5791200"/>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369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876 Election"/>
          <p:cNvPicPr>
            <a:picLocks noChangeAspect="1" noChangeArrowheads="1"/>
          </p:cNvPicPr>
          <p:nvPr/>
        </p:nvPicPr>
        <p:blipFill>
          <a:blip r:embed="rId2" cstate="print">
            <a:lum bright="12000" contrast="6000"/>
            <a:extLst>
              <a:ext uri="{28A0092B-C50C-407E-A947-70E740481C1C}">
                <a14:useLocalDpi xmlns:a14="http://schemas.microsoft.com/office/drawing/2010/main" xmlns="" val="0"/>
              </a:ext>
            </a:extLst>
          </a:blip>
          <a:srcRect/>
          <a:stretch>
            <a:fillRect/>
          </a:stretch>
        </p:blipFill>
        <p:spPr bwMode="auto">
          <a:xfrm>
            <a:off x="304800" y="1524000"/>
            <a:ext cx="8524875" cy="4579938"/>
          </a:xfrm>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4192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Political Crisis of 1877</a:t>
            </a:r>
            <a:endParaRPr lang="en-US" sz="3600" b="1" dirty="0"/>
          </a:p>
        </p:txBody>
      </p:sp>
      <p:sp>
        <p:nvSpPr>
          <p:cNvPr id="6" name="Text Placeholder 5"/>
          <p:cNvSpPr>
            <a:spLocks noGrp="1"/>
          </p:cNvSpPr>
          <p:nvPr>
            <p:ph type="body" sz="quarter" idx="13"/>
          </p:nvPr>
        </p:nvSpPr>
        <p:spPr/>
        <p:txBody>
          <a:bodyPr>
            <a:normAutofit/>
          </a:bodyPr>
          <a:lstStyle/>
          <a:p>
            <a:r>
              <a:rPr lang="en-US" sz="2800" dirty="0" smtClean="0"/>
              <a:t>Corrupt Bargain Part II?</a:t>
            </a:r>
            <a:endParaRPr lang="en-US" sz="2800" dirty="0"/>
          </a:p>
        </p:txBody>
      </p:sp>
      <p:pic>
        <p:nvPicPr>
          <p:cNvPr id="7" name="Picture Placeholder 6" descr="NatlGame12w"/>
          <p:cNvPicPr>
            <a:picLocks noGrp="1" noChangeAspect="1" noChangeArrowheads="1"/>
          </p:cNvPicPr>
          <p:nvPr>
            <p:ph type="pic" idx="1"/>
          </p:nvPr>
        </p:nvPicPr>
        <p:blipFill>
          <a:blip r:embed="rId2" cstate="print">
            <a:lum contrast="6000"/>
            <a:extLst>
              <a:ext uri="{28A0092B-C50C-407E-A947-70E740481C1C}">
                <a14:useLocalDpi xmlns:a14="http://schemas.microsoft.com/office/drawing/2010/main" xmlns="" val="0"/>
              </a:ext>
            </a:extLst>
          </a:blip>
          <a:srcRect l="8264" r="8264"/>
          <a:stretch>
            <a:fillRect/>
          </a:stretch>
        </p:blipFill>
        <p:spPr bwMode="auto">
          <a:prstGeom prst="rect">
            <a:avLst/>
          </a:prstGeom>
          <a:noFill/>
          <a:ln w="9525">
            <a:solidFill>
              <a:srgbClr val="D30A05"/>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7032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b="1" dirty="0" smtClean="0"/>
              <a:t>Hayes Prevails</a:t>
            </a:r>
            <a:endParaRPr lang="en-US" sz="4000" b="1" dirty="0"/>
          </a:p>
        </p:txBody>
      </p:sp>
      <p:sp>
        <p:nvSpPr>
          <p:cNvPr id="7" name="Text Placeholder 6"/>
          <p:cNvSpPr>
            <a:spLocks noGrp="1"/>
          </p:cNvSpPr>
          <p:nvPr>
            <p:ph type="body" sz="quarter" idx="13"/>
          </p:nvPr>
        </p:nvSpPr>
        <p:spPr/>
        <p:txBody>
          <a:bodyPr/>
          <a:lstStyle/>
          <a:p>
            <a:endParaRPr lang="en-US"/>
          </a:p>
        </p:txBody>
      </p:sp>
      <p:pic>
        <p:nvPicPr>
          <p:cNvPr id="8" name="Picture 4" descr="pol_cartoon-1876 election-1"/>
          <p:cNvPicPr>
            <a:picLocks noGrp="1" noChangeAspect="1" noChangeArrowheads="1"/>
          </p:cNvPicPr>
          <p:nvPr>
            <p:ph type="pic" idx="1"/>
          </p:nvPr>
        </p:nvPicPr>
        <p:blipFill>
          <a:blip r:embed="rId2" cstate="print">
            <a:lum bright="-6000" contrast="6000"/>
            <a:extLst>
              <a:ext uri="{28A0092B-C50C-407E-A947-70E740481C1C}">
                <a14:useLocalDpi xmlns:a14="http://schemas.microsoft.com/office/drawing/2010/main" xmlns="" val="0"/>
              </a:ext>
            </a:extLst>
          </a:blip>
          <a:srcRect l="2222" r="2222"/>
          <a:stretch>
            <a:fillRect/>
          </a:stretch>
        </p:blipFill>
        <p:spPr bwMode="auto">
          <a:prstGeom prst="rect">
            <a:avLst/>
          </a:prstGeom>
          <a:noFill/>
          <a:ln w="9525">
            <a:solidFill>
              <a:srgbClr val="F02E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10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Three Proposed Plans for Reconstruction</a:t>
            </a:r>
          </a:p>
        </p:txBody>
      </p:sp>
      <p:sp>
        <p:nvSpPr>
          <p:cNvPr id="3" name="Content Placeholder 2"/>
          <p:cNvSpPr>
            <a:spLocks noGrp="1"/>
          </p:cNvSpPr>
          <p:nvPr>
            <p:ph type="body" sz="quarter" idx="13"/>
          </p:nvPr>
        </p:nvSpPr>
        <p:spPr/>
        <p:txBody>
          <a:bodyPr>
            <a:normAutofit lnSpcReduction="10000"/>
          </a:bodyPr>
          <a:lstStyle/>
          <a:p>
            <a:r>
              <a:rPr lang="en-US" sz="2800" dirty="0" smtClean="0"/>
              <a:t>Lincoln’s Plan: 10% Plan</a:t>
            </a:r>
          </a:p>
          <a:p>
            <a:r>
              <a:rPr lang="en-US" sz="2800" dirty="0" smtClean="0"/>
              <a:t>1864, “Lincoln Governments” formed in LA, TN, AR</a:t>
            </a:r>
          </a:p>
          <a:p>
            <a:pPr lvl="1"/>
            <a:r>
              <a:rPr lang="en-US" sz="2800" dirty="0" smtClean="0"/>
              <a:t>“loyal assemblies”</a:t>
            </a:r>
          </a:p>
          <a:p>
            <a:pPr lvl="1"/>
            <a:r>
              <a:rPr lang="en-US" sz="2800" dirty="0" smtClean="0"/>
              <a:t>Weak, dependent on North for survival</a:t>
            </a:r>
            <a:endParaRPr lang="en-US" sz="2800" dirty="0"/>
          </a:p>
        </p:txBody>
      </p:sp>
      <p:pic>
        <p:nvPicPr>
          <p:cNvPr id="8" name="Picture 6" descr="Abe Lincoln-3"/>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l="1256" r="1256"/>
          <a:stretch>
            <a:fillRect/>
          </a:stretch>
        </p:blipFill>
        <p:spPr bwMode="auto">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9231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Alas, the woes of childhood…</a:t>
            </a:r>
            <a:endParaRPr lang="en-US" sz="3200" b="1" dirty="0"/>
          </a:p>
        </p:txBody>
      </p:sp>
      <p:sp>
        <p:nvSpPr>
          <p:cNvPr id="4" name="Text Placeholder 3"/>
          <p:cNvSpPr>
            <a:spLocks noGrp="1"/>
          </p:cNvSpPr>
          <p:nvPr>
            <p:ph type="body" sz="quarter" idx="13"/>
          </p:nvPr>
        </p:nvSpPr>
        <p:spPr/>
        <p:txBody>
          <a:bodyPr>
            <a:normAutofit/>
          </a:bodyPr>
          <a:lstStyle/>
          <a:p>
            <a:r>
              <a:rPr lang="en-US" sz="2800" dirty="0" smtClean="0"/>
              <a:t>Sammy Tilden, “Boo </a:t>
            </a:r>
            <a:r>
              <a:rPr lang="en-US" sz="2800" dirty="0" err="1" smtClean="0"/>
              <a:t>hoo</a:t>
            </a:r>
            <a:r>
              <a:rPr lang="en-US" sz="2800" dirty="0" smtClean="0"/>
              <a:t>!  </a:t>
            </a:r>
            <a:r>
              <a:rPr lang="en-US" sz="2800" dirty="0" err="1" smtClean="0"/>
              <a:t>Ruthy</a:t>
            </a:r>
            <a:r>
              <a:rPr lang="en-US" sz="2800" dirty="0" smtClean="0"/>
              <a:t> Hayes got my presidency, and he won’t give it to me!”</a:t>
            </a:r>
            <a:endParaRPr lang="en-US" sz="2800" dirty="0"/>
          </a:p>
        </p:txBody>
      </p:sp>
      <p:pic>
        <p:nvPicPr>
          <p:cNvPr id="5" name="Picture 5" descr="pol_cartoon-1876 election-2"/>
          <p:cNvPicPr>
            <a:picLocks noGrp="1" noChangeAspect="1" noChangeArrowheads="1"/>
          </p:cNvPicPr>
          <p:nvPr>
            <p:ph type="pic" idx="1"/>
          </p:nvPr>
        </p:nvPicPr>
        <p:blipFill>
          <a:blip r:embed="rId2" cstate="print">
            <a:lum bright="-6000" contrast="6000"/>
            <a:extLst>
              <a:ext uri="{28A0092B-C50C-407E-A947-70E740481C1C}">
                <a14:useLocalDpi xmlns:a14="http://schemas.microsoft.com/office/drawing/2010/main" xmlns="" val="0"/>
              </a:ext>
            </a:extLst>
          </a:blip>
          <a:srcRect l="5101" r="5101"/>
          <a:stretch>
            <a:fillRect/>
          </a:stretch>
        </p:blipFill>
        <p:spPr bwMode="auto">
          <a:prstGeom prst="rect">
            <a:avLst/>
          </a:prstGeom>
          <a:noFill/>
          <a:ln w="9525">
            <a:solidFill>
              <a:srgbClr val="F02E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4839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Reconstruction</a:t>
            </a:r>
            <a:endParaRPr lang="en-US" dirty="0"/>
          </a:p>
        </p:txBody>
      </p:sp>
      <p:sp>
        <p:nvSpPr>
          <p:cNvPr id="7" name="Content Placeholder 6"/>
          <p:cNvSpPr>
            <a:spLocks noGrp="1"/>
          </p:cNvSpPr>
          <p:nvPr>
            <p:ph sz="quarter" idx="13"/>
          </p:nvPr>
        </p:nvSpPr>
        <p:spPr/>
        <p:txBody>
          <a:bodyPr>
            <a:normAutofit/>
          </a:bodyPr>
          <a:lstStyle/>
          <a:p>
            <a:r>
              <a:rPr lang="en-US" sz="3200" dirty="0" smtClean="0"/>
              <a:t>Home Rule: Southern Democrats regain control</a:t>
            </a:r>
          </a:p>
          <a:p>
            <a:pPr lvl="1"/>
            <a:r>
              <a:rPr lang="en-US" sz="3200" dirty="0" smtClean="0"/>
              <a:t>Restricted the rights of freed slaves</a:t>
            </a:r>
          </a:p>
          <a:p>
            <a:pPr lvl="1"/>
            <a:r>
              <a:rPr lang="en-US" sz="3200" dirty="0" smtClean="0"/>
              <a:t>Wiped out social programs</a:t>
            </a:r>
          </a:p>
          <a:p>
            <a:pPr lvl="1"/>
            <a:r>
              <a:rPr lang="en-US" sz="3200" dirty="0" smtClean="0"/>
              <a:t>Slashed taxes</a:t>
            </a:r>
          </a:p>
          <a:p>
            <a:pPr lvl="1"/>
            <a:r>
              <a:rPr lang="en-US" sz="3200" dirty="0" smtClean="0"/>
              <a:t>Dismantled the public school system</a:t>
            </a:r>
          </a:p>
          <a:p>
            <a:r>
              <a:rPr lang="en-US" sz="3200" dirty="0" smtClean="0"/>
              <a:t>The country turns its attention back to Westward expansion</a:t>
            </a:r>
            <a:endParaRPr lang="en-US" sz="3200" dirty="0"/>
          </a:p>
        </p:txBody>
      </p:sp>
    </p:spTree>
    <p:extLst>
      <p:ext uri="{BB962C8B-B14F-4D97-AF65-F5344CB8AC3E}">
        <p14:creationId xmlns:p14="http://schemas.microsoft.com/office/powerpoint/2010/main" xmlns="" val="216663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Proposed Plans for Reconstruction</a:t>
            </a:r>
          </a:p>
        </p:txBody>
      </p:sp>
      <p:sp>
        <p:nvSpPr>
          <p:cNvPr id="3" name="Content Placeholder 2"/>
          <p:cNvSpPr>
            <a:spLocks noGrp="1"/>
          </p:cNvSpPr>
          <p:nvPr>
            <p:ph sz="quarter" idx="13"/>
          </p:nvPr>
        </p:nvSpPr>
        <p:spPr/>
        <p:txBody>
          <a:bodyPr>
            <a:normAutofit/>
          </a:bodyPr>
          <a:lstStyle/>
          <a:p>
            <a:r>
              <a:rPr lang="en-US" sz="2800" dirty="0" smtClean="0"/>
              <a:t>2. Wade-Davis Bill (July 1864)</a:t>
            </a:r>
          </a:p>
          <a:p>
            <a:pPr lvl="1"/>
            <a:r>
              <a:rPr lang="en-US" sz="2800" dirty="0" smtClean="0"/>
              <a:t>Proposed that Congress, not the President should be in charge of Reconstruction</a:t>
            </a:r>
          </a:p>
          <a:p>
            <a:pPr lvl="1"/>
            <a:r>
              <a:rPr lang="en-US" sz="2800" dirty="0" smtClean="0"/>
              <a:t>Majority (not just 10%) of eligible population must take an oath</a:t>
            </a:r>
          </a:p>
          <a:p>
            <a:pPr lvl="1"/>
            <a:r>
              <a:rPr lang="en-US" sz="2800" dirty="0" smtClean="0"/>
              <a:t>Passed by Congress, but killed by Lincoln’s pocket veto</a:t>
            </a:r>
            <a:endParaRPr lang="en-US" sz="2800" dirty="0"/>
          </a:p>
        </p:txBody>
      </p:sp>
    </p:spTree>
    <p:extLst>
      <p:ext uri="{BB962C8B-B14F-4D97-AF65-F5344CB8AC3E}">
        <p14:creationId xmlns:p14="http://schemas.microsoft.com/office/powerpoint/2010/main" xmlns="" val="6380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Radical Republicans</a:t>
            </a:r>
            <a:endParaRPr lang="en-US" sz="4400" dirty="0"/>
          </a:p>
        </p:txBody>
      </p:sp>
      <p:pic>
        <p:nvPicPr>
          <p:cNvPr id="7" name="Picture 3" descr="sumnercharl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1017" y="1711325"/>
            <a:ext cx="3061883" cy="468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stevens-tha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662" y="1711324"/>
            <a:ext cx="3383052" cy="468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94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Three Proposed Plans for Reconstruction</a:t>
            </a:r>
          </a:p>
        </p:txBody>
      </p:sp>
      <p:sp>
        <p:nvSpPr>
          <p:cNvPr id="3" name="Content Placeholder 2"/>
          <p:cNvSpPr>
            <a:spLocks noGrp="1"/>
          </p:cNvSpPr>
          <p:nvPr>
            <p:ph type="body" sz="quarter" idx="13"/>
          </p:nvPr>
        </p:nvSpPr>
        <p:spPr/>
        <p:txBody>
          <a:bodyPr>
            <a:normAutofit/>
          </a:bodyPr>
          <a:lstStyle/>
          <a:p>
            <a:r>
              <a:rPr lang="en-US" sz="2800" dirty="0" smtClean="0">
                <a:latin typeface="+mj-lt"/>
              </a:rPr>
              <a:t>3. Johnson’s Plan</a:t>
            </a:r>
          </a:p>
          <a:p>
            <a:pPr lvl="1">
              <a:lnSpc>
                <a:spcPct val="90000"/>
              </a:lnSpc>
            </a:pPr>
            <a:r>
              <a:rPr lang="en-US" sz="2800" dirty="0">
                <a:latin typeface="+mj-lt"/>
              </a:rPr>
              <a:t>declare secession illegal</a:t>
            </a:r>
          </a:p>
          <a:p>
            <a:pPr lvl="1">
              <a:lnSpc>
                <a:spcPct val="90000"/>
              </a:lnSpc>
            </a:pPr>
            <a:r>
              <a:rPr lang="en-US" sz="2800" dirty="0">
                <a:latin typeface="+mj-lt"/>
              </a:rPr>
              <a:t>future loyalty oath</a:t>
            </a:r>
          </a:p>
          <a:p>
            <a:pPr lvl="1">
              <a:lnSpc>
                <a:spcPct val="90000"/>
              </a:lnSpc>
            </a:pPr>
            <a:r>
              <a:rPr lang="en-US" sz="2800" dirty="0">
                <a:latin typeface="+mj-lt"/>
              </a:rPr>
              <a:t>ratify the 13th </a:t>
            </a:r>
            <a:r>
              <a:rPr lang="en-US" sz="2800" dirty="0" smtClean="0">
                <a:latin typeface="+mj-lt"/>
              </a:rPr>
              <a:t>Amendment</a:t>
            </a:r>
            <a:endParaRPr lang="en-US" sz="2800" dirty="0">
              <a:latin typeface="+mj-lt"/>
            </a:endParaRPr>
          </a:p>
        </p:txBody>
      </p:sp>
      <p:pic>
        <p:nvPicPr>
          <p:cNvPr id="6" name="Picture Placeholder 5" descr="Andrew Johnson">
            <a:hlinkClick r:id="rId2" tooltip="Andrew Johnson"/>
          </p:cNvPr>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1072" b="1072"/>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8833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313</TotalTime>
  <Words>1795</Words>
  <Application>Microsoft Office PowerPoint</Application>
  <PresentationFormat>On-screen Show (4:3)</PresentationFormat>
  <Paragraphs>252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Soho</vt:lpstr>
      <vt:lpstr>Reconstruction</vt:lpstr>
      <vt:lpstr>Reconstruction Era</vt:lpstr>
      <vt:lpstr>Key Questions</vt:lpstr>
      <vt:lpstr>State of the Union</vt:lpstr>
      <vt:lpstr>Three Proposed Plans for Reconstruction</vt:lpstr>
      <vt:lpstr>Three Proposed Plans for Reconstruction</vt:lpstr>
      <vt:lpstr>Three Proposed Plans for Reconstruction</vt:lpstr>
      <vt:lpstr>Radical Republicans</vt:lpstr>
      <vt:lpstr>Three Proposed Plans for Reconstruction</vt:lpstr>
      <vt:lpstr>What are the plans failing to address?</vt:lpstr>
      <vt:lpstr>The needs of former slaves</vt:lpstr>
      <vt:lpstr>Answer 1</vt:lpstr>
      <vt:lpstr>Black Codes</vt:lpstr>
      <vt:lpstr>Ku Klux Klan</vt:lpstr>
      <vt:lpstr>Ku Klux Klan</vt:lpstr>
      <vt:lpstr>Nathan Bedford Forrest</vt:lpstr>
      <vt:lpstr>Ku Klux Klan</vt:lpstr>
      <vt:lpstr>Ku Klux Klan</vt:lpstr>
      <vt:lpstr>Ku Klux Klan</vt:lpstr>
      <vt:lpstr>Ku Klux Klan</vt:lpstr>
      <vt:lpstr>The Birth of a Nation</vt:lpstr>
      <vt:lpstr>Ku Klux Klan</vt:lpstr>
      <vt:lpstr>13th Amendment</vt:lpstr>
      <vt:lpstr>Freedman’s Bureau </vt:lpstr>
      <vt:lpstr>Freedman’s Bureau</vt:lpstr>
      <vt:lpstr>Civil Rights of 1866</vt:lpstr>
      <vt:lpstr>Johnson’s Response</vt:lpstr>
      <vt:lpstr>14th Amendment</vt:lpstr>
      <vt:lpstr>Reconstruction Acts of 1867</vt:lpstr>
      <vt:lpstr>Johnson’s Impeachment</vt:lpstr>
      <vt:lpstr>Johnson’s Impeachment</vt:lpstr>
      <vt:lpstr>The Grant Administration</vt:lpstr>
      <vt:lpstr>Slide 33</vt:lpstr>
      <vt:lpstr>President Grant</vt:lpstr>
      <vt:lpstr>Grant Administration Scandals</vt:lpstr>
      <vt:lpstr>Tweed Ring</vt:lpstr>
      <vt:lpstr>Who stole the people’s money?</vt:lpstr>
      <vt:lpstr>Election of 1872</vt:lpstr>
      <vt:lpstr>Slide 39</vt:lpstr>
      <vt:lpstr>Panic of 1873</vt:lpstr>
      <vt:lpstr>Legal Challenges</vt:lpstr>
      <vt:lpstr>How did blacks adjust to society?</vt:lpstr>
      <vt:lpstr>Sharecropping</vt:lpstr>
      <vt:lpstr>Tenant Farming &amp; Crop Lien System</vt:lpstr>
      <vt:lpstr>Southern Politics</vt:lpstr>
      <vt:lpstr>Carpetbaggers</vt:lpstr>
      <vt:lpstr>Black &amp; White Political Participation</vt:lpstr>
      <vt:lpstr>Blacks in Southern Politics</vt:lpstr>
      <vt:lpstr>Historically Black Colleges</vt:lpstr>
      <vt:lpstr>15th Amendment</vt:lpstr>
      <vt:lpstr>Hiram Rhodes Revels</vt:lpstr>
      <vt:lpstr>Blanche Kelso Bruce</vt:lpstr>
      <vt:lpstr>Failure of Reconstruction</vt:lpstr>
      <vt:lpstr>Civil Rights Acts of 1875</vt:lpstr>
      <vt:lpstr>Northern Support Wanes</vt:lpstr>
      <vt:lpstr>Slide 56</vt:lpstr>
      <vt:lpstr>Slide 57</vt:lpstr>
      <vt:lpstr>Political Crisis of 1877</vt:lpstr>
      <vt:lpstr>Hayes Prevails</vt:lpstr>
      <vt:lpstr>Alas, the woes of childhood…</vt:lpstr>
      <vt:lpstr>End of Reconstruction</vt:lpstr>
    </vt:vector>
  </TitlesOfParts>
  <Company>Virginia Beach City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Katherine Lacks</dc:creator>
  <cp:lastModifiedBy>BA110915A</cp:lastModifiedBy>
  <cp:revision>22</cp:revision>
  <dcterms:created xsi:type="dcterms:W3CDTF">2011-12-08T14:08:35Z</dcterms:created>
  <dcterms:modified xsi:type="dcterms:W3CDTF">2013-01-03T15:09:16Z</dcterms:modified>
</cp:coreProperties>
</file>