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1"/>
  </p:notesMasterIdLst>
  <p:handoutMasterIdLst>
    <p:handoutMasterId r:id="rId32"/>
  </p:handoutMasterIdLst>
  <p:sldIdLst>
    <p:sldId id="298" r:id="rId2"/>
    <p:sldId id="299" r:id="rId3"/>
    <p:sldId id="329" r:id="rId4"/>
    <p:sldId id="330" r:id="rId5"/>
    <p:sldId id="324" r:id="rId6"/>
    <p:sldId id="302" r:id="rId7"/>
    <p:sldId id="304" r:id="rId8"/>
    <p:sldId id="303" r:id="rId9"/>
    <p:sldId id="325" r:id="rId10"/>
    <p:sldId id="305" r:id="rId11"/>
    <p:sldId id="326" r:id="rId12"/>
    <p:sldId id="327" r:id="rId13"/>
    <p:sldId id="328" r:id="rId14"/>
    <p:sldId id="306" r:id="rId15"/>
    <p:sldId id="307" r:id="rId16"/>
    <p:sldId id="308" r:id="rId17"/>
    <p:sldId id="309" r:id="rId18"/>
    <p:sldId id="314" r:id="rId19"/>
    <p:sldId id="316" r:id="rId20"/>
    <p:sldId id="315" r:id="rId21"/>
    <p:sldId id="317" r:id="rId22"/>
    <p:sldId id="313" r:id="rId23"/>
    <p:sldId id="312" r:id="rId24"/>
    <p:sldId id="321" r:id="rId25"/>
    <p:sldId id="322" r:id="rId26"/>
    <p:sldId id="318" r:id="rId27"/>
    <p:sldId id="331" r:id="rId28"/>
    <p:sldId id="319" r:id="rId29"/>
    <p:sldId id="320" r:id="rId30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289E28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192" autoAdjust="0"/>
  </p:normalViewPr>
  <p:slideViewPr>
    <p:cSldViewPr>
      <p:cViewPr>
        <p:scale>
          <a:sx n="60" d="100"/>
          <a:sy n="60" d="100"/>
        </p:scale>
        <p:origin x="-600" y="-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00" d="100"/>
          <a:sy n="100" d="100"/>
        </p:scale>
        <p:origin x="-1620" y="118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F7336-11F8-4F8B-A7A2-44A5725098BE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1E5B27-4F7A-4757-93F8-7C627476A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94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99F20-E8CE-4368-A8AE-C7C389E0B789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A60029-694B-4343-B33B-1127069C4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3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88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88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err="1" smtClean="0">
                <a:latin typeface="Arial" pitchFamily="34" charset="0"/>
              </a:rPr>
              <a:t>Parastatals</a:t>
            </a:r>
            <a:r>
              <a:rPr lang="en-US" sz="1200" b="1" baseline="0" dirty="0" smtClean="0">
                <a:latin typeface="Arial" pitchFamily="34" charset="0"/>
              </a:rPr>
              <a:t>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Nigerian Electric Power Administration (NEPA) – called “Never Expect Power Again” by Nigerians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 smtClean="0"/>
              <a:t>Changed name to Power Holding Company (PHC) – called “Please Hold Candle” by Nigerians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baseline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48893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808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Hausa-Fulani, Igbo, and Yoruba tribes are largest, but can’t speak each other’s languages and have no contact generally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03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78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/>
              <a:t>People’s Democratic Party (PDP) – </a:t>
            </a:r>
            <a:r>
              <a:rPr lang="en-US" sz="1200" dirty="0" err="1" smtClean="0"/>
              <a:t>Obasanjo</a:t>
            </a:r>
            <a:r>
              <a:rPr lang="en-US" sz="1200" dirty="0" smtClean="0"/>
              <a:t> and </a:t>
            </a:r>
            <a:r>
              <a:rPr lang="en-US" sz="1200" dirty="0" err="1" smtClean="0"/>
              <a:t>Yar’Adua’s</a:t>
            </a:r>
            <a:r>
              <a:rPr lang="en-US" sz="1200" dirty="0" smtClean="0"/>
              <a:t> party of power, “won” in most parts of the country with Southern and Northern candidates</a:t>
            </a:r>
          </a:p>
          <a:p>
            <a:r>
              <a:rPr lang="en-US" sz="1200" dirty="0" smtClean="0"/>
              <a:t>All Nigeria People’s Party (ANPP) – General Muhammad </a:t>
            </a:r>
            <a:r>
              <a:rPr lang="en-US" sz="1200" dirty="0" err="1" smtClean="0"/>
              <a:t>Buhari’s</a:t>
            </a:r>
            <a:r>
              <a:rPr lang="en-US" sz="1200" dirty="0" smtClean="0"/>
              <a:t> party</a:t>
            </a:r>
          </a:p>
          <a:p>
            <a:r>
              <a:rPr lang="en-US" sz="1200" dirty="0" smtClean="0"/>
              <a:t>Action Congress (AC) – merger of many parties, led by </a:t>
            </a:r>
            <a:r>
              <a:rPr lang="en-US" sz="1200" dirty="0" err="1" smtClean="0"/>
              <a:t>Atiku</a:t>
            </a:r>
            <a:r>
              <a:rPr lang="en-US" sz="1200" dirty="0" smtClean="0"/>
              <a:t> </a:t>
            </a:r>
            <a:r>
              <a:rPr lang="en-US" sz="1200" dirty="0" err="1" smtClean="0"/>
              <a:t>Abubakar</a:t>
            </a:r>
            <a:r>
              <a:rPr lang="en-US" sz="1200" dirty="0" smtClean="0"/>
              <a:t> (who was disqualified from running in 2007, then reinstated by the Supreme Court days before the election)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187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187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187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/>
              <a:t>Authoritarian rule – British established chiefs to rule on their behalf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/>
              <a:t>Interventionist state – no “free market”… chiefs expected to rule to meet economic goals set by the British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/>
              <a:t>Individualism – self-interest of capitalism was mixed with state-domination of the economy </a:t>
            </a:r>
          </a:p>
          <a:p>
            <a:pPr marL="3429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200" dirty="0" smtClean="0"/>
              <a:t>Intensification of ethnic politics – Hausa-Fulani, Igbo, Yoruba competed for “rewards” from British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200" dirty="0" smtClean="0"/>
          </a:p>
          <a:p>
            <a:endParaRPr lang="en-US" sz="1200" b="0" baseline="0" dirty="0" smtClean="0">
              <a:latin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23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1967-70 </a:t>
            </a:r>
            <a:r>
              <a:rPr lang="en-US" b="1" dirty="0" err="1" smtClean="0"/>
              <a:t>Biafran</a:t>
            </a:r>
            <a:r>
              <a:rPr lang="en-US" b="1" dirty="0" smtClean="0"/>
              <a:t> Civil War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baseline="0" dirty="0" smtClean="0">
                <a:latin typeface="Arial" pitchFamily="34" charset="0"/>
              </a:rPr>
              <a:t>First military ruler, </a:t>
            </a:r>
            <a:r>
              <a:rPr lang="en-US" sz="1200" b="0" baseline="0" dirty="0" err="1" smtClean="0">
                <a:latin typeface="Arial" pitchFamily="34" charset="0"/>
              </a:rPr>
              <a:t>Ironsi</a:t>
            </a:r>
            <a:r>
              <a:rPr lang="en-US" sz="1200" b="0" baseline="0" dirty="0" smtClean="0">
                <a:latin typeface="Arial" pitchFamily="34" charset="0"/>
              </a:rPr>
              <a:t>, justified his authority by announcing his intention to end violence and stop political corruption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baseline="0" dirty="0" smtClean="0">
                <a:latin typeface="Arial" pitchFamily="34" charset="0"/>
              </a:rPr>
              <a:t>Killed in a coup by a 2</a:t>
            </a:r>
            <a:r>
              <a:rPr lang="en-US" sz="1200" b="0" baseline="30000" dirty="0" smtClean="0">
                <a:latin typeface="Arial" pitchFamily="34" charset="0"/>
              </a:rPr>
              <a:t>nd</a:t>
            </a:r>
            <a:r>
              <a:rPr lang="en-US" sz="1200" b="0" baseline="0" dirty="0" smtClean="0">
                <a:latin typeface="Arial" pitchFamily="34" charset="0"/>
              </a:rPr>
              <a:t> general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baseline="0" dirty="0" smtClean="0">
                <a:latin typeface="Arial" pitchFamily="34" charset="0"/>
              </a:rPr>
              <a:t>Coup sparked the Igbo to fight for independence for their land – called Biafra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200" b="0" baseline="0" dirty="0" smtClean="0">
                <a:latin typeface="Arial" pitchFamily="34" charset="0"/>
              </a:rPr>
              <a:t>Country did remain together, but only under military rule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Corruption: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dirty="0" smtClean="0"/>
              <a:t>Two military presidents:  </a:t>
            </a:r>
            <a:r>
              <a:rPr lang="en-US" dirty="0" err="1" smtClean="0"/>
              <a:t>Babangida</a:t>
            </a:r>
            <a:r>
              <a:rPr lang="en-US" dirty="0" smtClean="0"/>
              <a:t> and </a:t>
            </a:r>
            <a:r>
              <a:rPr lang="en-US" dirty="0" err="1" smtClean="0"/>
              <a:t>Abacha</a:t>
            </a:r>
            <a:r>
              <a:rPr lang="en-US" dirty="0" smtClean="0"/>
              <a:t> maintained large foreign bank accounts with regular deposits diverted from Nigerian state (oil $)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baseline="0" dirty="0" smtClean="0">
                <a:latin typeface="Arial" pitchFamily="34" charset="0"/>
              </a:rPr>
              <a:t>Loyalty Pyramids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>
                <a:latin typeface="Arial" pitchFamily="34" charset="0"/>
              </a:rPr>
              <a:t>Senior </a:t>
            </a:r>
            <a:r>
              <a:rPr lang="en-US" sz="1200" b="0" baseline="0" dirty="0" err="1" smtClean="0">
                <a:latin typeface="Arial" pitchFamily="34" charset="0"/>
              </a:rPr>
              <a:t>govt</a:t>
            </a:r>
            <a:r>
              <a:rPr lang="en-US" sz="1200" b="0" baseline="0" dirty="0" smtClean="0">
                <a:latin typeface="Arial" pitchFamily="34" charset="0"/>
              </a:rPr>
              <a:t> officials are supported by a broader base of loyal junior officials</a:t>
            </a:r>
          </a:p>
          <a:p>
            <a:pPr marL="1714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>
                <a:latin typeface="Arial" pitchFamily="34" charset="0"/>
              </a:rPr>
              <a:t>State control of resources means that those in the pyramid get the spoils, and they alone have access to wealth and influence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73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0298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baseline="0" dirty="0" err="1" smtClean="0">
                <a:latin typeface="Arial" pitchFamily="34" charset="0"/>
              </a:rPr>
              <a:t>Rentier</a:t>
            </a:r>
            <a:r>
              <a:rPr lang="en-US" sz="1200" b="0" baseline="0" dirty="0" smtClean="0">
                <a:latin typeface="Arial" pitchFamily="34" charset="0"/>
              </a:rPr>
              <a:t> state, like Iran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A60029-694B-4343-B33B-1127069C47B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564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09F8B829-D395-4259-9DFB-68B08025CFF0}" type="datetimeFigureOut">
              <a:rPr lang="en-US" smtClean="0"/>
              <a:t>5/5/14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09F8B829-D395-4259-9DFB-68B08025CFF0}" type="datetimeFigureOut">
              <a:rPr lang="en-US" smtClean="0"/>
              <a:t>5/5/14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5/5/14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5/5/14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5/5/14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8B829-D395-4259-9DFB-68B08025CFF0}" type="datetimeFigureOut">
              <a:rPr lang="en-US" smtClean="0"/>
              <a:t>5/5/14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9F8B829-D395-4259-9DFB-68B08025CFF0}" type="datetimeFigureOut">
              <a:rPr lang="en-US" smtClean="0"/>
              <a:t>5/5/14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C029A9-F959-467B-B70E-DC67773EFC7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4" Type="http://schemas.openxmlformats.org/officeDocument/2006/relationships/image" Target="../media/image19.jpe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microsoft.com/office/2007/relationships/hdphoto" Target="../media/hdphoto1.wdp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289E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  <a:t>NIGERIA</a:t>
            </a: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  <a:t/>
            </a:r>
            <a:b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</a:b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289E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Part 1:  The Making of the Modern State</a:t>
            </a:r>
            <a:endParaRPr lang="en-US" sz="2400" dirty="0">
              <a:solidFill>
                <a:srgbClr val="289E28"/>
              </a:solidFill>
              <a:latin typeface="Segoe Print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3200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i="1" dirty="0"/>
              <a:t>Nigeria is not a nation.  It is a mere geographical expression.</a:t>
            </a:r>
            <a:r>
              <a:rPr lang="en-US" dirty="0" smtClean="0"/>
              <a:t>”</a:t>
            </a:r>
          </a:p>
          <a:p>
            <a:pPr algn="r"/>
            <a:r>
              <a:rPr lang="en-US" sz="1600" dirty="0"/>
              <a:t>--Chief </a:t>
            </a:r>
            <a:r>
              <a:rPr lang="en-US" sz="1600" dirty="0" err="1"/>
              <a:t>Obafemi</a:t>
            </a:r>
            <a:r>
              <a:rPr lang="en-US" sz="1600" dirty="0"/>
              <a:t> </a:t>
            </a:r>
            <a:r>
              <a:rPr lang="en-US" sz="1600" dirty="0" err="1"/>
              <a:t>Awolow</a:t>
            </a:r>
            <a:endParaRPr lang="en-US" sz="1600" dirty="0"/>
          </a:p>
        </p:txBody>
      </p:sp>
      <p:pic>
        <p:nvPicPr>
          <p:cNvPr id="1026" name="Picture 2" descr="http://www.mapsofworld.com/images/world-countries-flags/nigeria-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37" y="381000"/>
            <a:ext cx="4499753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277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Since Independence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153400" cy="4953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700" dirty="0" smtClean="0"/>
              <a:t>Other Trends</a:t>
            </a:r>
            <a:endParaRPr lang="en-US" sz="2700" dirty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Intensification </a:t>
            </a:r>
            <a:r>
              <a:rPr lang="en-US" sz="2400" dirty="0"/>
              <a:t>of </a:t>
            </a:r>
            <a:r>
              <a:rPr lang="en-US" sz="2400" b="1" dirty="0">
                <a:solidFill>
                  <a:srgbClr val="00CC00"/>
                </a:solidFill>
              </a:rPr>
              <a:t>ethnic conflict </a:t>
            </a:r>
            <a:r>
              <a:rPr lang="en-US" sz="2400" dirty="0"/>
              <a:t>– Hausa-Fulani formed a majority coalition with Igbo, angering the Yoruba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Personalized rule and </a:t>
            </a:r>
            <a:r>
              <a:rPr lang="en-US" sz="2400" b="1" dirty="0" smtClean="0">
                <a:solidFill>
                  <a:srgbClr val="00CC00"/>
                </a:solidFill>
              </a:rPr>
              <a:t>corruption</a:t>
            </a:r>
          </a:p>
          <a:p>
            <a:pPr lvl="2">
              <a:lnSpc>
                <a:spcPct val="90000"/>
              </a:lnSpc>
            </a:pPr>
            <a:r>
              <a:rPr lang="en-US" sz="2100" dirty="0" err="1" smtClean="0"/>
              <a:t>Govt</a:t>
            </a:r>
            <a:r>
              <a:rPr lang="en-US" sz="2100" dirty="0" smtClean="0"/>
              <a:t> </a:t>
            </a:r>
            <a:r>
              <a:rPr lang="en-US" sz="2100" dirty="0"/>
              <a:t>revenue </a:t>
            </a:r>
            <a:r>
              <a:rPr lang="en-US" sz="2100" dirty="0" smtClean="0"/>
              <a:t>goes </a:t>
            </a:r>
            <a:r>
              <a:rPr lang="en-US" sz="2100" dirty="0"/>
              <a:t>to Nigerian elite through patron-client system/</a:t>
            </a:r>
            <a:r>
              <a:rPr lang="en-US" sz="2100" b="1" dirty="0" err="1" smtClean="0">
                <a:solidFill>
                  <a:srgbClr val="00CC00"/>
                </a:solidFill>
              </a:rPr>
              <a:t>prebendalism</a:t>
            </a:r>
            <a:endParaRPr lang="en-US" sz="2100" b="1" dirty="0" smtClean="0">
              <a:solidFill>
                <a:srgbClr val="00CC00"/>
              </a:solidFill>
            </a:endParaRPr>
          </a:p>
          <a:p>
            <a:pPr lvl="2">
              <a:lnSpc>
                <a:spcPct val="90000"/>
              </a:lnSpc>
            </a:pPr>
            <a:r>
              <a:rPr lang="en-US" dirty="0" smtClean="0"/>
              <a:t>Two military presidents:  </a:t>
            </a:r>
            <a:r>
              <a:rPr lang="en-US" dirty="0" err="1" smtClean="0"/>
              <a:t>Babangida</a:t>
            </a:r>
            <a:r>
              <a:rPr lang="en-US" dirty="0" smtClean="0"/>
              <a:t> and </a:t>
            </a:r>
            <a:r>
              <a:rPr lang="en-US" dirty="0" err="1" smtClean="0"/>
              <a:t>Abacha</a:t>
            </a:r>
            <a:r>
              <a:rPr lang="en-US" dirty="0" smtClean="0"/>
              <a:t> maintained large foreign bank accounts with regular deposits diverted from Nigerian state (oil $)</a:t>
            </a:r>
            <a:endParaRPr lang="en-US" b="1" dirty="0" smtClean="0">
              <a:solidFill>
                <a:srgbClr val="00C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b="1" dirty="0" smtClean="0">
                <a:solidFill>
                  <a:srgbClr val="00CC00"/>
                </a:solidFill>
              </a:rPr>
              <a:t>Federalism</a:t>
            </a:r>
            <a:r>
              <a:rPr lang="en-US" sz="2400" dirty="0" smtClean="0"/>
              <a:t> </a:t>
            </a:r>
            <a:r>
              <a:rPr lang="en-US" sz="2400" dirty="0"/>
              <a:t>– attempt to pacify ethnic tension, though military leaders did not allow much local power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rgbClr val="00CC00"/>
                </a:solidFill>
              </a:rPr>
              <a:t>Economic dependence on </a:t>
            </a:r>
            <a:r>
              <a:rPr lang="en-US" sz="2400" b="1" dirty="0" smtClean="0">
                <a:solidFill>
                  <a:srgbClr val="00CC00"/>
                </a:solidFill>
              </a:rPr>
              <a:t>oil </a:t>
            </a:r>
            <a:r>
              <a:rPr lang="en-US" sz="2400" dirty="0" smtClean="0"/>
              <a:t>– </a:t>
            </a:r>
            <a:r>
              <a:rPr lang="en-US" sz="2400" dirty="0"/>
              <a:t>enriches those in power, who ignore other sectors of the </a:t>
            </a:r>
            <a:r>
              <a:rPr lang="en-US" sz="2400" dirty="0" smtClean="0"/>
              <a:t>economy</a:t>
            </a:r>
          </a:p>
          <a:p>
            <a:pPr lvl="1">
              <a:lnSpc>
                <a:spcPct val="90000"/>
              </a:lnSpc>
            </a:pPr>
            <a:endParaRPr lang="en-US" sz="2400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99412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89E28"/>
                </a:solidFill>
                <a:latin typeface="Segoe Print" pitchFamily="2" charset="0"/>
              </a:rPr>
              <a:t>Since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1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2800" b="1" dirty="0">
                <a:latin typeface="Arial" pitchFamily="34" charset="0"/>
              </a:rPr>
              <a:t>Loyalty Pyramids</a:t>
            </a:r>
          </a:p>
          <a:p>
            <a:pPr marL="171450" lvl="1" indent="-17145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800" dirty="0">
                <a:latin typeface="Arial" pitchFamily="34" charset="0"/>
              </a:rPr>
              <a:t>Senior </a:t>
            </a:r>
            <a:r>
              <a:rPr lang="en-US" sz="2800" dirty="0" err="1">
                <a:latin typeface="Arial" pitchFamily="34" charset="0"/>
              </a:rPr>
              <a:t>govt</a:t>
            </a:r>
            <a:r>
              <a:rPr lang="en-US" sz="2800" dirty="0">
                <a:latin typeface="Arial" pitchFamily="34" charset="0"/>
              </a:rPr>
              <a:t> officials are supported by a broader base of loyal junior officials</a:t>
            </a:r>
          </a:p>
          <a:p>
            <a:pPr marL="171450" lvl="1" indent="-17145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800" dirty="0">
                <a:latin typeface="Arial" pitchFamily="34" charset="0"/>
              </a:rPr>
              <a:t>State control of resources means that those in the pyramid get the spoils, and they alone have access to wealth and influence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624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89E28"/>
                </a:solidFill>
                <a:latin typeface="Segoe Print" pitchFamily="2" charset="0"/>
              </a:rPr>
              <a:t>Sovereignty, Authority, and Power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Constitutionalism </a:t>
            </a:r>
            <a:r>
              <a:rPr lang="en-US" dirty="0"/>
              <a:t>– eluding Nigeria so far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First constitution in </a:t>
            </a:r>
            <a:r>
              <a:rPr lang="en-US" dirty="0" smtClean="0"/>
              <a:t>1914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8 </a:t>
            </a:r>
            <a:r>
              <a:rPr lang="en-US" dirty="0"/>
              <a:t>more since (latest in 1999)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Military and civilian leaders alike have never felt the need to obey constitutions, and often write new ones upon taking power</a:t>
            </a:r>
          </a:p>
        </p:txBody>
      </p:sp>
      <p:pic>
        <p:nvPicPr>
          <p:cNvPr id="6146" name="Picture 2" descr="http://www.channelstv.com/home/wp-content/uploads/2012/10/Nigaria-constit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3581400"/>
            <a:ext cx="2543175" cy="301942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799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89E28"/>
                </a:solidFill>
                <a:latin typeface="Segoe Print" pitchFamily="2" charset="0"/>
              </a:rPr>
              <a:t>Sovereignty, Authority, and Power</a:t>
            </a:r>
            <a:endParaRPr lang="en-US" dirty="0">
              <a:solidFill>
                <a:srgbClr val="289E28"/>
              </a:solidFill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Legitimacy</a:t>
            </a:r>
          </a:p>
          <a:p>
            <a:pPr lvl="1"/>
            <a:r>
              <a:rPr lang="en-US" dirty="0"/>
              <a:t>Newly independent (1960)</a:t>
            </a:r>
          </a:p>
          <a:p>
            <a:pPr lvl="1"/>
            <a:r>
              <a:rPr lang="en-US" dirty="0"/>
              <a:t>Highly fragmented along ethnic, regional, religious lines</a:t>
            </a:r>
          </a:p>
          <a:p>
            <a:pPr lvl="1"/>
            <a:r>
              <a:rPr lang="en-US" dirty="0"/>
              <a:t>The sole stable national institution is the military</a:t>
            </a:r>
          </a:p>
          <a:p>
            <a:pPr lvl="2"/>
            <a:r>
              <a:rPr lang="en-US" dirty="0"/>
              <a:t>Leads to legitimacy of military’s right to rule</a:t>
            </a:r>
          </a:p>
          <a:p>
            <a:pPr lvl="2"/>
            <a:r>
              <a:rPr lang="en-US" dirty="0"/>
              <a:t>Most leaders have been generals</a:t>
            </a:r>
          </a:p>
          <a:p>
            <a:pPr lvl="1"/>
            <a:r>
              <a:rPr lang="en-US" dirty="0"/>
              <a:t>Extremely low legitimacy of government, </a:t>
            </a:r>
            <a:r>
              <a:rPr lang="en-US" dirty="0" smtClean="0"/>
              <a:t>overall</a:t>
            </a:r>
          </a:p>
          <a:p>
            <a:pPr lvl="1"/>
            <a:r>
              <a:rPr lang="en-US" dirty="0" smtClean="0"/>
              <a:t>Massive </a:t>
            </a:r>
            <a:r>
              <a:rPr lang="en-US" dirty="0"/>
              <a:t>corruption, distrust of government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71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8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Economic Development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413" y="1219200"/>
            <a:ext cx="7737987" cy="4953000"/>
          </a:xfrm>
        </p:spPr>
        <p:txBody>
          <a:bodyPr>
            <a:normAutofit/>
          </a:bodyPr>
          <a:lstStyle/>
          <a:p>
            <a:r>
              <a:rPr lang="en-US" b="1" dirty="0" err="1" smtClean="0">
                <a:solidFill>
                  <a:srgbClr val="00CC00"/>
                </a:solidFill>
              </a:rPr>
              <a:t>Rentier</a:t>
            </a:r>
            <a:r>
              <a:rPr lang="en-US" b="1" dirty="0" smtClean="0">
                <a:solidFill>
                  <a:srgbClr val="00CC00"/>
                </a:solidFill>
              </a:rPr>
              <a:t> State </a:t>
            </a:r>
            <a:r>
              <a:rPr lang="en-US" dirty="0" smtClean="0"/>
              <a:t>based on oil</a:t>
            </a:r>
            <a:r>
              <a:rPr lang="en-US" dirty="0"/>
              <a:t> </a:t>
            </a:r>
            <a:r>
              <a:rPr lang="en-US" dirty="0" smtClean="0"/>
              <a:t>revenue</a:t>
            </a:r>
          </a:p>
          <a:p>
            <a:r>
              <a:rPr lang="en-US" b="1" dirty="0" smtClean="0">
                <a:solidFill>
                  <a:srgbClr val="00CC00"/>
                </a:solidFill>
              </a:rPr>
              <a:t>Debt</a:t>
            </a:r>
            <a:r>
              <a:rPr lang="en-US" dirty="0" smtClean="0"/>
              <a:t> because of over-reliance on oil and corruption</a:t>
            </a:r>
          </a:p>
          <a:p>
            <a:r>
              <a:rPr lang="en-US" dirty="0" smtClean="0"/>
              <a:t>1980s Nigeria was forced to turn to international organizations for help in managing its huge national debt</a:t>
            </a:r>
          </a:p>
          <a:p>
            <a:r>
              <a:rPr lang="en-US" dirty="0" smtClean="0"/>
              <a:t>World Bank/International Monetary Fund helped develop economic </a:t>
            </a:r>
            <a:r>
              <a:rPr lang="en-US" b="1" dirty="0" smtClean="0">
                <a:solidFill>
                  <a:srgbClr val="00CC00"/>
                </a:solidFill>
              </a:rPr>
              <a:t>structural adjustment program</a:t>
            </a:r>
          </a:p>
          <a:p>
            <a:pPr lvl="1"/>
            <a:r>
              <a:rPr lang="en-US" dirty="0" smtClean="0"/>
              <a:t>Restructure and diversify Nigerian                                      economy to decrease dependence                                                on oil</a:t>
            </a:r>
          </a:p>
          <a:p>
            <a:endParaRPr lang="en-US" dirty="0" smtClean="0"/>
          </a:p>
        </p:txBody>
      </p:sp>
      <p:pic>
        <p:nvPicPr>
          <p:cNvPr id="2050" name="Picture 2" descr="http://4.bp.blogspot.com/-Gbg4DkaDrpY/UADLNAqR6yI/AAAAAAAAARE/vhOxNB1cq68/s320/joint_imf_wb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495801"/>
            <a:ext cx="3902447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861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289E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  <a:t>NIGERIA</a:t>
            </a: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  <a:t/>
            </a:r>
            <a:b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</a:b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289E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Part 2:  Institutions</a:t>
            </a:r>
            <a:endParaRPr lang="en-US" sz="2400" dirty="0">
              <a:solidFill>
                <a:srgbClr val="289E28"/>
              </a:solidFill>
              <a:latin typeface="Segoe Print" pitchFamily="2" charset="0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066800"/>
            <a:ext cx="32004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</a:t>
            </a:r>
            <a:r>
              <a:rPr lang="en-US" i="1" dirty="0"/>
              <a:t>The trouble with Nigeria is simply and squarely a failure of leadership.  There is nothing basically wrong with the Nigerian character.  There is nothing wrong with the Nigerian land or climate or water or air or anything else.</a:t>
            </a:r>
            <a:r>
              <a:rPr lang="en-US" dirty="0" smtClean="0"/>
              <a:t>”</a:t>
            </a:r>
          </a:p>
          <a:p>
            <a:pPr algn="r"/>
            <a:r>
              <a:rPr lang="en-US" sz="1600" dirty="0" smtClean="0"/>
              <a:t>--Chinua Achebe</a:t>
            </a:r>
            <a:endParaRPr lang="en-US" sz="1600" dirty="0"/>
          </a:p>
        </p:txBody>
      </p:sp>
      <p:pic>
        <p:nvPicPr>
          <p:cNvPr id="1026" name="Picture 2" descr="http://www.mapsofworld.com/images/world-countries-flags/nigeria-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37" y="381000"/>
            <a:ext cx="4499753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61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The Basics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7543800" cy="4953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CC00"/>
                </a:solidFill>
              </a:rPr>
              <a:t>Democracy </a:t>
            </a:r>
            <a:r>
              <a:rPr lang="en-US" dirty="0" smtClean="0">
                <a:solidFill>
                  <a:srgbClr val="00CC00"/>
                </a:solidFill>
              </a:rPr>
              <a:t>(fragile)</a:t>
            </a:r>
            <a:endParaRPr lang="en-US" dirty="0" smtClean="0"/>
          </a:p>
          <a:p>
            <a:r>
              <a:rPr lang="en-US" b="1" dirty="0" smtClean="0">
                <a:solidFill>
                  <a:srgbClr val="00CC00"/>
                </a:solidFill>
              </a:rPr>
              <a:t>Federal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Territory divided into 36 federal                                          states + federal capital territory, Abuja</a:t>
            </a:r>
          </a:p>
          <a:p>
            <a:r>
              <a:rPr lang="en-US" b="1" dirty="0" smtClean="0">
                <a:solidFill>
                  <a:srgbClr val="00CC00"/>
                </a:solidFill>
              </a:rPr>
              <a:t>Presidential</a:t>
            </a:r>
          </a:p>
          <a:p>
            <a:r>
              <a:rPr lang="en-US" b="1" dirty="0" smtClean="0">
                <a:solidFill>
                  <a:srgbClr val="00CC00"/>
                </a:solidFill>
              </a:rPr>
              <a:t>Bicameral</a:t>
            </a:r>
            <a:r>
              <a:rPr lang="en-US" dirty="0" smtClean="0"/>
              <a:t> Legislature</a:t>
            </a:r>
          </a:p>
          <a:p>
            <a:r>
              <a:rPr lang="en-US" dirty="0" smtClean="0"/>
              <a:t>*</a:t>
            </a:r>
            <a:r>
              <a:rPr lang="en-US" i="1" dirty="0" smtClean="0"/>
              <a:t>Currently neither checks or balances                                  operate, and state and local governments are totally dependent on the central government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 descr="http://nigeriamasterweb.com/Etc/SealNigerianPreside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320" y="457200"/>
            <a:ext cx="338433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543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The Executive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53340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Executive </a:t>
            </a:r>
            <a:r>
              <a:rPr lang="en-US" dirty="0"/>
              <a:t>– President and Cabinet</a:t>
            </a:r>
          </a:p>
          <a:p>
            <a:r>
              <a:rPr lang="en-US" dirty="0"/>
              <a:t>Directly </a:t>
            </a:r>
            <a:r>
              <a:rPr lang="en-US" dirty="0" smtClean="0"/>
              <a:t>elected, 4 </a:t>
            </a:r>
            <a:r>
              <a:rPr lang="en-US" dirty="0" err="1" smtClean="0"/>
              <a:t>yr</a:t>
            </a:r>
            <a:r>
              <a:rPr lang="en-US" dirty="0" smtClean="0"/>
              <a:t> term, 2 term limit</a:t>
            </a:r>
            <a:endParaRPr lang="en-US" dirty="0"/>
          </a:p>
          <a:p>
            <a:r>
              <a:rPr lang="en-US" dirty="0"/>
              <a:t>May appoint officials to all parts of national government without approval of legislature (leads to </a:t>
            </a:r>
            <a:r>
              <a:rPr lang="en-US" dirty="0" err="1"/>
              <a:t>patrimonialism</a:t>
            </a:r>
            <a:r>
              <a:rPr lang="en-US" dirty="0"/>
              <a:t>)</a:t>
            </a:r>
          </a:p>
          <a:p>
            <a:r>
              <a:rPr lang="en-US" dirty="0" smtClean="0"/>
              <a:t>Current President: </a:t>
            </a:r>
            <a:r>
              <a:rPr lang="en-US" b="1" dirty="0" err="1" smtClean="0">
                <a:solidFill>
                  <a:srgbClr val="00CC00"/>
                </a:solidFill>
              </a:rPr>
              <a:t>Goodluck</a:t>
            </a:r>
            <a:r>
              <a:rPr lang="en-US" b="1" dirty="0" smtClean="0">
                <a:solidFill>
                  <a:srgbClr val="00CC00"/>
                </a:solidFill>
              </a:rPr>
              <a:t> Jonathan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http://www.ynaija.com/wp-content/uploads/2013/01/goodluck-jonathan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305175" cy="501015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090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The Legislative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4582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Legislature – parliamentary until 1979, now bicameral </a:t>
            </a:r>
            <a:r>
              <a:rPr lang="en-US" b="1" dirty="0">
                <a:solidFill>
                  <a:srgbClr val="00CC00"/>
                </a:solidFill>
              </a:rPr>
              <a:t>National Assembly</a:t>
            </a:r>
          </a:p>
          <a:p>
            <a:r>
              <a:rPr lang="en-US" dirty="0"/>
              <a:t>Senators and Representatives serve 4 year terms, elected the week before the president</a:t>
            </a:r>
          </a:p>
          <a:p>
            <a:r>
              <a:rPr lang="en-US" dirty="0"/>
              <a:t>Senate</a:t>
            </a:r>
          </a:p>
          <a:p>
            <a:pPr lvl="1"/>
            <a:r>
              <a:rPr lang="en-US" dirty="0"/>
              <a:t>109 Senators, 3 per state, 1 from Abuja</a:t>
            </a:r>
          </a:p>
          <a:p>
            <a:pPr lvl="1"/>
            <a:r>
              <a:rPr lang="en-US" dirty="0"/>
              <a:t>Very diverse given the different regions that are equally represented</a:t>
            </a:r>
          </a:p>
          <a:p>
            <a:r>
              <a:rPr lang="en-US" dirty="0"/>
              <a:t>House of Representatives</a:t>
            </a:r>
          </a:p>
          <a:p>
            <a:pPr lvl="1"/>
            <a:r>
              <a:rPr lang="en-US" dirty="0"/>
              <a:t>360 members </a:t>
            </a:r>
            <a:endParaRPr lang="en-US" dirty="0" smtClean="0"/>
          </a:p>
          <a:p>
            <a:pPr lvl="1"/>
            <a:r>
              <a:rPr lang="en-US" dirty="0" smtClean="0"/>
              <a:t>Very little power, but occasionally acts as a check on                        president (like when </a:t>
            </a:r>
            <a:r>
              <a:rPr lang="en-US" dirty="0" err="1" smtClean="0"/>
              <a:t>Obasanjo</a:t>
            </a:r>
            <a:r>
              <a:rPr lang="en-US" dirty="0" smtClean="0"/>
              <a:t> wanted a 3rd term)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 descr="http://acnigeria.org/demo/images/stories/nigerian-h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32" y="4495800"/>
            <a:ext cx="1600200" cy="1565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cnigeria.org/demo/images/stories/minifp/action_congress_nigeria_senators_thum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531" y="2667000"/>
            <a:ext cx="160020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042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The Bureaucracy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4582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Bureaucracy – assumed to be bloated, corrupt, and inefficient</a:t>
            </a:r>
          </a:p>
          <a:p>
            <a:r>
              <a:rPr lang="en-US" b="1" dirty="0" err="1" smtClean="0">
                <a:solidFill>
                  <a:srgbClr val="00CC00"/>
                </a:solidFill>
              </a:rPr>
              <a:t>Parastatals</a:t>
            </a:r>
            <a:r>
              <a:rPr lang="en-US" b="1" dirty="0" smtClean="0">
                <a:solidFill>
                  <a:srgbClr val="00CC00"/>
                </a:solidFill>
              </a:rPr>
              <a:t> </a:t>
            </a:r>
            <a:r>
              <a:rPr lang="en-US" dirty="0"/>
              <a:t>– privately owned, but headed by government appointees (part of the patron-client network)</a:t>
            </a:r>
          </a:p>
          <a:p>
            <a:pPr lvl="1"/>
            <a:r>
              <a:rPr lang="en-US" dirty="0"/>
              <a:t>Provide public utilities or major </a:t>
            </a:r>
            <a:r>
              <a:rPr lang="en-US" dirty="0" smtClean="0"/>
              <a:t>industries</a:t>
            </a:r>
          </a:p>
          <a:p>
            <a:pPr lvl="1"/>
            <a:r>
              <a:rPr lang="en-US" dirty="0" smtClean="0"/>
              <a:t>Nigerian </a:t>
            </a:r>
            <a:r>
              <a:rPr lang="en-US" dirty="0"/>
              <a:t>Electric Power Administration (NEPA) – called “Never Expect Power Again” by </a:t>
            </a:r>
            <a:r>
              <a:rPr lang="en-US" dirty="0" smtClean="0"/>
              <a:t>Nigerians</a:t>
            </a:r>
          </a:p>
          <a:p>
            <a:pPr lvl="1"/>
            <a:r>
              <a:rPr lang="en-US" dirty="0" smtClean="0"/>
              <a:t>Changed </a:t>
            </a:r>
            <a:r>
              <a:rPr lang="en-US" dirty="0"/>
              <a:t>name to Power Holding Company (PHC) – called “Please Hold Candle” by </a:t>
            </a:r>
            <a:r>
              <a:rPr lang="en-US" dirty="0" smtClean="0"/>
              <a:t>Nigerians</a:t>
            </a:r>
            <a:endParaRPr lang="en-US" dirty="0"/>
          </a:p>
          <a:p>
            <a:r>
              <a:rPr lang="en-US" b="1" dirty="0" smtClean="0">
                <a:solidFill>
                  <a:srgbClr val="00CC00"/>
                </a:solidFill>
              </a:rPr>
              <a:t>State </a:t>
            </a:r>
            <a:r>
              <a:rPr lang="en-US" b="1" dirty="0">
                <a:solidFill>
                  <a:srgbClr val="00CC00"/>
                </a:solidFill>
              </a:rPr>
              <a:t>corporatism </a:t>
            </a:r>
            <a:r>
              <a:rPr lang="en-US" dirty="0"/>
              <a:t>– </a:t>
            </a:r>
            <a:r>
              <a:rPr lang="en-US" dirty="0" err="1" smtClean="0"/>
              <a:t>parastatals</a:t>
            </a:r>
            <a:r>
              <a:rPr lang="en-US" dirty="0" smtClean="0"/>
              <a:t> </a:t>
            </a:r>
            <a:r>
              <a:rPr lang="en-US" dirty="0"/>
              <a:t>serve to give the appearance of public/private cooperation, while really giving the state control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287831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Why Study Nigeria?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160206"/>
            <a:ext cx="4267200" cy="5678129"/>
          </a:xfrm>
        </p:spPr>
        <p:txBody>
          <a:bodyPr>
            <a:normAutofit/>
          </a:bodyPr>
          <a:lstStyle/>
          <a:p>
            <a:r>
              <a:rPr lang="en-US" dirty="0" smtClean="0"/>
              <a:t>LDC trying to democratize</a:t>
            </a:r>
            <a:endParaRPr lang="en-US" b="1" dirty="0">
              <a:solidFill>
                <a:srgbClr val="FF0000"/>
              </a:solidFill>
            </a:endParaRPr>
          </a:p>
          <a:p>
            <a:r>
              <a:rPr lang="en-US" dirty="0" smtClean="0"/>
              <a:t>History of colonialism, military rule, parliamentary democracy &amp; presidential democracy</a:t>
            </a:r>
          </a:p>
          <a:p>
            <a:r>
              <a:rPr lang="en-US" dirty="0" smtClean="0"/>
              <a:t>Ethnic/Religious/Regional Cleavages</a:t>
            </a:r>
          </a:p>
          <a:p>
            <a:r>
              <a:rPr lang="en-US" dirty="0" smtClean="0"/>
              <a:t>Largest population in Africa</a:t>
            </a:r>
            <a:endParaRPr lang="en-US" dirty="0"/>
          </a:p>
          <a:p>
            <a:r>
              <a:rPr lang="en-US" dirty="0"/>
              <a:t>Federalism</a:t>
            </a:r>
          </a:p>
          <a:p>
            <a:r>
              <a:rPr lang="en-US" dirty="0"/>
              <a:t>Resource </a:t>
            </a:r>
            <a:r>
              <a:rPr lang="en-US" dirty="0" smtClean="0"/>
              <a:t>curse (oil)</a:t>
            </a:r>
            <a:endParaRPr lang="en-US" dirty="0"/>
          </a:p>
          <a:p>
            <a:r>
              <a:rPr lang="en-US" dirty="0"/>
              <a:t>Patron-Client </a:t>
            </a:r>
            <a:r>
              <a:rPr lang="en-US" dirty="0" smtClean="0"/>
              <a:t>Relations (</a:t>
            </a:r>
            <a:r>
              <a:rPr lang="en-US" dirty="0" err="1" smtClean="0"/>
              <a:t>Prebendalism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050" name="Picture 2" descr="http://www.worldatlas.com/webimage/countrys/africa/ngafric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114800" cy="450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585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The Judiciary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458200" cy="4953000"/>
          </a:xfrm>
        </p:spPr>
        <p:txBody>
          <a:bodyPr>
            <a:normAutofit/>
          </a:bodyPr>
          <a:lstStyle/>
          <a:p>
            <a:r>
              <a:rPr lang="en-US" dirty="0"/>
              <a:t>Federal and state courts with an appeals process up to the Supreme Court</a:t>
            </a:r>
          </a:p>
          <a:p>
            <a:r>
              <a:rPr lang="en-US" dirty="0"/>
              <a:t>Strong and autonomous after independence, but since ravaged by military rule</a:t>
            </a:r>
          </a:p>
          <a:p>
            <a:r>
              <a:rPr lang="en-US" dirty="0"/>
              <a:t>Most judges today are not well versed in law, easily manipulated by the government</a:t>
            </a:r>
          </a:p>
          <a:p>
            <a:r>
              <a:rPr lang="en-US" dirty="0"/>
              <a:t>Theoretically in charge of </a:t>
            </a:r>
            <a:r>
              <a:rPr lang="en-US" b="1" dirty="0">
                <a:solidFill>
                  <a:srgbClr val="00CC00"/>
                </a:solidFill>
              </a:rPr>
              <a:t>judicial review</a:t>
            </a:r>
            <a:r>
              <a:rPr lang="en-US" dirty="0"/>
              <a:t>, </a:t>
            </a:r>
            <a:r>
              <a:rPr lang="en-US" u="sng" dirty="0"/>
              <a:t>not practically</a:t>
            </a:r>
          </a:p>
          <a:p>
            <a:r>
              <a:rPr lang="en-US" dirty="0"/>
              <a:t>Law is complicated by the </a:t>
            </a:r>
            <a:r>
              <a:rPr lang="en-US" b="1" dirty="0">
                <a:solidFill>
                  <a:srgbClr val="00CC00"/>
                </a:solidFill>
              </a:rPr>
              <a:t>sharia</a:t>
            </a:r>
            <a:r>
              <a:rPr lang="en-US" dirty="0"/>
              <a:t> which operates in 12 northern states, controversially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200512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The Military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219200"/>
            <a:ext cx="8458200" cy="4953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Guess what?  It’s </a:t>
            </a:r>
            <a:r>
              <a:rPr lang="en-US" dirty="0" smtClean="0"/>
              <a:t>strong!</a:t>
            </a:r>
            <a:endParaRPr lang="en-US" dirty="0"/>
          </a:p>
          <a:p>
            <a:r>
              <a:rPr lang="en-US" dirty="0"/>
              <a:t>Military made distinctions between “military in government” and “military in barracks” after early coups</a:t>
            </a:r>
          </a:p>
          <a:p>
            <a:pPr lvl="1"/>
            <a:r>
              <a:rPr lang="en-US" dirty="0"/>
              <a:t>“Military in government” presidents (like </a:t>
            </a:r>
            <a:r>
              <a:rPr lang="en-US" dirty="0" err="1"/>
              <a:t>Babangida</a:t>
            </a:r>
            <a:r>
              <a:rPr lang="en-US" dirty="0"/>
              <a:t>) had to restrain influence of traditional military</a:t>
            </a:r>
          </a:p>
          <a:p>
            <a:pPr lvl="1"/>
            <a:r>
              <a:rPr lang="en-US" dirty="0"/>
              <a:t>Appointed senior military to cabinet positions to make them part of his patronage network</a:t>
            </a:r>
          </a:p>
          <a:p>
            <a:r>
              <a:rPr lang="en-US" dirty="0"/>
              <a:t>The best place for young Nigerians to improve their lives, demonstrate their talents</a:t>
            </a:r>
          </a:p>
          <a:p>
            <a:r>
              <a:rPr lang="en-US" dirty="0"/>
              <a:t>Controversial, but it is the one </a:t>
            </a:r>
            <a:r>
              <a:rPr lang="en-US" dirty="0" smtClean="0"/>
              <a:t>                                          </a:t>
            </a:r>
            <a:r>
              <a:rPr lang="en-US" b="1" dirty="0" smtClean="0">
                <a:solidFill>
                  <a:srgbClr val="00CC00"/>
                </a:solidFill>
              </a:rPr>
              <a:t>national </a:t>
            </a:r>
            <a:r>
              <a:rPr lang="en-US" b="1" dirty="0">
                <a:solidFill>
                  <a:srgbClr val="00CC00"/>
                </a:solidFill>
              </a:rPr>
              <a:t>institution </a:t>
            </a:r>
            <a:r>
              <a:rPr lang="en-US" dirty="0"/>
              <a:t>with the </a:t>
            </a:r>
            <a:r>
              <a:rPr lang="en-US" dirty="0" smtClean="0"/>
              <a:t>                            capability </a:t>
            </a:r>
            <a:r>
              <a:rPr lang="en-US" dirty="0"/>
              <a:t>to restore order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074" name="Picture 2" descr="http://www.voiceofnigeria.org/Nigeria/images/Nigerian-Army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2562"/>
            <a:ext cx="3505200" cy="2334464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270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289E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  <a:t>NIGERIA</a:t>
            </a:r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  <a:t/>
            </a:r>
            <a:b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w Cen MT Condensed Extra Bold" pitchFamily="34" charset="0"/>
              </a:rPr>
            </a:b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rgbClr val="289E2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egoe Print" pitchFamily="2" charset="0"/>
              </a:rPr>
              <a:t>Part 3:  Citizens, Society &amp; the State</a:t>
            </a:r>
            <a:endParaRPr lang="en-US" sz="2400" dirty="0">
              <a:solidFill>
                <a:srgbClr val="289E28"/>
              </a:solidFill>
              <a:latin typeface="Segoe Print" pitchFamily="2" charset="0"/>
            </a:endParaRPr>
          </a:p>
          <a:p>
            <a:endParaRPr lang="en-US" dirty="0"/>
          </a:p>
        </p:txBody>
      </p:sp>
      <p:pic>
        <p:nvPicPr>
          <p:cNvPr id="1026" name="Picture 2" descr="http://www.mapsofworld.com/images/world-countries-flags/nigeria-fla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37" y="381000"/>
            <a:ext cx="4499753" cy="305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3813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89E28"/>
                </a:solidFill>
                <a:latin typeface="Segoe Print" pitchFamily="2" charset="0"/>
              </a:rPr>
              <a:t>Citizens, Society, and the State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700" dirty="0"/>
              <a:t>Necessary condition for </a:t>
            </a:r>
            <a:r>
              <a:rPr lang="en-US" sz="2700" b="1" dirty="0">
                <a:solidFill>
                  <a:srgbClr val="00CC00"/>
                </a:solidFill>
              </a:rPr>
              <a:t>democratization:</a:t>
            </a:r>
            <a:r>
              <a:rPr lang="en-US" sz="2700" dirty="0"/>
              <a:t> citizens need to have time to pay attention and participate in the political process</a:t>
            </a:r>
          </a:p>
          <a:p>
            <a:r>
              <a:rPr lang="en-US" sz="2700" dirty="0"/>
              <a:t>Problem for Nigeria:</a:t>
            </a:r>
          </a:p>
          <a:p>
            <a:pPr lvl="1"/>
            <a:r>
              <a:rPr lang="en-US" sz="2400" dirty="0"/>
              <a:t>60% live in poverty</a:t>
            </a:r>
          </a:p>
          <a:p>
            <a:pPr lvl="1"/>
            <a:r>
              <a:rPr lang="en-US" sz="2400" dirty="0"/>
              <a:t>Large gap between rich and poor (</a:t>
            </a:r>
            <a:r>
              <a:rPr lang="en-US" sz="2400" dirty="0" err="1"/>
              <a:t>Gini</a:t>
            </a:r>
            <a:r>
              <a:rPr lang="en-US" sz="2400" dirty="0"/>
              <a:t> = 50.6)</a:t>
            </a:r>
          </a:p>
          <a:p>
            <a:pPr lvl="1"/>
            <a:r>
              <a:rPr lang="en-US" sz="2400" dirty="0"/>
              <a:t>Health issues – AIDS epidemic (1 in 11 AIDS carriers are Nigerian)</a:t>
            </a:r>
          </a:p>
          <a:p>
            <a:pPr lvl="1"/>
            <a:r>
              <a:rPr lang="en-US" sz="2400" dirty="0"/>
              <a:t>Literacy – 75.7% for men, 60.6% for women</a:t>
            </a:r>
          </a:p>
        </p:txBody>
      </p:sp>
    </p:spTree>
    <p:extLst>
      <p:ext uri="{BB962C8B-B14F-4D97-AF65-F5344CB8AC3E}">
        <p14:creationId xmlns:p14="http://schemas.microsoft.com/office/powerpoint/2010/main" val="1967377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Cleavages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229600" cy="4937760"/>
          </a:xfrm>
        </p:spPr>
        <p:txBody>
          <a:bodyPr>
            <a:normAutofit fontScale="92500" lnSpcReduction="10000"/>
          </a:bodyPr>
          <a:lstStyle/>
          <a:p>
            <a:r>
              <a:rPr lang="en-US" sz="2700" dirty="0" smtClean="0"/>
              <a:t>One </a:t>
            </a:r>
            <a:r>
              <a:rPr lang="en-US" sz="2700" dirty="0"/>
              <a:t>of the most </a:t>
            </a:r>
            <a:r>
              <a:rPr lang="en-US" sz="2700" dirty="0" smtClean="0"/>
              <a:t>fragmented                                               societies </a:t>
            </a:r>
            <a:r>
              <a:rPr lang="en-US" sz="2700" dirty="0"/>
              <a:t>in </a:t>
            </a:r>
            <a:r>
              <a:rPr lang="en-US" sz="2700" dirty="0" smtClean="0"/>
              <a:t>the world</a:t>
            </a:r>
          </a:p>
          <a:p>
            <a:r>
              <a:rPr lang="en-US" b="1" dirty="0">
                <a:solidFill>
                  <a:srgbClr val="00CC00"/>
                </a:solidFill>
              </a:rPr>
              <a:t>Ethnicity</a:t>
            </a:r>
            <a:r>
              <a:rPr lang="en-US" dirty="0"/>
              <a:t> – 250 to 400 distinct </a:t>
            </a:r>
            <a:r>
              <a:rPr lang="en-US" dirty="0" smtClean="0"/>
              <a:t>                                                ethnic groups (different                                                        languages, religion) </a:t>
            </a:r>
          </a:p>
          <a:p>
            <a:pPr lvl="2"/>
            <a:r>
              <a:rPr lang="en-US" dirty="0" smtClean="0"/>
              <a:t>Hausa-Fulani – 29%</a:t>
            </a:r>
          </a:p>
          <a:p>
            <a:pPr lvl="2"/>
            <a:r>
              <a:rPr lang="en-US" dirty="0" smtClean="0"/>
              <a:t>Yoruba  – 21%</a:t>
            </a:r>
          </a:p>
          <a:p>
            <a:pPr lvl="2"/>
            <a:r>
              <a:rPr lang="en-US" dirty="0" smtClean="0"/>
              <a:t>Igbo (Ibo) – 18%</a:t>
            </a:r>
            <a:endParaRPr lang="en-US" b="1" dirty="0" smtClean="0">
              <a:solidFill>
                <a:srgbClr val="00CC00"/>
              </a:solidFill>
            </a:endParaRPr>
          </a:p>
          <a:p>
            <a:endParaRPr lang="en-US" b="1" dirty="0" smtClean="0">
              <a:solidFill>
                <a:srgbClr val="00CC00"/>
              </a:solidFill>
            </a:endParaRPr>
          </a:p>
          <a:p>
            <a:r>
              <a:rPr lang="en-US" b="1" dirty="0" smtClean="0">
                <a:solidFill>
                  <a:srgbClr val="00CC00"/>
                </a:solidFill>
              </a:rPr>
              <a:t>Religion</a:t>
            </a:r>
            <a:r>
              <a:rPr lang="en-US" dirty="0" smtClean="0"/>
              <a:t> – 50% Muslim, 40% Christian, 10% various native religions</a:t>
            </a:r>
          </a:p>
          <a:p>
            <a:pPr lvl="1"/>
            <a:r>
              <a:rPr lang="en-US" dirty="0" smtClean="0"/>
              <a:t>Disputes </a:t>
            </a:r>
            <a:r>
              <a:rPr lang="en-US" dirty="0"/>
              <a:t>rooted in preferential treatment British gave to Christians, role of sharia in Nigerian </a:t>
            </a:r>
            <a:r>
              <a:rPr lang="en-US" dirty="0" smtClean="0"/>
              <a:t>law</a:t>
            </a:r>
            <a:endParaRPr lang="en-US" dirty="0"/>
          </a:p>
        </p:txBody>
      </p:sp>
      <p:pic>
        <p:nvPicPr>
          <p:cNvPr id="4" name="Picture 2" descr="http://images.nationmaster.com/images/motw/africa/nigeria_linguistic_19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592" y="304800"/>
            <a:ext cx="4487954" cy="3733800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878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624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Cleavages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41910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00CC00"/>
                </a:solidFill>
              </a:rPr>
              <a:t>Region</a:t>
            </a:r>
            <a:r>
              <a:rPr lang="en-US" dirty="0" smtClean="0"/>
              <a:t> </a:t>
            </a:r>
            <a:r>
              <a:rPr lang="en-US" dirty="0"/>
              <a:t>– North (predominantly Muslim) vs. South (predominantly Christian)</a:t>
            </a:r>
          </a:p>
          <a:p>
            <a:r>
              <a:rPr lang="en-US" b="1" dirty="0">
                <a:solidFill>
                  <a:srgbClr val="00CC00"/>
                </a:solidFill>
              </a:rPr>
              <a:t>Urban/rural</a:t>
            </a:r>
            <a:r>
              <a:rPr lang="en-US" dirty="0"/>
              <a:t> differences – political organizations, interest groups, media only operate in cities</a:t>
            </a:r>
          </a:p>
          <a:p>
            <a:r>
              <a:rPr lang="en-US" b="1" dirty="0">
                <a:solidFill>
                  <a:srgbClr val="00CC00"/>
                </a:solidFill>
              </a:rPr>
              <a:t>Social class </a:t>
            </a:r>
            <a:r>
              <a:rPr lang="en-US" dirty="0"/>
              <a:t>– elite are those with ties to the state, who often use the treasury to benefit </a:t>
            </a:r>
            <a:r>
              <a:rPr lang="en-US" dirty="0" smtClean="0"/>
              <a:t>themselves</a:t>
            </a:r>
            <a:endParaRPr lang="en-US" dirty="0"/>
          </a:p>
        </p:txBody>
      </p:sp>
      <p:pic>
        <p:nvPicPr>
          <p:cNvPr id="5" name="Picture 2" descr="http://www.bbc.co.uk/news/special/world/11/nigeria_election_toggle_maps/img/nigeria_health_624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3372213" cy="3107408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dn1.spiegel.de/images/image-46904-thumbflex-lgx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196705"/>
            <a:ext cx="3372213" cy="3126555"/>
          </a:xfrm>
          <a:prstGeom prst="rect">
            <a:avLst/>
          </a:prstGeom>
          <a:noFill/>
          <a:ln w="381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6826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Political Parties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Regionally </a:t>
            </a:r>
            <a:r>
              <a:rPr lang="en-US" sz="2700" dirty="0"/>
              <a:t>based</a:t>
            </a:r>
          </a:p>
          <a:p>
            <a:r>
              <a:rPr lang="en-US" sz="2700" dirty="0"/>
              <a:t>Extreme </a:t>
            </a:r>
            <a:r>
              <a:rPr lang="en-US" sz="2700" dirty="0" err="1"/>
              <a:t>factionalization</a:t>
            </a:r>
            <a:r>
              <a:rPr lang="en-US" sz="2700" dirty="0"/>
              <a:t> resulted in development of so many parties, there is no coherent party system</a:t>
            </a:r>
          </a:p>
          <a:p>
            <a:r>
              <a:rPr lang="en-US" sz="2700" dirty="0"/>
              <a:t>Parties appear and disappear based on </a:t>
            </a:r>
            <a:r>
              <a:rPr lang="en-US" sz="2700" b="1" dirty="0" smtClean="0">
                <a:solidFill>
                  <a:srgbClr val="00CC00"/>
                </a:solidFill>
              </a:rPr>
              <a:t>leaders</a:t>
            </a:r>
          </a:p>
          <a:p>
            <a:r>
              <a:rPr lang="en-US" sz="2700" dirty="0"/>
              <a:t>Currently:</a:t>
            </a:r>
          </a:p>
          <a:p>
            <a:pPr lvl="1"/>
            <a:r>
              <a:rPr lang="en-US" sz="2000" dirty="0"/>
              <a:t>People’s Democratic Party (PDP) </a:t>
            </a:r>
            <a:endParaRPr lang="en-US" sz="2000" dirty="0" smtClean="0"/>
          </a:p>
          <a:p>
            <a:pPr lvl="1"/>
            <a:r>
              <a:rPr lang="en-US" sz="2000" dirty="0" smtClean="0"/>
              <a:t>All </a:t>
            </a:r>
            <a:r>
              <a:rPr lang="en-US" sz="2000" dirty="0"/>
              <a:t>Nigeria People’s Party (ANPP) </a:t>
            </a:r>
            <a:endParaRPr lang="en-US" sz="2000" dirty="0" smtClean="0"/>
          </a:p>
          <a:p>
            <a:pPr lvl="1"/>
            <a:r>
              <a:rPr lang="en-US" sz="2000" dirty="0" smtClean="0"/>
              <a:t>Action </a:t>
            </a:r>
            <a:r>
              <a:rPr lang="en-US" sz="2000" dirty="0"/>
              <a:t>Congress (AC) – merger of many </a:t>
            </a:r>
            <a:r>
              <a:rPr lang="en-US" sz="2000" dirty="0" smtClean="0"/>
              <a:t>parties</a:t>
            </a:r>
          </a:p>
          <a:p>
            <a:endParaRPr lang="en-US" sz="2700" dirty="0"/>
          </a:p>
        </p:txBody>
      </p:sp>
      <p:pic>
        <p:nvPicPr>
          <p:cNvPr id="2050" name="Picture 2" descr="http://www.infonigeria.net/wp-content/uploads/2013/02/PDP-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71800"/>
            <a:ext cx="2667000" cy="2877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osundefender.org/wp-content/uploads/2009/12/ANPP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034538"/>
            <a:ext cx="2714625" cy="162877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cnlagos.org/wp-content/uploads/ACN-300x23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724976"/>
            <a:ext cx="2857500" cy="2247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983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89E28"/>
                </a:solidFill>
                <a:latin typeface="Segoe Print" pitchFamily="2" charset="0"/>
              </a:rPr>
              <a:t>Political Parties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/>
              <a:t>People’s Democratic Party (PDP) – </a:t>
            </a:r>
            <a:r>
              <a:rPr lang="en-US" sz="2800" dirty="0" err="1"/>
              <a:t>Obasanjo</a:t>
            </a:r>
            <a:r>
              <a:rPr lang="en-US" sz="2800" dirty="0"/>
              <a:t> and </a:t>
            </a:r>
            <a:r>
              <a:rPr lang="en-US" sz="2800" dirty="0" err="1"/>
              <a:t>Yar’Adua’s</a:t>
            </a:r>
            <a:r>
              <a:rPr lang="en-US" sz="2800" dirty="0"/>
              <a:t> party of power, “won” in most parts of the country with Southern and Northern candidates</a:t>
            </a:r>
          </a:p>
          <a:p>
            <a:r>
              <a:rPr lang="en-US" sz="2800" dirty="0"/>
              <a:t>All Nigeria People’s Party (ANPP) – General Muhammad </a:t>
            </a:r>
            <a:r>
              <a:rPr lang="en-US" sz="2800" dirty="0" err="1"/>
              <a:t>Buhari’s</a:t>
            </a:r>
            <a:r>
              <a:rPr lang="en-US" sz="2800" dirty="0"/>
              <a:t> party</a:t>
            </a:r>
          </a:p>
          <a:p>
            <a:r>
              <a:rPr lang="en-US" sz="2800" dirty="0"/>
              <a:t>Action Congress (AC) – merger of many parties, led by </a:t>
            </a:r>
            <a:r>
              <a:rPr lang="en-US" sz="2800" dirty="0" err="1"/>
              <a:t>Atiku</a:t>
            </a:r>
            <a:r>
              <a:rPr lang="en-US" sz="2800" dirty="0"/>
              <a:t> </a:t>
            </a:r>
            <a:r>
              <a:rPr lang="en-US" sz="2800" dirty="0" err="1"/>
              <a:t>Abubakar</a:t>
            </a:r>
            <a:r>
              <a:rPr lang="en-US" sz="2800" dirty="0"/>
              <a:t> (who was disqualified from running in 2007, then reinstated by the Supreme Court days before the election)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11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Political Parties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These </a:t>
            </a:r>
            <a:r>
              <a:rPr lang="en-US" sz="2700" dirty="0"/>
              <a:t>parties are becoming less regional, and increasingly run a “ticket” with candidates of different regions, campaigning across all of </a:t>
            </a:r>
            <a:r>
              <a:rPr lang="en-US" sz="2700" dirty="0" smtClean="0"/>
              <a:t>Nigeria</a:t>
            </a:r>
          </a:p>
          <a:p>
            <a:r>
              <a:rPr lang="en-US" sz="2700" dirty="0"/>
              <a:t>Why?</a:t>
            </a:r>
          </a:p>
          <a:p>
            <a:pPr lvl="1"/>
            <a:r>
              <a:rPr lang="en-US" sz="2400" dirty="0"/>
              <a:t>1999 Constitutional requirement</a:t>
            </a:r>
          </a:p>
          <a:p>
            <a:pPr lvl="1"/>
            <a:r>
              <a:rPr lang="en-US" sz="2400" dirty="0">
                <a:solidFill>
                  <a:srgbClr val="00CC00"/>
                </a:solidFill>
              </a:rPr>
              <a:t>Winning presidential candidate must receive 25% of votes cast in at least 2/3 of all states</a:t>
            </a:r>
          </a:p>
          <a:p>
            <a:pPr lvl="1"/>
            <a:r>
              <a:rPr lang="en-US" sz="2400" dirty="0" smtClean="0"/>
              <a:t>Attempt </a:t>
            </a:r>
            <a:r>
              <a:rPr lang="en-US" sz="2400" dirty="0"/>
              <a:t>to prevent regional candidates from winning the presidency and unite Nigeria</a:t>
            </a:r>
          </a:p>
          <a:p>
            <a:endParaRPr lang="en-US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872345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Elections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/>
          </a:bodyPr>
          <a:lstStyle/>
          <a:p>
            <a:r>
              <a:rPr lang="en-US" sz="2700" b="1" dirty="0">
                <a:solidFill>
                  <a:srgbClr val="00CC00"/>
                </a:solidFill>
              </a:rPr>
              <a:t>Independent National Election Commission (INEC) </a:t>
            </a:r>
            <a:r>
              <a:rPr lang="en-US" sz="2700" dirty="0"/>
              <a:t>requires parties to qualify for national elections with at least 5% of votes in 2/3 of states</a:t>
            </a:r>
          </a:p>
          <a:p>
            <a:r>
              <a:rPr lang="en-US" sz="2700" dirty="0"/>
              <a:t>Legislative</a:t>
            </a:r>
          </a:p>
          <a:p>
            <a:pPr lvl="1"/>
            <a:r>
              <a:rPr lang="en-US" dirty="0"/>
              <a:t>109 Senators elected by popular vote (3 per state, 1 from Abuja)</a:t>
            </a:r>
          </a:p>
          <a:p>
            <a:pPr lvl="1"/>
            <a:r>
              <a:rPr lang="en-US" dirty="0"/>
              <a:t>360 House of Representatives elected in SMD </a:t>
            </a:r>
            <a:r>
              <a:rPr lang="en-US" dirty="0">
                <a:solidFill>
                  <a:srgbClr val="00CC00"/>
                </a:solidFill>
              </a:rPr>
              <a:t>plurality </a:t>
            </a:r>
            <a:r>
              <a:rPr lang="en-US" dirty="0"/>
              <a:t>elections</a:t>
            </a:r>
          </a:p>
          <a:p>
            <a:r>
              <a:rPr lang="en-US" sz="2700" dirty="0"/>
              <a:t>Presidential</a:t>
            </a:r>
          </a:p>
          <a:p>
            <a:pPr lvl="1"/>
            <a:r>
              <a:rPr lang="en-US" sz="2400" dirty="0"/>
              <a:t>2 ballot majority system (with the regional requirement)</a:t>
            </a:r>
          </a:p>
          <a:p>
            <a:r>
              <a:rPr lang="en-US" sz="2700" dirty="0"/>
              <a:t>All elections usually involve fraud and irregularities</a:t>
            </a:r>
          </a:p>
        </p:txBody>
      </p:sp>
    </p:spTree>
    <p:extLst>
      <p:ext uri="{BB962C8B-B14F-4D97-AF65-F5344CB8AC3E}">
        <p14:creationId xmlns:p14="http://schemas.microsoft.com/office/powerpoint/2010/main" val="1112990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Pre-Colonial Influences (800 – 1860)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smtClean="0">
                <a:latin typeface="Arial" charset="0"/>
              </a:rPr>
              <a:t>Regional </a:t>
            </a:r>
            <a:r>
              <a:rPr lang="en-US" sz="2800" dirty="0">
                <a:latin typeface="Arial" charset="0"/>
              </a:rPr>
              <a:t>trade connections</a:t>
            </a:r>
          </a:p>
          <a:p>
            <a:pPr>
              <a:buNone/>
            </a:pPr>
            <a:r>
              <a:rPr lang="en-US" sz="2800" dirty="0" smtClean="0">
                <a:latin typeface="Arial" charset="0"/>
              </a:rPr>
              <a:t>North</a:t>
            </a:r>
            <a:r>
              <a:rPr lang="en-US" sz="2800" dirty="0">
                <a:latin typeface="Arial" charset="0"/>
              </a:rPr>
              <a:t>:   Early influence of Islam and centralized government</a:t>
            </a:r>
          </a:p>
          <a:p>
            <a:pPr>
              <a:buNone/>
            </a:pPr>
            <a:r>
              <a:rPr lang="en-US" sz="2800" dirty="0" smtClean="0">
                <a:latin typeface="Arial" charset="0"/>
              </a:rPr>
              <a:t>SW</a:t>
            </a:r>
            <a:r>
              <a:rPr lang="en-US" sz="2800" dirty="0">
                <a:latin typeface="Arial" charset="0"/>
              </a:rPr>
              <a:t>:  Kinship-based politics with less centralized governments</a:t>
            </a:r>
          </a:p>
          <a:p>
            <a:pPr>
              <a:buNone/>
            </a:pPr>
            <a:r>
              <a:rPr lang="en-US" sz="2800" dirty="0" smtClean="0">
                <a:latin typeface="Arial" charset="0"/>
              </a:rPr>
              <a:t>Complex </a:t>
            </a:r>
            <a:r>
              <a:rPr lang="en-US" sz="2800" dirty="0">
                <a:latin typeface="Arial" charset="0"/>
              </a:rPr>
              <a:t>political identities</a:t>
            </a:r>
          </a:p>
          <a:p>
            <a:pPr>
              <a:buNone/>
            </a:pPr>
            <a:r>
              <a:rPr lang="en-US" sz="2800" dirty="0" smtClean="0">
                <a:latin typeface="Arial" charset="0"/>
              </a:rPr>
              <a:t>Democratic </a:t>
            </a:r>
            <a:r>
              <a:rPr lang="en-US" sz="2800" dirty="0">
                <a:latin typeface="Arial" charset="0"/>
              </a:rPr>
              <a:t>impulses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192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Colonial Period (1860 – 1960)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>
                <a:latin typeface="Arial" charset="0"/>
              </a:rPr>
              <a:t>Objective:  Gain natural resources - access to Niger River trade route.</a:t>
            </a:r>
          </a:p>
          <a:p>
            <a:pPr>
              <a:buNone/>
            </a:pPr>
            <a:endParaRPr lang="en-US" sz="2800" dirty="0">
              <a:latin typeface="Arial" charset="0"/>
            </a:endParaRPr>
          </a:p>
          <a:p>
            <a:pPr>
              <a:buFontTx/>
              <a:buAutoNum type="arabicPeriod"/>
            </a:pPr>
            <a:r>
              <a:rPr lang="en-US" sz="2800" dirty="0">
                <a:latin typeface="Arial" charset="0"/>
              </a:rPr>
              <a:t>Authoritarian rule</a:t>
            </a:r>
          </a:p>
          <a:p>
            <a:pPr>
              <a:buFontTx/>
              <a:buAutoNum type="arabicPeriod"/>
            </a:pPr>
            <a:r>
              <a:rPr lang="en-US" sz="2800" dirty="0">
                <a:latin typeface="Arial" charset="0"/>
              </a:rPr>
              <a:t>No checks on power</a:t>
            </a:r>
          </a:p>
          <a:p>
            <a:pPr>
              <a:buFontTx/>
              <a:buAutoNum type="arabicPeriod"/>
            </a:pPr>
            <a:r>
              <a:rPr lang="en-US" sz="2800" dirty="0">
                <a:latin typeface="Arial" charset="0"/>
              </a:rPr>
              <a:t>Individualism – capitalism</a:t>
            </a:r>
          </a:p>
          <a:p>
            <a:pPr>
              <a:buFontTx/>
              <a:buAutoNum type="arabicPeriod"/>
            </a:pPr>
            <a:r>
              <a:rPr lang="en-US" sz="2800" dirty="0">
                <a:latin typeface="Arial" charset="0"/>
              </a:rPr>
              <a:t>Christianity</a:t>
            </a:r>
          </a:p>
          <a:p>
            <a:pPr>
              <a:buFontTx/>
              <a:buAutoNum type="arabicPeriod"/>
            </a:pPr>
            <a:r>
              <a:rPr lang="en-US" sz="2800" dirty="0">
                <a:latin typeface="Arial" charset="0"/>
              </a:rPr>
              <a:t>Intensification of ethnic politics</a:t>
            </a:r>
          </a:p>
          <a:p>
            <a:pPr>
              <a:buFontTx/>
              <a:buAutoNum type="arabicPeriod"/>
            </a:pPr>
            <a:r>
              <a:rPr lang="en-US" sz="2800" dirty="0">
                <a:latin typeface="Arial" charset="0"/>
              </a:rPr>
              <a:t>Active civil society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376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89E28"/>
                </a:solidFill>
                <a:latin typeface="Segoe Print" pitchFamily="2" charset="0"/>
              </a:rPr>
              <a:t>Influence of British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42900" lvl="1" indent="-34290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200" dirty="0"/>
              <a:t>Authoritarian rule – British established chiefs to rule on their </a:t>
            </a:r>
            <a:r>
              <a:rPr lang="en-US" sz="2200" dirty="0" smtClean="0"/>
              <a:t>behalf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  <a:defRPr/>
            </a:pPr>
            <a:endParaRPr lang="en-US" sz="2200" dirty="0"/>
          </a:p>
          <a:p>
            <a:pPr marL="342900" lvl="1" indent="-34290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200" dirty="0"/>
              <a:t>Interventionist state – no “free market”… chiefs expected to rule to meet economic goals set by the </a:t>
            </a:r>
            <a:r>
              <a:rPr lang="en-US" sz="2200" dirty="0" smtClean="0"/>
              <a:t>British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  <a:defRPr/>
            </a:pPr>
            <a:endParaRPr lang="en-US" sz="2200" dirty="0"/>
          </a:p>
          <a:p>
            <a:pPr marL="342900" lvl="1" indent="-34290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200" dirty="0"/>
              <a:t>Individualism – self-interest of capitalism was mixed with state-domination of the economy </a:t>
            </a:r>
            <a:endParaRPr lang="en-US" sz="2200" dirty="0" smtClean="0"/>
          </a:p>
          <a:p>
            <a:pPr marL="0" lvl="1" indent="0">
              <a:spcBef>
                <a:spcPts val="0"/>
              </a:spcBef>
              <a:buClrTx/>
              <a:buSzTx/>
              <a:buNone/>
              <a:defRPr/>
            </a:pPr>
            <a:endParaRPr lang="en-US" sz="2200" dirty="0"/>
          </a:p>
          <a:p>
            <a:pPr marL="342900" lvl="1" indent="-342900">
              <a:spcBef>
                <a:spcPts val="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sz="2200" dirty="0"/>
              <a:t>Intensification of ethnic politics – Hausa-Fulani, Igbo, Yoruba competed for “rewards” from British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942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okayafrica.com/wp-content/uploads/nigeria-at-51-independence-photo-story-by-mr-and-mrs-jones-october-2011-bellanaija-002-600x4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546600"/>
            <a:ext cx="2667000" cy="1778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Influence of British Rule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99547" y="1219200"/>
            <a:ext cx="8458200" cy="4953000"/>
          </a:xfrm>
        </p:spPr>
        <p:txBody>
          <a:bodyPr>
            <a:normAutofit/>
          </a:bodyPr>
          <a:lstStyle/>
          <a:p>
            <a:pPr marL="274320" lvl="1">
              <a:spcBef>
                <a:spcPts val="600"/>
              </a:spcBef>
              <a:buClr>
                <a:schemeClr val="accent1"/>
              </a:buClr>
            </a:pPr>
            <a:r>
              <a:rPr lang="en-US" sz="2600" dirty="0">
                <a:solidFill>
                  <a:schemeClr val="tx1"/>
                </a:solidFill>
              </a:rPr>
              <a:t>Deepened </a:t>
            </a:r>
            <a:r>
              <a:rPr lang="en-US" sz="2600" dirty="0" smtClean="0">
                <a:solidFill>
                  <a:schemeClr val="tx1"/>
                </a:solidFill>
              </a:rPr>
              <a:t>ethnic and regional divisions</a:t>
            </a:r>
            <a:endParaRPr lang="en-US" sz="2600" dirty="0">
              <a:solidFill>
                <a:schemeClr val="tx1"/>
              </a:solidFill>
            </a:endParaRP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US" dirty="0"/>
              <a:t>Indirect rule in the north (Muslim leaders</a:t>
            </a:r>
            <a:r>
              <a:rPr lang="en-US" dirty="0" smtClean="0"/>
              <a:t>)</a:t>
            </a:r>
          </a:p>
          <a:p>
            <a:pPr marL="548640" lvl="2">
              <a:spcBef>
                <a:spcPts val="600"/>
              </a:spcBef>
              <a:buClr>
                <a:schemeClr val="accent1"/>
              </a:buClr>
            </a:pPr>
            <a:r>
              <a:rPr lang="en-US" dirty="0" smtClean="0"/>
              <a:t>Direct rule in south</a:t>
            </a:r>
            <a:endParaRPr lang="en-US" dirty="0"/>
          </a:p>
          <a:p>
            <a:r>
              <a:rPr lang="en-US" dirty="0" smtClean="0"/>
              <a:t>Christianity </a:t>
            </a:r>
          </a:p>
          <a:p>
            <a:pPr lvl="1"/>
            <a:r>
              <a:rPr lang="en-US" dirty="0" smtClean="0"/>
              <a:t>(Islam already in North from Arab traders)</a:t>
            </a:r>
          </a:p>
          <a:p>
            <a:r>
              <a:rPr lang="en-US" dirty="0" smtClean="0"/>
              <a:t>Western-style education</a:t>
            </a:r>
          </a:p>
          <a:p>
            <a:pPr lvl="1"/>
            <a:r>
              <a:rPr lang="en-US" dirty="0" smtClean="0"/>
              <a:t>Mostly in south (Christian missionaries)</a:t>
            </a:r>
          </a:p>
          <a:p>
            <a:r>
              <a:rPr lang="en-US" dirty="0" smtClean="0"/>
              <a:t>Independence – 1960</a:t>
            </a:r>
          </a:p>
          <a:p>
            <a:r>
              <a:rPr lang="en-US" dirty="0" smtClean="0"/>
              <a:t>Since then…the ”</a:t>
            </a:r>
            <a:r>
              <a:rPr lang="en-US" b="1" dirty="0" smtClean="0">
                <a:solidFill>
                  <a:srgbClr val="00CC00"/>
                </a:solidFill>
              </a:rPr>
              <a:t>National Question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>
                <a:latin typeface="Segoe Print" pitchFamily="2" charset="0"/>
              </a:rPr>
              <a:t>Should we even be a country?</a:t>
            </a:r>
            <a:endParaRPr lang="en-US" dirty="0">
              <a:latin typeface="Segoe Print" pitchFamily="2" charset="0"/>
            </a:endParaRP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http://upload.wikimedia.org/wikipedia/commons/thumb/e/e5/Stamp_Southern_Nigeria_1901_1sh.jpg/220px-Stamp_Southern_Nigeria_1901_1sh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52400"/>
            <a:ext cx="1960712" cy="2308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3096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" y="228600"/>
            <a:ext cx="7223760" cy="601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73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229600" cy="990600"/>
          </a:xfrm>
        </p:spPr>
        <p:txBody>
          <a:bodyPr/>
          <a:lstStyle/>
          <a:p>
            <a:r>
              <a:rPr lang="en-US" b="1" dirty="0" smtClean="0">
                <a:solidFill>
                  <a:srgbClr val="289E28"/>
                </a:solidFill>
                <a:latin typeface="Segoe Print" pitchFamily="2" charset="0"/>
              </a:rPr>
              <a:t>Since Independence</a:t>
            </a:r>
            <a:endParaRPr lang="en-US" b="1" dirty="0">
              <a:solidFill>
                <a:srgbClr val="289E28"/>
              </a:solidFill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4413" y="1219200"/>
            <a:ext cx="4577253" cy="4953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1960-1979 – British </a:t>
            </a:r>
            <a:r>
              <a:rPr lang="en-US" b="1" dirty="0" smtClean="0">
                <a:solidFill>
                  <a:srgbClr val="00CC00"/>
                </a:solidFill>
              </a:rPr>
              <a:t>parliamentary</a:t>
            </a:r>
            <a:r>
              <a:rPr lang="en-US" dirty="0" smtClean="0"/>
              <a:t> style democracy</a:t>
            </a:r>
          </a:p>
          <a:p>
            <a:pPr lvl="1"/>
            <a:r>
              <a:rPr lang="en-US" dirty="0" smtClean="0">
                <a:latin typeface="Segoe Print" pitchFamily="2" charset="0"/>
              </a:rPr>
              <a:t>Why didn’t it work?</a:t>
            </a:r>
          </a:p>
          <a:p>
            <a:pPr lvl="1"/>
            <a:r>
              <a:rPr lang="en-US" dirty="0" smtClean="0"/>
              <a:t>Ethnic divisions made it difficult to identify a majority party or allow a PM to have necessary authority</a:t>
            </a:r>
          </a:p>
          <a:p>
            <a:r>
              <a:rPr lang="en-US" dirty="0" smtClean="0"/>
              <a:t>1979 – </a:t>
            </a:r>
            <a:r>
              <a:rPr lang="en-US" b="1" dirty="0" smtClean="0">
                <a:solidFill>
                  <a:srgbClr val="00CC00"/>
                </a:solidFill>
              </a:rPr>
              <a:t>Presidential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Both systems experienced frequent interruptions/periods of </a:t>
            </a:r>
            <a:r>
              <a:rPr lang="en-US" b="1" dirty="0" smtClean="0">
                <a:solidFill>
                  <a:srgbClr val="00CC00"/>
                </a:solidFill>
              </a:rPr>
              <a:t>Military Rule –frequent coups</a:t>
            </a:r>
          </a:p>
          <a:p>
            <a:endParaRPr lang="en-US" dirty="0" smtClean="0"/>
          </a:p>
        </p:txBody>
      </p:sp>
      <p:pic>
        <p:nvPicPr>
          <p:cNvPr id="5" name="Picture 4" descr="IMG_0001_NEW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5750" t="2519" r="3078"/>
          <a:stretch/>
        </p:blipFill>
        <p:spPr>
          <a:xfrm>
            <a:off x="4611281" y="381000"/>
            <a:ext cx="4355738" cy="605905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495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289E28"/>
                </a:solidFill>
                <a:latin typeface="Segoe Print" pitchFamily="2" charset="0"/>
              </a:rPr>
              <a:t>Since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lvl="1" indent="0">
              <a:spcBef>
                <a:spcPts val="0"/>
              </a:spcBef>
              <a:buClrTx/>
              <a:buSzTx/>
              <a:buNone/>
              <a:defRPr/>
            </a:pPr>
            <a:r>
              <a:rPr lang="en-US" sz="3200" b="1" dirty="0"/>
              <a:t>1967-70 </a:t>
            </a:r>
            <a:r>
              <a:rPr lang="en-US" sz="3200" b="1" dirty="0" err="1"/>
              <a:t>Biafran</a:t>
            </a:r>
            <a:r>
              <a:rPr lang="en-US" sz="3200" b="1" dirty="0"/>
              <a:t> Civil War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/>
              <a:t>First military ruler, </a:t>
            </a:r>
            <a:r>
              <a:rPr lang="en-US" sz="2000" dirty="0" err="1"/>
              <a:t>Ironsi</a:t>
            </a:r>
            <a:r>
              <a:rPr lang="en-US" sz="2000" dirty="0"/>
              <a:t>, justified his authority by announcing his intention to end violence and stop political corruption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/>
              <a:t>Killed in a coup by a 2</a:t>
            </a:r>
            <a:r>
              <a:rPr lang="en-US" sz="2000" baseline="30000" dirty="0"/>
              <a:t>nd</a:t>
            </a:r>
            <a:r>
              <a:rPr lang="en-US" sz="2000" dirty="0"/>
              <a:t> general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/>
              <a:t>Coup sparked the Igbo to fight for independence for their land – called Biafra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2000" dirty="0"/>
              <a:t>Country did remain together, but only under military rule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23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5912</TotalTime>
  <Words>1952</Words>
  <Application>Microsoft Macintosh PowerPoint</Application>
  <PresentationFormat>On-screen Show (4:3)</PresentationFormat>
  <Paragraphs>247</Paragraphs>
  <Slides>29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Origin</vt:lpstr>
      <vt:lpstr>NIGERIA </vt:lpstr>
      <vt:lpstr>Why Study Nigeria?</vt:lpstr>
      <vt:lpstr>Pre-Colonial Influences (800 – 1860)</vt:lpstr>
      <vt:lpstr>Colonial Period (1860 – 1960)</vt:lpstr>
      <vt:lpstr>Influence of British Rule</vt:lpstr>
      <vt:lpstr>Influence of British Rule</vt:lpstr>
      <vt:lpstr>PowerPoint Presentation</vt:lpstr>
      <vt:lpstr>Since Independence</vt:lpstr>
      <vt:lpstr>Since Independence</vt:lpstr>
      <vt:lpstr>Since Independence</vt:lpstr>
      <vt:lpstr>Since Independence</vt:lpstr>
      <vt:lpstr>Sovereignty, Authority, and Power</vt:lpstr>
      <vt:lpstr>Sovereignty, Authority, and Power</vt:lpstr>
      <vt:lpstr>Economic Development</vt:lpstr>
      <vt:lpstr>NIGERIA </vt:lpstr>
      <vt:lpstr>The Basics</vt:lpstr>
      <vt:lpstr>The Executive</vt:lpstr>
      <vt:lpstr>The Legislative</vt:lpstr>
      <vt:lpstr>The Bureaucracy</vt:lpstr>
      <vt:lpstr>The Judiciary</vt:lpstr>
      <vt:lpstr>The Military</vt:lpstr>
      <vt:lpstr>NIGERIA </vt:lpstr>
      <vt:lpstr>Citizens, Society, and the State</vt:lpstr>
      <vt:lpstr>Cleavages</vt:lpstr>
      <vt:lpstr>Cleavages</vt:lpstr>
      <vt:lpstr>Political Parties</vt:lpstr>
      <vt:lpstr>Political Parties</vt:lpstr>
      <vt:lpstr>Political Parties</vt:lpstr>
      <vt:lpstr>Elections</vt:lpstr>
    </vt:vector>
  </TitlesOfParts>
  <Company>Lausanne Collegiate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Kingdom</dc:title>
  <dc:creator>James Wehrli</dc:creator>
  <cp:lastModifiedBy>Kate Lacks</cp:lastModifiedBy>
  <cp:revision>508</cp:revision>
  <cp:lastPrinted>2013-11-19T15:38:22Z</cp:lastPrinted>
  <dcterms:created xsi:type="dcterms:W3CDTF">2011-12-23T02:33:30Z</dcterms:created>
  <dcterms:modified xsi:type="dcterms:W3CDTF">2014-05-05T17:07:56Z</dcterms:modified>
</cp:coreProperties>
</file>