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1"/>
  </p:notesMasterIdLst>
  <p:sldIdLst>
    <p:sldId id="257" r:id="rId2"/>
    <p:sldId id="264" r:id="rId3"/>
    <p:sldId id="265" r:id="rId4"/>
    <p:sldId id="267" r:id="rId5"/>
    <p:sldId id="271" r:id="rId6"/>
    <p:sldId id="273" r:id="rId7"/>
    <p:sldId id="274" r:id="rId8"/>
    <p:sldId id="275" r:id="rId9"/>
    <p:sldId id="330" r:id="rId10"/>
    <p:sldId id="276" r:id="rId11"/>
    <p:sldId id="331" r:id="rId12"/>
    <p:sldId id="277" r:id="rId13"/>
    <p:sldId id="279" r:id="rId14"/>
    <p:sldId id="332" r:id="rId15"/>
    <p:sldId id="333" r:id="rId16"/>
    <p:sldId id="280" r:id="rId17"/>
    <p:sldId id="281" r:id="rId18"/>
    <p:sldId id="282" r:id="rId19"/>
    <p:sldId id="283" r:id="rId20"/>
    <p:sldId id="284" r:id="rId21"/>
    <p:sldId id="285" r:id="rId22"/>
    <p:sldId id="292" r:id="rId23"/>
    <p:sldId id="293" r:id="rId24"/>
    <p:sldId id="296" r:id="rId25"/>
    <p:sldId id="297" r:id="rId26"/>
    <p:sldId id="299" r:id="rId27"/>
    <p:sldId id="334" r:id="rId28"/>
    <p:sldId id="300" r:id="rId29"/>
    <p:sldId id="312"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9" d="100"/>
          <a:sy n="59" d="100"/>
        </p:scale>
        <p:origin x="-11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3E30CC-1F75-D948-85EE-4256CFBA033C}" type="datetimeFigureOut">
              <a:rPr lang="en-US" smtClean="0"/>
              <a:t>1/12/18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8B790F-AA10-974F-BCDA-16867BEE4835}" type="slidenum">
              <a:rPr lang="en-US" smtClean="0"/>
              <a:t>‹#›</a:t>
            </a:fld>
            <a:endParaRPr lang="en-US"/>
          </a:p>
        </p:txBody>
      </p:sp>
    </p:spTree>
    <p:extLst>
      <p:ext uri="{BB962C8B-B14F-4D97-AF65-F5344CB8AC3E}">
        <p14:creationId xmlns:p14="http://schemas.microsoft.com/office/powerpoint/2010/main" val="42183947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B790F-AA10-974F-BCDA-16867BEE4835}" type="slidenum">
              <a:rPr lang="en-US" smtClean="0"/>
              <a:t>1</a:t>
            </a:fld>
            <a:endParaRPr lang="en-US"/>
          </a:p>
        </p:txBody>
      </p:sp>
    </p:spTree>
    <p:extLst>
      <p:ext uri="{BB962C8B-B14F-4D97-AF65-F5344CB8AC3E}">
        <p14:creationId xmlns:p14="http://schemas.microsoft.com/office/powerpoint/2010/main" val="1527345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B790F-AA10-974F-BCDA-16867BEE4835}" type="slidenum">
              <a:rPr lang="en-US" smtClean="0"/>
              <a:t>10</a:t>
            </a:fld>
            <a:endParaRPr lang="en-US"/>
          </a:p>
        </p:txBody>
      </p:sp>
    </p:spTree>
    <p:extLst>
      <p:ext uri="{BB962C8B-B14F-4D97-AF65-F5344CB8AC3E}">
        <p14:creationId xmlns:p14="http://schemas.microsoft.com/office/powerpoint/2010/main" val="713341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B790F-AA10-974F-BCDA-16867BEE4835}" type="slidenum">
              <a:rPr lang="en-US" smtClean="0"/>
              <a:t>11</a:t>
            </a:fld>
            <a:endParaRPr lang="en-US"/>
          </a:p>
        </p:txBody>
      </p:sp>
    </p:spTree>
    <p:extLst>
      <p:ext uri="{BB962C8B-B14F-4D97-AF65-F5344CB8AC3E}">
        <p14:creationId xmlns:p14="http://schemas.microsoft.com/office/powerpoint/2010/main" val="1809854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eaLnBrk="1" hangingPunct="1">
              <a:lnSpc>
                <a:spcPct val="90000"/>
              </a:lnSpc>
              <a:defRPr/>
            </a:pPr>
            <a:r>
              <a:rPr lang="en-US" sz="2400" dirty="0" smtClean="0"/>
              <a:t>Never feel good in the presence of your boyfriend? Guess what? Wrong boyfriend! </a:t>
            </a:r>
          </a:p>
          <a:p>
            <a:pPr lvl="1" eaLnBrk="1" hangingPunct="1">
              <a:lnSpc>
                <a:spcPct val="90000"/>
              </a:lnSpc>
              <a:defRPr/>
            </a:pPr>
            <a:r>
              <a:rPr lang="en-US" sz="2400" dirty="0" smtClean="0"/>
              <a:t>These moments are incredibly powerful teaching moments if you can tame your desire to get away at all costs and instead, pay attention. </a:t>
            </a:r>
          </a:p>
          <a:p>
            <a:pPr eaLnBrk="1" hangingPunct="1">
              <a:lnSpc>
                <a:spcPct val="90000"/>
              </a:lnSpc>
              <a:defRPr/>
            </a:pPr>
            <a:endParaRPr lang="en-US" sz="2800" dirty="0" smtClean="0">
              <a:ea typeface="+mn-ea"/>
            </a:endParaRPr>
          </a:p>
          <a:p>
            <a:endParaRPr lang="en-US" dirty="0"/>
          </a:p>
        </p:txBody>
      </p:sp>
      <p:sp>
        <p:nvSpPr>
          <p:cNvPr id="4" name="Slide Number Placeholder 3"/>
          <p:cNvSpPr>
            <a:spLocks noGrp="1"/>
          </p:cNvSpPr>
          <p:nvPr>
            <p:ph type="sldNum" sz="quarter" idx="10"/>
          </p:nvPr>
        </p:nvSpPr>
        <p:spPr/>
        <p:txBody>
          <a:bodyPr/>
          <a:lstStyle/>
          <a:p>
            <a:fld id="{428B790F-AA10-974F-BCDA-16867BEE4835}" type="slidenum">
              <a:rPr lang="en-US" smtClean="0"/>
              <a:t>12</a:t>
            </a:fld>
            <a:endParaRPr lang="en-US"/>
          </a:p>
        </p:txBody>
      </p:sp>
    </p:spTree>
    <p:extLst>
      <p:ext uri="{BB962C8B-B14F-4D97-AF65-F5344CB8AC3E}">
        <p14:creationId xmlns:p14="http://schemas.microsoft.com/office/powerpoint/2010/main" val="524205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8B790F-AA10-974F-BCDA-16867BEE4835}" type="slidenum">
              <a:rPr lang="en-US" smtClean="0"/>
              <a:t>13</a:t>
            </a:fld>
            <a:endParaRPr lang="en-US"/>
          </a:p>
        </p:txBody>
      </p:sp>
    </p:spTree>
    <p:extLst>
      <p:ext uri="{BB962C8B-B14F-4D97-AF65-F5344CB8AC3E}">
        <p14:creationId xmlns:p14="http://schemas.microsoft.com/office/powerpoint/2010/main" val="3209289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B790F-AA10-974F-BCDA-16867BEE4835}" type="slidenum">
              <a:rPr lang="en-US" smtClean="0"/>
              <a:t>14</a:t>
            </a:fld>
            <a:endParaRPr lang="en-US"/>
          </a:p>
        </p:txBody>
      </p:sp>
    </p:spTree>
    <p:extLst>
      <p:ext uri="{BB962C8B-B14F-4D97-AF65-F5344CB8AC3E}">
        <p14:creationId xmlns:p14="http://schemas.microsoft.com/office/powerpoint/2010/main" val="25473987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B790F-AA10-974F-BCDA-16867BEE4835}" type="slidenum">
              <a:rPr lang="en-US" smtClean="0"/>
              <a:t>15</a:t>
            </a:fld>
            <a:endParaRPr lang="en-US"/>
          </a:p>
        </p:txBody>
      </p:sp>
    </p:spTree>
    <p:extLst>
      <p:ext uri="{BB962C8B-B14F-4D97-AF65-F5344CB8AC3E}">
        <p14:creationId xmlns:p14="http://schemas.microsoft.com/office/powerpoint/2010/main" val="29030000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B790F-AA10-974F-BCDA-16867BEE4835}" type="slidenum">
              <a:rPr lang="en-US" smtClean="0"/>
              <a:t>16</a:t>
            </a:fld>
            <a:endParaRPr lang="en-US"/>
          </a:p>
        </p:txBody>
      </p:sp>
    </p:spTree>
    <p:extLst>
      <p:ext uri="{BB962C8B-B14F-4D97-AF65-F5344CB8AC3E}">
        <p14:creationId xmlns:p14="http://schemas.microsoft.com/office/powerpoint/2010/main" val="19497577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B790F-AA10-974F-BCDA-16867BEE4835}" type="slidenum">
              <a:rPr lang="en-US" smtClean="0"/>
              <a:t>17</a:t>
            </a:fld>
            <a:endParaRPr lang="en-US"/>
          </a:p>
        </p:txBody>
      </p:sp>
    </p:spTree>
    <p:extLst>
      <p:ext uri="{BB962C8B-B14F-4D97-AF65-F5344CB8AC3E}">
        <p14:creationId xmlns:p14="http://schemas.microsoft.com/office/powerpoint/2010/main" val="35739360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B790F-AA10-974F-BCDA-16867BEE4835}" type="slidenum">
              <a:rPr lang="en-US" smtClean="0"/>
              <a:t>18</a:t>
            </a:fld>
            <a:endParaRPr lang="en-US"/>
          </a:p>
        </p:txBody>
      </p:sp>
    </p:spTree>
    <p:extLst>
      <p:ext uri="{BB962C8B-B14F-4D97-AF65-F5344CB8AC3E}">
        <p14:creationId xmlns:p14="http://schemas.microsoft.com/office/powerpoint/2010/main" val="14021973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B790F-AA10-974F-BCDA-16867BEE4835}" type="slidenum">
              <a:rPr lang="en-US" smtClean="0"/>
              <a:t>19</a:t>
            </a:fld>
            <a:endParaRPr lang="en-US"/>
          </a:p>
        </p:txBody>
      </p:sp>
    </p:spTree>
    <p:extLst>
      <p:ext uri="{BB962C8B-B14F-4D97-AF65-F5344CB8AC3E}">
        <p14:creationId xmlns:p14="http://schemas.microsoft.com/office/powerpoint/2010/main" val="2289041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B790F-AA10-974F-BCDA-16867BEE4835}" type="slidenum">
              <a:rPr lang="en-US" smtClean="0"/>
              <a:t>2</a:t>
            </a:fld>
            <a:endParaRPr lang="en-US"/>
          </a:p>
        </p:txBody>
      </p:sp>
    </p:spTree>
    <p:extLst>
      <p:ext uri="{BB962C8B-B14F-4D97-AF65-F5344CB8AC3E}">
        <p14:creationId xmlns:p14="http://schemas.microsoft.com/office/powerpoint/2010/main" val="36641014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B790F-AA10-974F-BCDA-16867BEE4835}" type="slidenum">
              <a:rPr lang="en-US" smtClean="0"/>
              <a:t>20</a:t>
            </a:fld>
            <a:endParaRPr lang="en-US"/>
          </a:p>
        </p:txBody>
      </p:sp>
    </p:spTree>
    <p:extLst>
      <p:ext uri="{BB962C8B-B14F-4D97-AF65-F5344CB8AC3E}">
        <p14:creationId xmlns:p14="http://schemas.microsoft.com/office/powerpoint/2010/main" val="42930565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B790F-AA10-974F-BCDA-16867BEE4835}" type="slidenum">
              <a:rPr lang="en-US" smtClean="0"/>
              <a:t>21</a:t>
            </a:fld>
            <a:endParaRPr lang="en-US"/>
          </a:p>
        </p:txBody>
      </p:sp>
    </p:spTree>
    <p:extLst>
      <p:ext uri="{BB962C8B-B14F-4D97-AF65-F5344CB8AC3E}">
        <p14:creationId xmlns:p14="http://schemas.microsoft.com/office/powerpoint/2010/main" val="8531223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B790F-AA10-974F-BCDA-16867BEE4835}" type="slidenum">
              <a:rPr lang="en-US" smtClean="0"/>
              <a:t>22</a:t>
            </a:fld>
            <a:endParaRPr lang="en-US"/>
          </a:p>
        </p:txBody>
      </p:sp>
    </p:spTree>
    <p:extLst>
      <p:ext uri="{BB962C8B-B14F-4D97-AF65-F5344CB8AC3E}">
        <p14:creationId xmlns:p14="http://schemas.microsoft.com/office/powerpoint/2010/main" val="35345869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B790F-AA10-974F-BCDA-16867BEE4835}" type="slidenum">
              <a:rPr lang="en-US" smtClean="0"/>
              <a:t>23</a:t>
            </a:fld>
            <a:endParaRPr lang="en-US"/>
          </a:p>
        </p:txBody>
      </p:sp>
    </p:spTree>
    <p:extLst>
      <p:ext uri="{BB962C8B-B14F-4D97-AF65-F5344CB8AC3E}">
        <p14:creationId xmlns:p14="http://schemas.microsoft.com/office/powerpoint/2010/main" val="11708009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B790F-AA10-974F-BCDA-16867BEE4835}" type="slidenum">
              <a:rPr lang="en-US" smtClean="0"/>
              <a:t>24</a:t>
            </a:fld>
            <a:endParaRPr lang="en-US"/>
          </a:p>
        </p:txBody>
      </p:sp>
    </p:spTree>
    <p:extLst>
      <p:ext uri="{BB962C8B-B14F-4D97-AF65-F5344CB8AC3E}">
        <p14:creationId xmlns:p14="http://schemas.microsoft.com/office/powerpoint/2010/main" val="42249779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B790F-AA10-974F-BCDA-16867BEE4835}" type="slidenum">
              <a:rPr lang="en-US" smtClean="0"/>
              <a:t>25</a:t>
            </a:fld>
            <a:endParaRPr lang="en-US"/>
          </a:p>
        </p:txBody>
      </p:sp>
    </p:spTree>
    <p:extLst>
      <p:ext uri="{BB962C8B-B14F-4D97-AF65-F5344CB8AC3E}">
        <p14:creationId xmlns:p14="http://schemas.microsoft.com/office/powerpoint/2010/main" val="2221351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B790F-AA10-974F-BCDA-16867BEE4835}" type="slidenum">
              <a:rPr lang="en-US" smtClean="0"/>
              <a:t>26</a:t>
            </a:fld>
            <a:endParaRPr lang="en-US"/>
          </a:p>
        </p:txBody>
      </p:sp>
    </p:spTree>
    <p:extLst>
      <p:ext uri="{BB962C8B-B14F-4D97-AF65-F5344CB8AC3E}">
        <p14:creationId xmlns:p14="http://schemas.microsoft.com/office/powerpoint/2010/main" val="25651677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8B790F-AA10-974F-BCDA-16867BEE4835}" type="slidenum">
              <a:rPr lang="en-US" smtClean="0"/>
              <a:t>27</a:t>
            </a:fld>
            <a:endParaRPr lang="en-US"/>
          </a:p>
        </p:txBody>
      </p:sp>
    </p:spTree>
    <p:extLst>
      <p:ext uri="{BB962C8B-B14F-4D97-AF65-F5344CB8AC3E}">
        <p14:creationId xmlns:p14="http://schemas.microsoft.com/office/powerpoint/2010/main" val="15597126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smtClean="0">
                <a:latin typeface="Arial" charset="0"/>
                <a:cs typeface="Arial" charset="0"/>
              </a:rPr>
              <a:t>Excuse Me Your Life Is Waiting</a:t>
            </a:r>
            <a:r>
              <a:rPr lang="en-US" sz="1200" dirty="0" smtClean="0">
                <a:latin typeface="Arial" charset="0"/>
                <a:cs typeface="Arial" charset="0"/>
              </a:rPr>
              <a:t> (Lynn </a:t>
            </a:r>
            <a:r>
              <a:rPr lang="en-US" sz="1200" dirty="0" err="1" smtClean="0">
                <a:latin typeface="Arial" charset="0"/>
                <a:cs typeface="Arial" charset="0"/>
              </a:rPr>
              <a:t>Grabhorn</a:t>
            </a:r>
            <a:r>
              <a:rPr lang="en-US" sz="1200" dirty="0" smtClean="0">
                <a:latin typeface="Arial" charset="0"/>
                <a:cs typeface="Arial" charset="0"/>
              </a:rPr>
              <a:t>):</a:t>
            </a:r>
          </a:p>
          <a:p>
            <a:pPr marL="0" marR="0" indent="0" algn="l" defTabSz="457200" rtl="0" eaLnBrk="1" fontAlgn="auto" latinLnBrk="0" hangingPunct="1">
              <a:lnSpc>
                <a:spcPct val="100000"/>
              </a:lnSpc>
              <a:spcBef>
                <a:spcPts val="0"/>
              </a:spcBef>
              <a:spcAft>
                <a:spcPts val="0"/>
              </a:spcAft>
              <a:buClrTx/>
              <a:buSzTx/>
              <a:buFontTx/>
              <a:buNone/>
              <a:tabLst/>
              <a:defRPr/>
            </a:pPr>
            <a:r>
              <a:rPr lang="ja-JP" altLang="en-US" dirty="0" smtClean="0">
                <a:latin typeface="Arial" charset="0"/>
                <a:cs typeface="Arial" charset="0"/>
              </a:rPr>
              <a:t>“</a:t>
            </a:r>
            <a:r>
              <a:rPr lang="en-US" dirty="0" smtClean="0">
                <a:latin typeface="Arial" charset="0"/>
                <a:cs typeface="Arial" charset="0"/>
              </a:rPr>
              <a:t>Most of us are used to focusing on the negatives in our lives: lack of money, relationship problems, unfulfilling work, and health problems. That's what we think about, what we talk about, what we read about in the papers, and what we see on television.</a:t>
            </a:r>
            <a:r>
              <a:rPr lang="ja-JP" altLang="en-US" dirty="0" smtClean="0">
                <a:latin typeface="Arial" charset="0"/>
                <a:cs typeface="Arial" charset="0"/>
              </a:rPr>
              <a:t>”</a:t>
            </a:r>
            <a:r>
              <a:rPr lang="en-US" dirty="0" smtClean="0">
                <a:latin typeface="Arial" charset="0"/>
                <a:cs typeface="Arial" charset="0"/>
              </a:rPr>
              <a:t> </a:t>
            </a:r>
          </a:p>
          <a:p>
            <a:pPr eaLnBrk="1" hangingPunct="1"/>
            <a:r>
              <a:rPr lang="en-US" dirty="0" smtClean="0">
                <a:latin typeface="Arial" charset="0"/>
                <a:cs typeface="Arial" charset="0"/>
              </a:rPr>
              <a:t>This is why our lives aren't as we would like them to be and we forget about goal setting </a:t>
            </a:r>
          </a:p>
          <a:p>
            <a:pPr eaLnBrk="1" hangingPunct="1"/>
            <a:r>
              <a:rPr lang="en-US" dirty="0" smtClean="0">
                <a:latin typeface="Arial" charset="0"/>
                <a:cs typeface="Arial" charset="0"/>
              </a:rPr>
              <a:t>We habitually focus most of our attention on the negatives of our lives with very strong feelings.</a:t>
            </a:r>
          </a:p>
          <a:p>
            <a:endParaRPr lang="en-US" sz="1200" dirty="0" smtClean="0">
              <a:latin typeface="Arial" charset="0"/>
              <a:cs typeface="Arial" charset="0"/>
            </a:endParaRPr>
          </a:p>
          <a:p>
            <a:endParaRPr lang="en-US" dirty="0"/>
          </a:p>
        </p:txBody>
      </p:sp>
      <p:sp>
        <p:nvSpPr>
          <p:cNvPr id="4" name="Slide Number Placeholder 3"/>
          <p:cNvSpPr>
            <a:spLocks noGrp="1"/>
          </p:cNvSpPr>
          <p:nvPr>
            <p:ph type="sldNum" sz="quarter" idx="10"/>
          </p:nvPr>
        </p:nvSpPr>
        <p:spPr/>
        <p:txBody>
          <a:bodyPr/>
          <a:lstStyle/>
          <a:p>
            <a:fld id="{428B790F-AA10-974F-BCDA-16867BEE4835}" type="slidenum">
              <a:rPr lang="en-US" smtClean="0"/>
              <a:t>28</a:t>
            </a:fld>
            <a:endParaRPr lang="en-US"/>
          </a:p>
        </p:txBody>
      </p:sp>
    </p:spTree>
    <p:extLst>
      <p:ext uri="{BB962C8B-B14F-4D97-AF65-F5344CB8AC3E}">
        <p14:creationId xmlns:p14="http://schemas.microsoft.com/office/powerpoint/2010/main" val="25913287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Arial" charset="0"/>
                <a:cs typeface="Arial" charset="0"/>
              </a:rPr>
              <a:t>We can do anything we want to do in life… some things just may take longer than others</a:t>
            </a:r>
          </a:p>
          <a:p>
            <a:endParaRPr lang="en-US" dirty="0"/>
          </a:p>
        </p:txBody>
      </p:sp>
      <p:sp>
        <p:nvSpPr>
          <p:cNvPr id="4" name="Slide Number Placeholder 3"/>
          <p:cNvSpPr>
            <a:spLocks noGrp="1"/>
          </p:cNvSpPr>
          <p:nvPr>
            <p:ph type="sldNum" sz="quarter" idx="10"/>
          </p:nvPr>
        </p:nvSpPr>
        <p:spPr/>
        <p:txBody>
          <a:bodyPr/>
          <a:lstStyle/>
          <a:p>
            <a:fld id="{428B790F-AA10-974F-BCDA-16867BEE4835}" type="slidenum">
              <a:rPr lang="en-US" smtClean="0"/>
              <a:t>29</a:t>
            </a:fld>
            <a:endParaRPr lang="en-US"/>
          </a:p>
        </p:txBody>
      </p:sp>
    </p:spTree>
    <p:extLst>
      <p:ext uri="{BB962C8B-B14F-4D97-AF65-F5344CB8AC3E}">
        <p14:creationId xmlns:p14="http://schemas.microsoft.com/office/powerpoint/2010/main" val="23232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When you expand your comfort zone in one area, it carries over to other areas as well.</a:t>
            </a:r>
          </a:p>
          <a:p>
            <a:pPr eaLnBrk="1" hangingPunct="1"/>
            <a:endParaRPr lang="en-US" dirty="0" smtClean="0">
              <a:cs typeface="Arial" charset="0"/>
            </a:endParaRPr>
          </a:p>
          <a:p>
            <a:pPr eaLnBrk="1" hangingPunct="1"/>
            <a:r>
              <a:rPr lang="en-US" dirty="0" smtClean="0">
                <a:cs typeface="Arial" charset="0"/>
              </a:rPr>
              <a:t>When you succeed at something, your confidence and self-esteem increase, and you take that confidence and self-esteem into other endeavors.</a:t>
            </a:r>
          </a:p>
          <a:p>
            <a:endParaRPr lang="en-US" dirty="0"/>
          </a:p>
        </p:txBody>
      </p:sp>
      <p:sp>
        <p:nvSpPr>
          <p:cNvPr id="4" name="Slide Number Placeholder 3"/>
          <p:cNvSpPr>
            <a:spLocks noGrp="1"/>
          </p:cNvSpPr>
          <p:nvPr>
            <p:ph type="sldNum" sz="quarter" idx="10"/>
          </p:nvPr>
        </p:nvSpPr>
        <p:spPr/>
        <p:txBody>
          <a:bodyPr/>
          <a:lstStyle/>
          <a:p>
            <a:fld id="{428B790F-AA10-974F-BCDA-16867BEE4835}" type="slidenum">
              <a:rPr lang="en-US" smtClean="0"/>
              <a:t>3</a:t>
            </a:fld>
            <a:endParaRPr lang="en-US"/>
          </a:p>
        </p:txBody>
      </p:sp>
    </p:spTree>
    <p:extLst>
      <p:ext uri="{BB962C8B-B14F-4D97-AF65-F5344CB8AC3E}">
        <p14:creationId xmlns:p14="http://schemas.microsoft.com/office/powerpoint/2010/main" val="2300165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US" dirty="0" smtClean="0">
                <a:latin typeface="Arial" charset="0"/>
                <a:cs typeface="Arial" charset="0"/>
              </a:rPr>
              <a:t>These feelings become a problem when they are there all the time or when their presence prevents us from enjoying the challenges and risks of life. </a:t>
            </a:r>
          </a:p>
          <a:p>
            <a:pPr eaLnBrk="1" hangingPunct="1">
              <a:lnSpc>
                <a:spcPct val="90000"/>
              </a:lnSpc>
            </a:pPr>
            <a:r>
              <a:rPr lang="en-US" dirty="0" smtClean="0">
                <a:latin typeface="Arial" charset="0"/>
                <a:cs typeface="Arial" charset="0"/>
              </a:rPr>
              <a:t>Risks, like roller coasters, can be enjoyed.  </a:t>
            </a:r>
          </a:p>
          <a:p>
            <a:endParaRPr lang="en-US" dirty="0" smtClean="0"/>
          </a:p>
          <a:p>
            <a:pPr eaLnBrk="1" hangingPunct="1"/>
            <a:r>
              <a:rPr lang="en-US" dirty="0" smtClean="0">
                <a:latin typeface="Arial" charset="0"/>
                <a:cs typeface="Arial" charset="0"/>
              </a:rPr>
              <a:t>Nervousness and insecurities are like our minds tricking us into thinking there is danger when there isn't.  This gives us tremendous control over our insecurities. </a:t>
            </a:r>
          </a:p>
          <a:p>
            <a:pPr eaLnBrk="1" hangingPunct="1">
              <a:buFontTx/>
              <a:buNone/>
            </a:pPr>
            <a:r>
              <a:rPr lang="en-US" dirty="0" smtClean="0">
                <a:latin typeface="Arial" charset="0"/>
                <a:cs typeface="Arial" charset="0"/>
              </a:rPr>
              <a:t> </a:t>
            </a:r>
          </a:p>
          <a:p>
            <a:pPr eaLnBrk="1" hangingPunct="1"/>
            <a:r>
              <a:rPr lang="en-US" dirty="0" smtClean="0">
                <a:latin typeface="Arial" charset="0"/>
                <a:cs typeface="Arial" charset="0"/>
              </a:rPr>
              <a:t>Instead of thinking 'what if?' we learn to think 'So what!' </a:t>
            </a:r>
            <a:endParaRPr lang="en-US" dirty="0" smtClean="0"/>
          </a:p>
          <a:p>
            <a:endParaRPr lang="en-US" dirty="0"/>
          </a:p>
        </p:txBody>
      </p:sp>
      <p:sp>
        <p:nvSpPr>
          <p:cNvPr id="4" name="Slide Number Placeholder 3"/>
          <p:cNvSpPr>
            <a:spLocks noGrp="1"/>
          </p:cNvSpPr>
          <p:nvPr>
            <p:ph type="sldNum" sz="quarter" idx="10"/>
          </p:nvPr>
        </p:nvSpPr>
        <p:spPr/>
        <p:txBody>
          <a:bodyPr/>
          <a:lstStyle/>
          <a:p>
            <a:fld id="{428B790F-AA10-974F-BCDA-16867BEE4835}" type="slidenum">
              <a:rPr lang="en-US" smtClean="0"/>
              <a:t>4</a:t>
            </a:fld>
            <a:endParaRPr lang="en-US"/>
          </a:p>
        </p:txBody>
      </p:sp>
    </p:spTree>
    <p:extLst>
      <p:ext uri="{BB962C8B-B14F-4D97-AF65-F5344CB8AC3E}">
        <p14:creationId xmlns:p14="http://schemas.microsoft.com/office/powerpoint/2010/main" val="220319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US" dirty="0" smtClean="0">
                <a:latin typeface="Arial" charset="0"/>
                <a:cs typeface="Arial" charset="0"/>
              </a:rPr>
              <a:t>Do them regularly and repeatedly.  </a:t>
            </a:r>
          </a:p>
          <a:p>
            <a:pPr eaLnBrk="1" hangingPunct="1">
              <a:lnSpc>
                <a:spcPct val="90000"/>
              </a:lnSpc>
            </a:pPr>
            <a:r>
              <a:rPr lang="en-US" dirty="0" smtClean="0">
                <a:latin typeface="Arial" charset="0"/>
                <a:cs typeface="Arial" charset="0"/>
              </a:rPr>
              <a:t>The bigger the insecurity, the more you have to confront it.  </a:t>
            </a:r>
          </a:p>
          <a:p>
            <a:pPr eaLnBrk="1" hangingPunct="1">
              <a:lnSpc>
                <a:spcPct val="90000"/>
              </a:lnSpc>
            </a:pPr>
            <a:r>
              <a:rPr lang="en-US" dirty="0" smtClean="0">
                <a:latin typeface="Arial" charset="0"/>
                <a:cs typeface="Arial" charset="0"/>
              </a:rPr>
              <a:t>This will build your self-esteem like nothing else.  </a:t>
            </a:r>
          </a:p>
          <a:p>
            <a:endParaRPr lang="en-US" dirty="0"/>
          </a:p>
        </p:txBody>
      </p:sp>
      <p:sp>
        <p:nvSpPr>
          <p:cNvPr id="4" name="Slide Number Placeholder 3"/>
          <p:cNvSpPr>
            <a:spLocks noGrp="1"/>
          </p:cNvSpPr>
          <p:nvPr>
            <p:ph type="sldNum" sz="quarter" idx="10"/>
          </p:nvPr>
        </p:nvSpPr>
        <p:spPr/>
        <p:txBody>
          <a:bodyPr/>
          <a:lstStyle/>
          <a:p>
            <a:fld id="{428B790F-AA10-974F-BCDA-16867BEE4835}" type="slidenum">
              <a:rPr lang="en-US" smtClean="0"/>
              <a:t>5</a:t>
            </a:fld>
            <a:endParaRPr lang="en-US"/>
          </a:p>
        </p:txBody>
      </p:sp>
    </p:spTree>
    <p:extLst>
      <p:ext uri="{BB962C8B-B14F-4D97-AF65-F5344CB8AC3E}">
        <p14:creationId xmlns:p14="http://schemas.microsoft.com/office/powerpoint/2010/main" val="1479325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people sometimes feel occasional</a:t>
            </a:r>
            <a:r>
              <a:rPr lang="en-US" baseline="0" dirty="0" smtClean="0"/>
              <a:t> or situational anxiety; this is a normal part of life </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Anxiety</a:t>
            </a:r>
            <a:r>
              <a:rPr lang="en-US" baseline="0" dirty="0" smtClean="0"/>
              <a:t> disorders involve more than temporary worry or fear.  For a person with an anxiety disorder, the fear usually increases or gets worse overtime, and affects other daily activities.</a:t>
            </a:r>
            <a:endParaRPr lang="en-US" dirty="0"/>
          </a:p>
        </p:txBody>
      </p:sp>
      <p:sp>
        <p:nvSpPr>
          <p:cNvPr id="4" name="Slide Number Placeholder 3"/>
          <p:cNvSpPr>
            <a:spLocks noGrp="1"/>
          </p:cNvSpPr>
          <p:nvPr>
            <p:ph type="sldNum" sz="quarter" idx="10"/>
          </p:nvPr>
        </p:nvSpPr>
        <p:spPr/>
        <p:txBody>
          <a:bodyPr/>
          <a:lstStyle/>
          <a:p>
            <a:fld id="{428B790F-AA10-974F-BCDA-16867BEE4835}" type="slidenum">
              <a:rPr lang="en-US" smtClean="0"/>
              <a:t>6</a:t>
            </a:fld>
            <a:endParaRPr lang="en-US"/>
          </a:p>
        </p:txBody>
      </p:sp>
    </p:spTree>
    <p:extLst>
      <p:ext uri="{BB962C8B-B14F-4D97-AF65-F5344CB8AC3E}">
        <p14:creationId xmlns:p14="http://schemas.microsoft.com/office/powerpoint/2010/main" val="1965188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8B790F-AA10-974F-BCDA-16867BEE4835}" type="slidenum">
              <a:rPr lang="en-US" smtClean="0"/>
              <a:t>7</a:t>
            </a:fld>
            <a:endParaRPr lang="en-US"/>
          </a:p>
        </p:txBody>
      </p:sp>
    </p:spTree>
    <p:extLst>
      <p:ext uri="{BB962C8B-B14F-4D97-AF65-F5344CB8AC3E}">
        <p14:creationId xmlns:p14="http://schemas.microsoft.com/office/powerpoint/2010/main" val="4191132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B790F-AA10-974F-BCDA-16867BEE4835}" type="slidenum">
              <a:rPr lang="en-US" smtClean="0"/>
              <a:t>8</a:t>
            </a:fld>
            <a:endParaRPr lang="en-US"/>
          </a:p>
        </p:txBody>
      </p:sp>
    </p:spTree>
    <p:extLst>
      <p:ext uri="{BB962C8B-B14F-4D97-AF65-F5344CB8AC3E}">
        <p14:creationId xmlns:p14="http://schemas.microsoft.com/office/powerpoint/2010/main" val="1931702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 I avoid negative</a:t>
            </a:r>
            <a:r>
              <a:rPr lang="en-US" baseline="0" dirty="0" smtClean="0"/>
              <a:t> people?  Should I not put myself in specific situations?  Should I tell someone their specific actions make me uncomfortable and be willing to accept that they might not change?  </a:t>
            </a:r>
            <a:endParaRPr lang="en-US" dirty="0"/>
          </a:p>
        </p:txBody>
      </p:sp>
      <p:sp>
        <p:nvSpPr>
          <p:cNvPr id="4" name="Slide Number Placeholder 3"/>
          <p:cNvSpPr>
            <a:spLocks noGrp="1"/>
          </p:cNvSpPr>
          <p:nvPr>
            <p:ph type="sldNum" sz="quarter" idx="10"/>
          </p:nvPr>
        </p:nvSpPr>
        <p:spPr/>
        <p:txBody>
          <a:bodyPr/>
          <a:lstStyle/>
          <a:p>
            <a:fld id="{428B790F-AA10-974F-BCDA-16867BEE4835}" type="slidenum">
              <a:rPr lang="en-US" smtClean="0"/>
              <a:t>9</a:t>
            </a:fld>
            <a:endParaRPr lang="en-US"/>
          </a:p>
        </p:txBody>
      </p:sp>
    </p:spTree>
    <p:extLst>
      <p:ext uri="{BB962C8B-B14F-4D97-AF65-F5344CB8AC3E}">
        <p14:creationId xmlns:p14="http://schemas.microsoft.com/office/powerpoint/2010/main" val="2600370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2156E65-80DC-EB4A-BEDD-D86097AE15FF}" type="datetimeFigureOut">
              <a:rPr lang="en-US" smtClean="0"/>
              <a:t>1/12/18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5ECB1133-46B7-8946-86EC-CBC25A1667CC}"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156E65-80DC-EB4A-BEDD-D86097AE15FF}" type="datetimeFigureOut">
              <a:rPr lang="en-US" smtClean="0"/>
              <a:t>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B1133-46B7-8946-86EC-CBC25A1667C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156E65-80DC-EB4A-BEDD-D86097AE15FF}" type="datetimeFigureOut">
              <a:rPr lang="en-US" smtClean="0"/>
              <a:t>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B1133-46B7-8946-86EC-CBC25A1667C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156E65-80DC-EB4A-BEDD-D86097AE15FF}" type="datetimeFigureOut">
              <a:rPr lang="en-US" smtClean="0"/>
              <a:t>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B1133-46B7-8946-86EC-CBC25A1667C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2156E65-80DC-EB4A-BEDD-D86097AE15FF}" type="datetimeFigureOut">
              <a:rPr lang="en-US" smtClean="0"/>
              <a:t>1/12/18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B1133-46B7-8946-86EC-CBC25A1667CC}"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156E65-80DC-EB4A-BEDD-D86097AE15FF}" type="datetimeFigureOut">
              <a:rPr lang="en-US" smtClean="0"/>
              <a:t>1/12/18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CB1133-46B7-8946-86EC-CBC25A1667C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156E65-80DC-EB4A-BEDD-D86097AE15FF}" type="datetimeFigureOut">
              <a:rPr lang="en-US" smtClean="0"/>
              <a:t>1/12/18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CB1133-46B7-8946-86EC-CBC25A1667C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156E65-80DC-EB4A-BEDD-D86097AE15FF}" type="datetimeFigureOut">
              <a:rPr lang="en-US" smtClean="0"/>
              <a:t>1/12/18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CB1133-46B7-8946-86EC-CBC25A1667C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2156E65-80DC-EB4A-BEDD-D86097AE15FF}" type="datetimeFigureOut">
              <a:rPr lang="en-US" smtClean="0"/>
              <a:t>1/12/18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CB1133-46B7-8946-86EC-CBC25A1667C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156E65-80DC-EB4A-BEDD-D86097AE15FF}" type="datetimeFigureOut">
              <a:rPr lang="en-US" smtClean="0"/>
              <a:t>1/12/18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CB1133-46B7-8946-86EC-CBC25A1667CC}"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92156E65-80DC-EB4A-BEDD-D86097AE15FF}" type="datetimeFigureOut">
              <a:rPr lang="en-US" smtClean="0"/>
              <a:t>1/12/18</a:t>
            </a:fld>
            <a:endParaRPr lang="en-US"/>
          </a:p>
        </p:txBody>
      </p:sp>
      <p:sp>
        <p:nvSpPr>
          <p:cNvPr id="7" name="Slide Number Placeholder 6"/>
          <p:cNvSpPr>
            <a:spLocks noGrp="1"/>
          </p:cNvSpPr>
          <p:nvPr>
            <p:ph type="sldNum" sz="quarter" idx="12"/>
          </p:nvPr>
        </p:nvSpPr>
        <p:spPr/>
        <p:txBody>
          <a:bodyPr/>
          <a:lstStyle/>
          <a:p>
            <a:fld id="{5ECB1133-46B7-8946-86EC-CBC25A1667CC}"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2156E65-80DC-EB4A-BEDD-D86097AE15FF}" type="datetimeFigureOut">
              <a:rPr lang="en-US" smtClean="0"/>
              <a:t>1/12/18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5ECB1133-46B7-8946-86EC-CBC25A1667CC}"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sz="3600" dirty="0" smtClean="0">
                <a:ea typeface="+mj-ea"/>
              </a:rPr>
              <a:t>Day 2: Anxiety, Motivation, &amp; Goal Setting</a:t>
            </a:r>
            <a:endParaRPr lang="en-US" sz="3600" dirty="0">
              <a:ea typeface="+mj-ea"/>
            </a:endParaRPr>
          </a:p>
        </p:txBody>
      </p:sp>
      <p:sp>
        <p:nvSpPr>
          <p:cNvPr id="33795" name="Text Placeholder 4"/>
          <p:cNvSpPr>
            <a:spLocks noGrp="1"/>
          </p:cNvSpPr>
          <p:nvPr>
            <p:ph type="body" idx="1"/>
          </p:nvPr>
        </p:nvSpPr>
        <p:spPr/>
        <p:txBody>
          <a:bodyPr/>
          <a:lstStyle/>
          <a:p>
            <a:r>
              <a:rPr lang="en-US" dirty="0" smtClean="0">
                <a:latin typeface="Arial" charset="0"/>
                <a:cs typeface="Arial" charset="0"/>
              </a:rPr>
              <a:t>Leadership</a:t>
            </a:r>
            <a:endParaRPr lang="en-US" dirty="0">
              <a:latin typeface="Arial" charset="0"/>
              <a:cs typeface="Arial" charset="0"/>
            </a:endParaRPr>
          </a:p>
        </p:txBody>
      </p:sp>
    </p:spTree>
    <p:extLst>
      <p:ext uri="{BB962C8B-B14F-4D97-AF65-F5344CB8AC3E}">
        <p14:creationId xmlns:p14="http://schemas.microsoft.com/office/powerpoint/2010/main" val="1401901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fontScale="90000"/>
          </a:bodyPr>
          <a:lstStyle/>
          <a:p>
            <a:r>
              <a:rPr lang="en-US" sz="4000" dirty="0">
                <a:cs typeface="Arial" charset="0"/>
              </a:rPr>
              <a:t>Overcoming Situational Anxiety</a:t>
            </a:r>
            <a:endParaRPr lang="en-US" sz="4000" dirty="0">
              <a:cs typeface="Arial" charset="0"/>
            </a:endParaRPr>
          </a:p>
        </p:txBody>
      </p:sp>
      <p:sp>
        <p:nvSpPr>
          <p:cNvPr id="53251" name="Rectangle 3"/>
          <p:cNvSpPr>
            <a:spLocks noGrp="1" noChangeArrowheads="1"/>
          </p:cNvSpPr>
          <p:nvPr>
            <p:ph idx="1"/>
          </p:nvPr>
        </p:nvSpPr>
        <p:spPr/>
        <p:txBody>
          <a:bodyPr>
            <a:normAutofit/>
          </a:bodyPr>
          <a:lstStyle/>
          <a:p>
            <a:pPr eaLnBrk="1" hangingPunct="1">
              <a:lnSpc>
                <a:spcPct val="90000"/>
              </a:lnSpc>
            </a:pPr>
            <a:r>
              <a:rPr lang="en-US" dirty="0" smtClean="0">
                <a:solidFill>
                  <a:schemeClr val="tx2"/>
                </a:solidFill>
                <a:cs typeface="Arial" charset="0"/>
              </a:rPr>
              <a:t>4. Consider the worst.</a:t>
            </a:r>
            <a:endParaRPr lang="en-US" dirty="0">
              <a:solidFill>
                <a:schemeClr val="tx2"/>
              </a:solidFill>
              <a:cs typeface="Arial" charset="0"/>
            </a:endParaRPr>
          </a:p>
          <a:p>
            <a:pPr lvl="1" eaLnBrk="1" hangingPunct="1">
              <a:lnSpc>
                <a:spcPct val="90000"/>
              </a:lnSpc>
            </a:pPr>
            <a:r>
              <a:rPr lang="en-US" dirty="0" smtClean="0">
                <a:solidFill>
                  <a:schemeClr val="accent1">
                    <a:lumMod val="75000"/>
                  </a:schemeClr>
                </a:solidFill>
                <a:cs typeface="Arial" charset="0"/>
              </a:rPr>
              <a:t>What is the absolute worst thing that could happen?</a:t>
            </a:r>
          </a:p>
          <a:p>
            <a:pPr lvl="1" eaLnBrk="1" hangingPunct="1">
              <a:lnSpc>
                <a:spcPct val="90000"/>
              </a:lnSpc>
            </a:pPr>
            <a:r>
              <a:rPr lang="en-US" dirty="0" smtClean="0">
                <a:solidFill>
                  <a:schemeClr val="accent1">
                    <a:lumMod val="75000"/>
                  </a:schemeClr>
                </a:solidFill>
                <a:cs typeface="Arial" charset="0"/>
              </a:rPr>
              <a:t>To what extent is that absolute worst thing going to have a meaningful effect on your life? (will it matter in a month, a year?)</a:t>
            </a:r>
            <a:endParaRPr lang="en-US" dirty="0" smtClean="0">
              <a:solidFill>
                <a:schemeClr val="accent1">
                  <a:lumMod val="75000"/>
                </a:schemeClr>
              </a:solidFill>
              <a:cs typeface="Arial" charset="0"/>
            </a:endParaRPr>
          </a:p>
          <a:p>
            <a:pPr marL="411480" lvl="1" indent="0" eaLnBrk="1" hangingPunct="1">
              <a:lnSpc>
                <a:spcPct val="90000"/>
              </a:lnSpc>
              <a:buNone/>
            </a:pPr>
            <a:endParaRPr lang="en-US" dirty="0">
              <a:solidFill>
                <a:schemeClr val="accent1">
                  <a:lumMod val="75000"/>
                </a:schemeClr>
              </a:solidFill>
              <a:cs typeface="Arial" charset="0"/>
            </a:endParaRPr>
          </a:p>
        </p:txBody>
      </p:sp>
    </p:spTree>
    <p:extLst>
      <p:ext uri="{BB962C8B-B14F-4D97-AF65-F5344CB8AC3E}">
        <p14:creationId xmlns:p14="http://schemas.microsoft.com/office/powerpoint/2010/main" val="606582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cs typeface="Arial" charset="0"/>
              </a:rPr>
              <a:t>Overcoming Situational Anxiety</a:t>
            </a:r>
            <a:endParaRPr lang="en-US" dirty="0"/>
          </a:p>
        </p:txBody>
      </p:sp>
      <p:sp>
        <p:nvSpPr>
          <p:cNvPr id="3" name="Content Placeholder 2"/>
          <p:cNvSpPr>
            <a:spLocks noGrp="1"/>
          </p:cNvSpPr>
          <p:nvPr>
            <p:ph idx="1"/>
          </p:nvPr>
        </p:nvSpPr>
        <p:spPr/>
        <p:txBody>
          <a:bodyPr/>
          <a:lstStyle/>
          <a:p>
            <a:r>
              <a:rPr lang="en-US" dirty="0" smtClean="0">
                <a:solidFill>
                  <a:schemeClr val="accent1">
                    <a:lumMod val="50000"/>
                  </a:schemeClr>
                </a:solidFill>
              </a:rPr>
              <a:t>5. Consider a positive scenario.</a:t>
            </a:r>
          </a:p>
          <a:p>
            <a:pPr lvl="1">
              <a:lnSpc>
                <a:spcPct val="90000"/>
              </a:lnSpc>
            </a:pPr>
            <a:r>
              <a:rPr lang="en-US" dirty="0" smtClean="0">
                <a:solidFill>
                  <a:schemeClr val="accent1">
                    <a:lumMod val="75000"/>
                  </a:schemeClr>
                </a:solidFill>
                <a:cs typeface="Arial" charset="0"/>
              </a:rPr>
              <a:t>Challenge </a:t>
            </a:r>
            <a:r>
              <a:rPr lang="en-US" dirty="0">
                <a:solidFill>
                  <a:schemeClr val="accent1">
                    <a:lumMod val="75000"/>
                  </a:schemeClr>
                </a:solidFill>
                <a:cs typeface="Arial" charset="0"/>
              </a:rPr>
              <a:t>yourself to think of every possible thing that could go right. </a:t>
            </a:r>
          </a:p>
          <a:p>
            <a:pPr lvl="1">
              <a:lnSpc>
                <a:spcPct val="90000"/>
              </a:lnSpc>
            </a:pPr>
            <a:r>
              <a:rPr lang="en-US" dirty="0">
                <a:solidFill>
                  <a:schemeClr val="accent1">
                    <a:lumMod val="75000"/>
                  </a:schemeClr>
                </a:solidFill>
                <a:cs typeface="Arial" charset="0"/>
              </a:rPr>
              <a:t>Get specific, be </a:t>
            </a:r>
            <a:r>
              <a:rPr lang="en-US" dirty="0" smtClean="0">
                <a:solidFill>
                  <a:schemeClr val="accent1">
                    <a:lumMod val="75000"/>
                  </a:schemeClr>
                </a:solidFill>
                <a:cs typeface="Arial" charset="0"/>
              </a:rPr>
              <a:t>creative.  Will you make a new friend?  Will you learn something new?  Will you get a promotion?  Will you be able to at least stop worrying?</a:t>
            </a:r>
            <a:endParaRPr lang="en-US" dirty="0">
              <a:solidFill>
                <a:schemeClr val="accent1">
                  <a:lumMod val="75000"/>
                </a:schemeClr>
              </a:solidFill>
            </a:endParaRPr>
          </a:p>
        </p:txBody>
      </p:sp>
    </p:spTree>
    <p:extLst>
      <p:ext uri="{BB962C8B-B14F-4D97-AF65-F5344CB8AC3E}">
        <p14:creationId xmlns:p14="http://schemas.microsoft.com/office/powerpoint/2010/main" val="3035647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pPr eaLnBrk="1" hangingPunct="1"/>
            <a:r>
              <a:rPr lang="en-US" sz="4000" dirty="0">
                <a:cs typeface="Arial" charset="0"/>
              </a:rPr>
              <a:t>Overcoming </a:t>
            </a:r>
            <a:r>
              <a:rPr lang="en-US" sz="4000" dirty="0" smtClean="0">
                <a:cs typeface="Arial" charset="0"/>
              </a:rPr>
              <a:t>Generalized Anxiety</a:t>
            </a:r>
            <a:endParaRPr lang="en-US" sz="4000" dirty="0">
              <a:cs typeface="Arial" charset="0"/>
            </a:endParaRPr>
          </a:p>
        </p:txBody>
      </p:sp>
      <p:sp>
        <p:nvSpPr>
          <p:cNvPr id="54275" name="Rectangle 3"/>
          <p:cNvSpPr>
            <a:spLocks noGrp="1" noChangeArrowheads="1"/>
          </p:cNvSpPr>
          <p:nvPr>
            <p:ph idx="1"/>
          </p:nvPr>
        </p:nvSpPr>
        <p:spPr/>
        <p:txBody>
          <a:bodyPr>
            <a:normAutofit/>
          </a:bodyPr>
          <a:lstStyle/>
          <a:p>
            <a:pPr eaLnBrk="1" hangingPunct="1">
              <a:lnSpc>
                <a:spcPct val="80000"/>
              </a:lnSpc>
            </a:pPr>
            <a:r>
              <a:rPr lang="en-US" dirty="0" smtClean="0">
                <a:solidFill>
                  <a:schemeClr val="accent1">
                    <a:lumMod val="50000"/>
                  </a:schemeClr>
                </a:solidFill>
                <a:cs typeface="Arial" charset="0"/>
              </a:rPr>
              <a:t>1. </a:t>
            </a:r>
            <a:r>
              <a:rPr lang="en-US" dirty="0">
                <a:solidFill>
                  <a:schemeClr val="accent1">
                    <a:lumMod val="50000"/>
                  </a:schemeClr>
                </a:solidFill>
                <a:cs typeface="Arial" charset="0"/>
              </a:rPr>
              <a:t>Pay attention to your feelings</a:t>
            </a:r>
          </a:p>
          <a:p>
            <a:pPr lvl="1" eaLnBrk="1" hangingPunct="1">
              <a:lnSpc>
                <a:spcPct val="80000"/>
              </a:lnSpc>
            </a:pPr>
            <a:r>
              <a:rPr lang="en-US" dirty="0" smtClean="0">
                <a:solidFill>
                  <a:schemeClr val="accent1">
                    <a:lumMod val="75000"/>
                  </a:schemeClr>
                </a:solidFill>
                <a:cs typeface="Arial" charset="0"/>
              </a:rPr>
              <a:t>Anxiety </a:t>
            </a:r>
            <a:r>
              <a:rPr lang="en-US" dirty="0">
                <a:solidFill>
                  <a:schemeClr val="accent1">
                    <a:lumMod val="75000"/>
                  </a:schemeClr>
                </a:solidFill>
                <a:cs typeface="Arial" charset="0"/>
              </a:rPr>
              <a:t>is simply another way that your body tries to communicate with you. </a:t>
            </a:r>
            <a:endParaRPr lang="en-US" dirty="0" smtClean="0">
              <a:solidFill>
                <a:schemeClr val="accent1">
                  <a:lumMod val="75000"/>
                </a:schemeClr>
              </a:solidFill>
              <a:cs typeface="Arial" charset="0"/>
            </a:endParaRPr>
          </a:p>
          <a:p>
            <a:pPr lvl="1">
              <a:lnSpc>
                <a:spcPct val="90000"/>
              </a:lnSpc>
              <a:defRPr/>
            </a:pPr>
            <a:r>
              <a:rPr lang="en-US" dirty="0">
                <a:solidFill>
                  <a:schemeClr val="accent1">
                    <a:lumMod val="75000"/>
                  </a:schemeClr>
                </a:solidFill>
              </a:rPr>
              <a:t>If you stifle a feeling over and over again, you will re-experience that feeling at higher and higher levels of distress until you </a:t>
            </a:r>
            <a:r>
              <a:rPr lang="en-US" dirty="0" smtClean="0">
                <a:solidFill>
                  <a:schemeClr val="accent1">
                    <a:lumMod val="75000"/>
                  </a:schemeClr>
                </a:solidFill>
              </a:rPr>
              <a:t>finally get </a:t>
            </a:r>
            <a:r>
              <a:rPr lang="en-US" dirty="0">
                <a:solidFill>
                  <a:schemeClr val="accent1">
                    <a:lumMod val="75000"/>
                  </a:schemeClr>
                </a:solidFill>
              </a:rPr>
              <a:t>it</a:t>
            </a:r>
            <a:r>
              <a:rPr lang="en-US" dirty="0" smtClean="0">
                <a:solidFill>
                  <a:schemeClr val="accent1">
                    <a:lumMod val="75000"/>
                  </a:schemeClr>
                </a:solidFill>
              </a:rPr>
              <a:t>. </a:t>
            </a:r>
            <a:endParaRPr lang="en-US" dirty="0">
              <a:solidFill>
                <a:schemeClr val="accent1">
                  <a:lumMod val="75000"/>
                </a:schemeClr>
              </a:solidFill>
            </a:endParaRPr>
          </a:p>
          <a:p>
            <a:pPr eaLnBrk="1" hangingPunct="1">
              <a:lnSpc>
                <a:spcPct val="80000"/>
              </a:lnSpc>
            </a:pPr>
            <a:endParaRPr lang="en-US" sz="2000" dirty="0">
              <a:latin typeface="Arial" charset="0"/>
              <a:cs typeface="Arial" charset="0"/>
            </a:endParaRPr>
          </a:p>
        </p:txBody>
      </p:sp>
    </p:spTree>
    <p:extLst>
      <p:ext uri="{BB962C8B-B14F-4D97-AF65-F5344CB8AC3E}">
        <p14:creationId xmlns:p14="http://schemas.microsoft.com/office/powerpoint/2010/main" val="2745152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fontScale="90000"/>
          </a:bodyPr>
          <a:lstStyle/>
          <a:p>
            <a:r>
              <a:rPr lang="en-US" sz="4000" dirty="0">
                <a:cs typeface="Arial" charset="0"/>
              </a:rPr>
              <a:t>Overcoming Generalized Anxiety</a:t>
            </a:r>
            <a:endParaRPr lang="en-US" sz="4000" dirty="0">
              <a:latin typeface="Arial" charset="0"/>
              <a:cs typeface="Arial" charset="0"/>
            </a:endParaRPr>
          </a:p>
        </p:txBody>
      </p:sp>
      <p:sp>
        <p:nvSpPr>
          <p:cNvPr id="56323" name="Rectangle 3"/>
          <p:cNvSpPr>
            <a:spLocks noGrp="1" noChangeArrowheads="1"/>
          </p:cNvSpPr>
          <p:nvPr>
            <p:ph idx="1"/>
          </p:nvPr>
        </p:nvSpPr>
        <p:spPr/>
        <p:txBody>
          <a:bodyPr>
            <a:normAutofit lnSpcReduction="10000"/>
          </a:bodyPr>
          <a:lstStyle/>
          <a:p>
            <a:pPr eaLnBrk="1" hangingPunct="1">
              <a:spcBef>
                <a:spcPts val="0"/>
              </a:spcBef>
            </a:pPr>
            <a:r>
              <a:rPr lang="en-US" dirty="0" smtClean="0">
                <a:solidFill>
                  <a:schemeClr val="accent1">
                    <a:lumMod val="50000"/>
                  </a:schemeClr>
                </a:solidFill>
                <a:cs typeface="Arial" charset="0"/>
              </a:rPr>
              <a:t>2. </a:t>
            </a:r>
            <a:r>
              <a:rPr lang="en-US" dirty="0">
                <a:solidFill>
                  <a:schemeClr val="accent1">
                    <a:lumMod val="50000"/>
                  </a:schemeClr>
                </a:solidFill>
                <a:cs typeface="Arial" charset="0"/>
              </a:rPr>
              <a:t>Lay off the </a:t>
            </a:r>
            <a:r>
              <a:rPr lang="en-US" dirty="0" smtClean="0">
                <a:solidFill>
                  <a:schemeClr val="accent1">
                    <a:lumMod val="50000"/>
                  </a:schemeClr>
                </a:solidFill>
                <a:cs typeface="Arial" charset="0"/>
              </a:rPr>
              <a:t>television and social media</a:t>
            </a:r>
            <a:endParaRPr lang="en-US" dirty="0">
              <a:solidFill>
                <a:schemeClr val="accent1">
                  <a:lumMod val="50000"/>
                </a:schemeClr>
              </a:solidFill>
              <a:cs typeface="Arial" charset="0"/>
            </a:endParaRPr>
          </a:p>
          <a:p>
            <a:pPr lvl="1" eaLnBrk="1" hangingPunct="1">
              <a:spcBef>
                <a:spcPts val="0"/>
              </a:spcBef>
            </a:pPr>
            <a:r>
              <a:rPr lang="en-US" dirty="0" smtClean="0">
                <a:solidFill>
                  <a:schemeClr val="accent1">
                    <a:lumMod val="75000"/>
                  </a:schemeClr>
                </a:solidFill>
                <a:cs typeface="Arial" charset="0"/>
              </a:rPr>
              <a:t>Increased loneliness and worry in teens is directly linked to increased social media use (Pew Research Center)</a:t>
            </a:r>
          </a:p>
          <a:p>
            <a:pPr lvl="1" eaLnBrk="1" hangingPunct="1">
              <a:spcBef>
                <a:spcPts val="0"/>
              </a:spcBef>
            </a:pPr>
            <a:endParaRPr lang="en-US" dirty="0" smtClean="0">
              <a:solidFill>
                <a:schemeClr val="accent1">
                  <a:lumMod val="75000"/>
                </a:schemeClr>
              </a:solidFill>
              <a:cs typeface="Arial" charset="0"/>
            </a:endParaRPr>
          </a:p>
          <a:p>
            <a:pPr lvl="1" eaLnBrk="1" hangingPunct="1">
              <a:spcBef>
                <a:spcPts val="0"/>
              </a:spcBef>
            </a:pPr>
            <a:r>
              <a:rPr lang="en-US" sz="2000" dirty="0" smtClean="0">
                <a:solidFill>
                  <a:schemeClr val="accent1">
                    <a:lumMod val="75000"/>
                  </a:schemeClr>
                </a:solidFill>
                <a:cs typeface="Arial" charset="0"/>
              </a:rPr>
              <a:t>Why?</a:t>
            </a:r>
          </a:p>
          <a:p>
            <a:pPr lvl="2">
              <a:spcBef>
                <a:spcPts val="0"/>
              </a:spcBef>
            </a:pPr>
            <a:r>
              <a:rPr lang="en-US" dirty="0" smtClean="0">
                <a:solidFill>
                  <a:schemeClr val="accent1">
                    <a:lumMod val="75000"/>
                  </a:schemeClr>
                </a:solidFill>
                <a:cs typeface="Arial" charset="0"/>
              </a:rPr>
              <a:t>Seeing other people having positive experiences makes you notice that you are not.</a:t>
            </a:r>
          </a:p>
          <a:p>
            <a:pPr lvl="2">
              <a:spcBef>
                <a:spcPts val="0"/>
              </a:spcBef>
            </a:pPr>
            <a:r>
              <a:rPr lang="en-US" dirty="0" smtClean="0">
                <a:solidFill>
                  <a:schemeClr val="accent1">
                    <a:lumMod val="75000"/>
                  </a:schemeClr>
                </a:solidFill>
                <a:cs typeface="Arial" charset="0"/>
              </a:rPr>
              <a:t>Seeing </a:t>
            </a:r>
            <a:r>
              <a:rPr lang="en-US" dirty="0">
                <a:solidFill>
                  <a:schemeClr val="accent1">
                    <a:lumMod val="75000"/>
                  </a:schemeClr>
                </a:solidFill>
                <a:cs typeface="Arial" charset="0"/>
              </a:rPr>
              <a:t>people posting about events to which you weren’t </a:t>
            </a:r>
            <a:r>
              <a:rPr lang="en-US" dirty="0" smtClean="0">
                <a:solidFill>
                  <a:schemeClr val="accent1">
                    <a:lumMod val="75000"/>
                  </a:schemeClr>
                </a:solidFill>
                <a:cs typeface="Arial" charset="0"/>
              </a:rPr>
              <a:t>invited makes you feel isolated. </a:t>
            </a:r>
            <a:endParaRPr lang="en-US" dirty="0">
              <a:solidFill>
                <a:schemeClr val="accent1">
                  <a:lumMod val="75000"/>
                </a:schemeClr>
              </a:solidFill>
              <a:cs typeface="Arial" charset="0"/>
            </a:endParaRPr>
          </a:p>
          <a:p>
            <a:pPr lvl="2">
              <a:spcBef>
                <a:spcPts val="0"/>
              </a:spcBef>
            </a:pPr>
            <a:r>
              <a:rPr lang="en-US" dirty="0">
                <a:solidFill>
                  <a:schemeClr val="accent1">
                    <a:lumMod val="75000"/>
                  </a:schemeClr>
                </a:solidFill>
                <a:cs typeface="Arial" charset="0"/>
              </a:rPr>
              <a:t>Feeling pressure to post positive and attractive things about </a:t>
            </a:r>
            <a:r>
              <a:rPr lang="en-US" dirty="0" smtClean="0">
                <a:solidFill>
                  <a:schemeClr val="accent1">
                    <a:lumMod val="75000"/>
                  </a:schemeClr>
                </a:solidFill>
                <a:cs typeface="Arial" charset="0"/>
              </a:rPr>
              <a:t>yourself is stressful.</a:t>
            </a:r>
            <a:endParaRPr lang="en-US" dirty="0">
              <a:solidFill>
                <a:schemeClr val="accent1">
                  <a:lumMod val="75000"/>
                </a:schemeClr>
              </a:solidFill>
              <a:cs typeface="Arial" charset="0"/>
            </a:endParaRPr>
          </a:p>
          <a:p>
            <a:pPr lvl="2">
              <a:spcBef>
                <a:spcPts val="0"/>
              </a:spcBef>
            </a:pPr>
            <a:r>
              <a:rPr lang="en-US" dirty="0">
                <a:solidFill>
                  <a:schemeClr val="accent1">
                    <a:lumMod val="75000"/>
                  </a:schemeClr>
                </a:solidFill>
                <a:cs typeface="Arial" charset="0"/>
              </a:rPr>
              <a:t>Feeling pressure to get comments and likes on your </a:t>
            </a:r>
            <a:r>
              <a:rPr lang="en-US" dirty="0" smtClean="0">
                <a:solidFill>
                  <a:schemeClr val="accent1">
                    <a:lumMod val="75000"/>
                  </a:schemeClr>
                </a:solidFill>
                <a:cs typeface="Arial" charset="0"/>
              </a:rPr>
              <a:t>posts makes you feel popular and accepted.</a:t>
            </a:r>
            <a:endParaRPr lang="en-US" dirty="0">
              <a:solidFill>
                <a:schemeClr val="accent1">
                  <a:lumMod val="75000"/>
                </a:schemeClr>
              </a:solidFill>
              <a:cs typeface="Arial" charset="0"/>
            </a:endParaRPr>
          </a:p>
          <a:p>
            <a:pPr lvl="2">
              <a:spcBef>
                <a:spcPts val="0"/>
              </a:spcBef>
            </a:pPr>
            <a:r>
              <a:rPr lang="en-US" dirty="0">
                <a:solidFill>
                  <a:schemeClr val="accent1">
                    <a:lumMod val="75000"/>
                  </a:schemeClr>
                </a:solidFill>
                <a:cs typeface="Arial" charset="0"/>
              </a:rPr>
              <a:t>Having someone post something about you that you cannot change or </a:t>
            </a:r>
            <a:r>
              <a:rPr lang="en-US" dirty="0" smtClean="0">
                <a:solidFill>
                  <a:schemeClr val="accent1">
                    <a:lumMod val="75000"/>
                  </a:schemeClr>
                </a:solidFill>
                <a:cs typeface="Arial" charset="0"/>
              </a:rPr>
              <a:t>control can be hurtful.</a:t>
            </a:r>
            <a:endParaRPr lang="en-US" dirty="0">
              <a:solidFill>
                <a:schemeClr val="accent1">
                  <a:lumMod val="75000"/>
                </a:schemeClr>
              </a:solidFill>
              <a:cs typeface="Arial" charset="0"/>
            </a:endParaRPr>
          </a:p>
          <a:p>
            <a:pPr lvl="1" eaLnBrk="1" hangingPunct="1">
              <a:lnSpc>
                <a:spcPct val="90000"/>
              </a:lnSpc>
            </a:pPr>
            <a:endParaRPr lang="en-US" sz="2000" dirty="0" smtClean="0">
              <a:solidFill>
                <a:schemeClr val="accent1">
                  <a:lumMod val="75000"/>
                </a:schemeClr>
              </a:solidFill>
              <a:cs typeface="Arial" charset="0"/>
            </a:endParaRPr>
          </a:p>
        </p:txBody>
      </p:sp>
    </p:spTree>
    <p:extLst>
      <p:ext uri="{BB962C8B-B14F-4D97-AF65-F5344CB8AC3E}">
        <p14:creationId xmlns:p14="http://schemas.microsoft.com/office/powerpoint/2010/main" val="587234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cs typeface="Arial" charset="0"/>
              </a:rPr>
              <a:t>Overcoming Generalized Anxiety</a:t>
            </a:r>
            <a:endParaRPr lang="en-US" dirty="0"/>
          </a:p>
        </p:txBody>
      </p:sp>
      <p:sp>
        <p:nvSpPr>
          <p:cNvPr id="3" name="Content Placeholder 2"/>
          <p:cNvSpPr>
            <a:spLocks noGrp="1"/>
          </p:cNvSpPr>
          <p:nvPr>
            <p:ph idx="1"/>
          </p:nvPr>
        </p:nvSpPr>
        <p:spPr/>
        <p:txBody>
          <a:bodyPr/>
          <a:lstStyle/>
          <a:p>
            <a:pPr>
              <a:spcBef>
                <a:spcPts val="0"/>
              </a:spcBef>
            </a:pPr>
            <a:r>
              <a:rPr lang="en-US" dirty="0">
                <a:solidFill>
                  <a:schemeClr val="accent1">
                    <a:lumMod val="50000"/>
                  </a:schemeClr>
                </a:solidFill>
                <a:cs typeface="Arial" charset="0"/>
              </a:rPr>
              <a:t>2. Lay off the television and social </a:t>
            </a:r>
            <a:r>
              <a:rPr lang="en-US" dirty="0" smtClean="0">
                <a:solidFill>
                  <a:schemeClr val="accent1">
                    <a:lumMod val="50000"/>
                  </a:schemeClr>
                </a:solidFill>
                <a:cs typeface="Arial" charset="0"/>
              </a:rPr>
              <a:t>media</a:t>
            </a:r>
          </a:p>
          <a:p>
            <a:pPr lvl="1">
              <a:spcBef>
                <a:spcPts val="0"/>
              </a:spcBef>
            </a:pPr>
            <a:r>
              <a:rPr lang="en-US" dirty="0" smtClean="0">
                <a:solidFill>
                  <a:schemeClr val="accent1">
                    <a:lumMod val="75000"/>
                  </a:schemeClr>
                </a:solidFill>
                <a:cs typeface="Arial" charset="0"/>
              </a:rPr>
              <a:t>This is hard because social </a:t>
            </a:r>
            <a:r>
              <a:rPr lang="en-US" dirty="0">
                <a:solidFill>
                  <a:schemeClr val="accent1">
                    <a:lumMod val="75000"/>
                  </a:schemeClr>
                </a:solidFill>
                <a:cs typeface="Arial" charset="0"/>
              </a:rPr>
              <a:t>media studies </a:t>
            </a:r>
            <a:r>
              <a:rPr lang="en-US" dirty="0" smtClean="0">
                <a:solidFill>
                  <a:schemeClr val="accent1">
                    <a:lumMod val="75000"/>
                  </a:schemeClr>
                </a:solidFill>
                <a:cs typeface="Arial" charset="0"/>
              </a:rPr>
              <a:t>have also found </a:t>
            </a:r>
            <a:r>
              <a:rPr lang="en-US" dirty="0">
                <a:solidFill>
                  <a:schemeClr val="accent1">
                    <a:lumMod val="75000"/>
                  </a:schemeClr>
                </a:solidFill>
                <a:cs typeface="Arial" charset="0"/>
              </a:rPr>
              <a:t>that increased use makes you:</a:t>
            </a:r>
          </a:p>
          <a:p>
            <a:pPr lvl="2">
              <a:spcBef>
                <a:spcPts val="0"/>
              </a:spcBef>
            </a:pPr>
            <a:r>
              <a:rPr lang="en-US" dirty="0">
                <a:solidFill>
                  <a:schemeClr val="accent1">
                    <a:lumMod val="75000"/>
                  </a:schemeClr>
                </a:solidFill>
                <a:cs typeface="Arial" charset="0"/>
              </a:rPr>
              <a:t>Feel replaceable (friends connect with other friends)</a:t>
            </a:r>
          </a:p>
          <a:p>
            <a:pPr lvl="2">
              <a:spcBef>
                <a:spcPts val="0"/>
              </a:spcBef>
            </a:pPr>
            <a:r>
              <a:rPr lang="en-US" dirty="0">
                <a:solidFill>
                  <a:schemeClr val="accent1">
                    <a:lumMod val="75000"/>
                  </a:schemeClr>
                </a:solidFill>
                <a:cs typeface="Arial" charset="0"/>
              </a:rPr>
              <a:t>Feel pressure of too much communication (Does your bf/</a:t>
            </a:r>
            <a:r>
              <a:rPr lang="en-US" dirty="0" err="1">
                <a:solidFill>
                  <a:schemeClr val="accent1">
                    <a:lumMod val="75000"/>
                  </a:schemeClr>
                </a:solidFill>
                <a:cs typeface="Arial" charset="0"/>
              </a:rPr>
              <a:t>gf</a:t>
            </a:r>
            <a:r>
              <a:rPr lang="en-US" dirty="0">
                <a:solidFill>
                  <a:schemeClr val="accent1">
                    <a:lumMod val="75000"/>
                  </a:schemeClr>
                </a:solidFill>
                <a:cs typeface="Arial" charset="0"/>
              </a:rPr>
              <a:t> need to know where you are all the time?)</a:t>
            </a:r>
          </a:p>
          <a:p>
            <a:pPr lvl="2">
              <a:spcBef>
                <a:spcPts val="0"/>
              </a:spcBef>
            </a:pPr>
            <a:r>
              <a:rPr lang="en-US" dirty="0">
                <a:solidFill>
                  <a:schemeClr val="accent1">
                    <a:lumMod val="75000"/>
                  </a:schemeClr>
                </a:solidFill>
                <a:cs typeface="Arial" charset="0"/>
              </a:rPr>
              <a:t>Feel digital FOMO</a:t>
            </a:r>
          </a:p>
          <a:p>
            <a:pPr lvl="2">
              <a:spcBef>
                <a:spcPts val="0"/>
              </a:spcBef>
            </a:pPr>
            <a:r>
              <a:rPr lang="en-US" dirty="0">
                <a:solidFill>
                  <a:schemeClr val="accent1">
                    <a:lumMod val="75000"/>
                  </a:schemeClr>
                </a:solidFill>
                <a:cs typeface="Arial" charset="0"/>
              </a:rPr>
              <a:t>Feel stronger attachment to digital devices (If you don’t have your phone, you might miss a message from something/someone)</a:t>
            </a:r>
          </a:p>
          <a:p>
            <a:pPr lvl="2">
              <a:lnSpc>
                <a:spcPct val="90000"/>
              </a:lnSpc>
            </a:pPr>
            <a:endParaRPr lang="en-US" dirty="0">
              <a:solidFill>
                <a:schemeClr val="accent1">
                  <a:lumMod val="75000"/>
                </a:schemeClr>
              </a:solidFill>
              <a:cs typeface="Arial" charset="0"/>
            </a:endParaRPr>
          </a:p>
          <a:p>
            <a:pPr lvl="1">
              <a:lnSpc>
                <a:spcPct val="90000"/>
              </a:lnSpc>
            </a:pPr>
            <a:endParaRPr lang="en-US" dirty="0">
              <a:latin typeface="Arial" charset="0"/>
              <a:cs typeface="Arial" charset="0"/>
            </a:endParaRPr>
          </a:p>
          <a:p>
            <a:endParaRPr lang="en-US" dirty="0">
              <a:solidFill>
                <a:schemeClr val="accent1">
                  <a:lumMod val="50000"/>
                </a:schemeClr>
              </a:solidFill>
              <a:cs typeface="Arial" charset="0"/>
            </a:endParaRPr>
          </a:p>
          <a:p>
            <a:endParaRPr lang="en-US" dirty="0"/>
          </a:p>
        </p:txBody>
      </p:sp>
    </p:spTree>
    <p:extLst>
      <p:ext uri="{BB962C8B-B14F-4D97-AF65-F5344CB8AC3E}">
        <p14:creationId xmlns:p14="http://schemas.microsoft.com/office/powerpoint/2010/main" val="3449408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Overcoming Generalized Anxiety</a:t>
            </a:r>
            <a:endParaRPr lang="en-US" dirty="0"/>
          </a:p>
        </p:txBody>
      </p:sp>
      <p:sp>
        <p:nvSpPr>
          <p:cNvPr id="3" name="Content Placeholder 2"/>
          <p:cNvSpPr>
            <a:spLocks noGrp="1"/>
          </p:cNvSpPr>
          <p:nvPr>
            <p:ph idx="1"/>
          </p:nvPr>
        </p:nvSpPr>
        <p:spPr/>
        <p:txBody>
          <a:bodyPr/>
          <a:lstStyle/>
          <a:p>
            <a:r>
              <a:rPr lang="en-US" dirty="0" smtClean="0">
                <a:solidFill>
                  <a:srgbClr val="6B7D72"/>
                </a:solidFill>
              </a:rPr>
              <a:t>How to deal?</a:t>
            </a:r>
          </a:p>
          <a:p>
            <a:pPr lvl="1"/>
            <a:r>
              <a:rPr lang="en-US" dirty="0" smtClean="0">
                <a:solidFill>
                  <a:schemeClr val="accent1">
                    <a:lumMod val="75000"/>
                  </a:schemeClr>
                </a:solidFill>
              </a:rPr>
              <a:t>FIND BALANCE</a:t>
            </a:r>
          </a:p>
          <a:p>
            <a:pPr lvl="1"/>
            <a:r>
              <a:rPr lang="en-US" dirty="0" smtClean="0">
                <a:solidFill>
                  <a:schemeClr val="accent1">
                    <a:lumMod val="75000"/>
                  </a:schemeClr>
                </a:solidFill>
              </a:rPr>
              <a:t>Set parameters for your social media use </a:t>
            </a:r>
            <a:r>
              <a:rPr lang="mr-IN" dirty="0" smtClean="0">
                <a:solidFill>
                  <a:schemeClr val="accent1">
                    <a:lumMod val="75000"/>
                  </a:schemeClr>
                </a:solidFill>
              </a:rPr>
              <a:t>–</a:t>
            </a:r>
            <a:r>
              <a:rPr lang="en-US" dirty="0" smtClean="0">
                <a:solidFill>
                  <a:schemeClr val="accent1">
                    <a:lumMod val="75000"/>
                  </a:schemeClr>
                </a:solidFill>
              </a:rPr>
              <a:t> what is benefitting you personally and what is not benefitting you?</a:t>
            </a:r>
          </a:p>
          <a:p>
            <a:pPr lvl="1"/>
            <a:r>
              <a:rPr lang="en-US" dirty="0">
                <a:solidFill>
                  <a:schemeClr val="accent1">
                    <a:lumMod val="75000"/>
                  </a:schemeClr>
                </a:solidFill>
                <a:cs typeface="Arial" charset="0"/>
              </a:rPr>
              <a:t>Instead of relying on the positive experiences of others, attempt to make positive experiences for yourself</a:t>
            </a:r>
          </a:p>
          <a:p>
            <a:pPr lvl="1"/>
            <a:endParaRPr lang="en-US" dirty="0" smtClean="0"/>
          </a:p>
          <a:p>
            <a:pPr lvl="1"/>
            <a:endParaRPr lang="en-US" dirty="0" smtClean="0"/>
          </a:p>
        </p:txBody>
      </p:sp>
    </p:spTree>
    <p:extLst>
      <p:ext uri="{BB962C8B-B14F-4D97-AF65-F5344CB8AC3E}">
        <p14:creationId xmlns:p14="http://schemas.microsoft.com/office/powerpoint/2010/main" val="2590348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r>
              <a:rPr lang="en-US" sz="4000" dirty="0">
                <a:cs typeface="Arial" charset="0"/>
              </a:rPr>
              <a:t>Overcoming Generalized Anxiety</a:t>
            </a:r>
            <a:endParaRPr lang="en-US" sz="4000" dirty="0">
              <a:latin typeface="Arial" charset="0"/>
              <a:cs typeface="Arial" charset="0"/>
            </a:endParaRPr>
          </a:p>
        </p:txBody>
      </p:sp>
      <p:sp>
        <p:nvSpPr>
          <p:cNvPr id="57347" name="Rectangle 3"/>
          <p:cNvSpPr>
            <a:spLocks noGrp="1" noChangeArrowheads="1"/>
          </p:cNvSpPr>
          <p:nvPr>
            <p:ph idx="1"/>
          </p:nvPr>
        </p:nvSpPr>
        <p:spPr/>
        <p:txBody>
          <a:bodyPr>
            <a:normAutofit/>
          </a:bodyPr>
          <a:lstStyle/>
          <a:p>
            <a:pPr eaLnBrk="1" hangingPunct="1">
              <a:lnSpc>
                <a:spcPct val="90000"/>
              </a:lnSpc>
            </a:pPr>
            <a:r>
              <a:rPr lang="en-US" dirty="0" smtClean="0">
                <a:solidFill>
                  <a:schemeClr val="accent1">
                    <a:lumMod val="50000"/>
                  </a:schemeClr>
                </a:solidFill>
                <a:cs typeface="Arial" charset="0"/>
              </a:rPr>
              <a:t>3. </a:t>
            </a:r>
            <a:r>
              <a:rPr lang="en-US" dirty="0">
                <a:solidFill>
                  <a:schemeClr val="accent1">
                    <a:lumMod val="50000"/>
                  </a:schemeClr>
                </a:solidFill>
                <a:cs typeface="Arial" charset="0"/>
              </a:rPr>
              <a:t>Let go of blame</a:t>
            </a:r>
          </a:p>
          <a:p>
            <a:pPr lvl="1" eaLnBrk="1" hangingPunct="1">
              <a:lnSpc>
                <a:spcPct val="90000"/>
              </a:lnSpc>
            </a:pPr>
            <a:r>
              <a:rPr lang="en-US" dirty="0">
                <a:solidFill>
                  <a:schemeClr val="accent1">
                    <a:lumMod val="75000"/>
                  </a:schemeClr>
                </a:solidFill>
                <a:cs typeface="Arial" charset="0"/>
              </a:rPr>
              <a:t>We're all familiar with this self-defeating line of thinking. It goes something like this: "If only my </a:t>
            </a:r>
            <a:r>
              <a:rPr lang="en-US" dirty="0" smtClean="0">
                <a:solidFill>
                  <a:schemeClr val="accent1">
                    <a:lumMod val="75000"/>
                  </a:schemeClr>
                </a:solidFill>
                <a:cs typeface="Arial" charset="0"/>
              </a:rPr>
              <a:t>boyfriend/girlfriend/</a:t>
            </a:r>
            <a:r>
              <a:rPr lang="en-US" dirty="0">
                <a:solidFill>
                  <a:schemeClr val="accent1">
                    <a:lumMod val="75000"/>
                  </a:schemeClr>
                </a:solidFill>
                <a:cs typeface="Arial" charset="0"/>
              </a:rPr>
              <a:t>mother/father</a:t>
            </a:r>
            <a:r>
              <a:rPr lang="en-US" dirty="0" smtClean="0">
                <a:solidFill>
                  <a:schemeClr val="accent1">
                    <a:lumMod val="75000"/>
                  </a:schemeClr>
                </a:solidFill>
                <a:cs typeface="Arial" charset="0"/>
              </a:rPr>
              <a:t>/friend would </a:t>
            </a:r>
            <a:r>
              <a:rPr lang="en-US" dirty="0">
                <a:solidFill>
                  <a:schemeClr val="accent1">
                    <a:lumMod val="75000"/>
                  </a:schemeClr>
                </a:solidFill>
                <a:cs typeface="Arial" charset="0"/>
              </a:rPr>
              <a:t>do x, y or z, then I would be able to stop worrying." </a:t>
            </a:r>
            <a:endParaRPr lang="en-US" dirty="0" smtClean="0">
              <a:solidFill>
                <a:schemeClr val="accent1">
                  <a:lumMod val="75000"/>
                </a:schemeClr>
              </a:solidFill>
              <a:cs typeface="Arial" charset="0"/>
            </a:endParaRPr>
          </a:p>
          <a:p>
            <a:pPr marL="411480" lvl="1" indent="0" eaLnBrk="1" hangingPunct="1">
              <a:lnSpc>
                <a:spcPct val="90000"/>
              </a:lnSpc>
              <a:buNone/>
            </a:pPr>
            <a:endParaRPr lang="en-US" dirty="0">
              <a:solidFill>
                <a:schemeClr val="accent1">
                  <a:lumMod val="75000"/>
                </a:schemeClr>
              </a:solidFill>
              <a:cs typeface="Arial" charset="0"/>
            </a:endParaRPr>
          </a:p>
          <a:p>
            <a:pPr lvl="1">
              <a:lnSpc>
                <a:spcPct val="90000"/>
              </a:lnSpc>
            </a:pPr>
            <a:r>
              <a:rPr lang="en-US" dirty="0">
                <a:solidFill>
                  <a:schemeClr val="accent1">
                    <a:lumMod val="75000"/>
                  </a:schemeClr>
                </a:solidFill>
                <a:cs typeface="Arial" charset="0"/>
              </a:rPr>
              <a:t>Your </a:t>
            </a:r>
            <a:r>
              <a:rPr lang="en-US" dirty="0">
                <a:solidFill>
                  <a:schemeClr val="accent1">
                    <a:lumMod val="75000"/>
                  </a:schemeClr>
                </a:solidFill>
                <a:cs typeface="Arial" charset="0"/>
              </a:rPr>
              <a:t>boyfriend/girlfriend/</a:t>
            </a:r>
            <a:r>
              <a:rPr lang="en-US" dirty="0">
                <a:solidFill>
                  <a:schemeClr val="accent1">
                    <a:lumMod val="75000"/>
                  </a:schemeClr>
                </a:solidFill>
                <a:cs typeface="Arial" charset="0"/>
              </a:rPr>
              <a:t>mother/father</a:t>
            </a:r>
            <a:r>
              <a:rPr lang="en-US" dirty="0" smtClean="0">
                <a:solidFill>
                  <a:schemeClr val="accent1">
                    <a:lumMod val="75000"/>
                  </a:schemeClr>
                </a:solidFill>
                <a:cs typeface="Arial" charset="0"/>
              </a:rPr>
              <a:t>/friend is </a:t>
            </a:r>
            <a:r>
              <a:rPr lang="en-US" dirty="0">
                <a:solidFill>
                  <a:schemeClr val="accent1">
                    <a:lumMod val="75000"/>
                  </a:schemeClr>
                </a:solidFill>
                <a:cs typeface="Arial" charset="0"/>
              </a:rPr>
              <a:t>not going to do x, y or </a:t>
            </a:r>
            <a:r>
              <a:rPr lang="en-US" dirty="0" smtClean="0">
                <a:solidFill>
                  <a:schemeClr val="accent1">
                    <a:lumMod val="75000"/>
                  </a:schemeClr>
                </a:solidFill>
                <a:cs typeface="Arial" charset="0"/>
              </a:rPr>
              <a:t>z</a:t>
            </a:r>
            <a:r>
              <a:rPr lang="en-US" dirty="0">
                <a:solidFill>
                  <a:schemeClr val="accent1">
                    <a:lumMod val="75000"/>
                  </a:schemeClr>
                </a:solidFill>
                <a:cs typeface="Arial" charset="0"/>
              </a:rPr>
              <a:t> </a:t>
            </a:r>
            <a:r>
              <a:rPr lang="en-US" dirty="0" smtClean="0">
                <a:solidFill>
                  <a:schemeClr val="accent1">
                    <a:lumMod val="75000"/>
                  </a:schemeClr>
                </a:solidFill>
                <a:cs typeface="Arial" charset="0"/>
              </a:rPr>
              <a:t>so </a:t>
            </a:r>
            <a:r>
              <a:rPr lang="en-US" dirty="0" smtClean="0">
                <a:solidFill>
                  <a:schemeClr val="accent1">
                    <a:lumMod val="75000"/>
                  </a:schemeClr>
                </a:solidFill>
                <a:cs typeface="Arial" charset="0"/>
              </a:rPr>
              <a:t>you’re going to waste a lot of time waiting.</a:t>
            </a:r>
          </a:p>
          <a:p>
            <a:pPr lvl="1">
              <a:lnSpc>
                <a:spcPct val="90000"/>
              </a:lnSpc>
            </a:pPr>
            <a:endParaRPr lang="en-US" dirty="0">
              <a:solidFill>
                <a:schemeClr val="accent1">
                  <a:lumMod val="75000"/>
                </a:schemeClr>
              </a:solidFill>
              <a:cs typeface="Arial" charset="0"/>
            </a:endParaRPr>
          </a:p>
          <a:p>
            <a:pPr lvl="1" eaLnBrk="1" hangingPunct="1">
              <a:lnSpc>
                <a:spcPct val="90000"/>
              </a:lnSpc>
            </a:pPr>
            <a:r>
              <a:rPr lang="en-US" dirty="0">
                <a:solidFill>
                  <a:schemeClr val="accent1">
                    <a:lumMod val="75000"/>
                  </a:schemeClr>
                </a:solidFill>
                <a:cs typeface="Arial" charset="0"/>
              </a:rPr>
              <a:t>You will never be able to control anyone's behavior but your own. This line of thinking is really a convenient way for us to avoid taking responsibility for ourselves. </a:t>
            </a:r>
          </a:p>
        </p:txBody>
      </p:sp>
    </p:spTree>
    <p:extLst>
      <p:ext uri="{BB962C8B-B14F-4D97-AF65-F5344CB8AC3E}">
        <p14:creationId xmlns:p14="http://schemas.microsoft.com/office/powerpoint/2010/main" val="3595358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fontScale="90000"/>
          </a:bodyPr>
          <a:lstStyle/>
          <a:p>
            <a:r>
              <a:rPr lang="en-US" sz="4000" dirty="0" smtClean="0">
                <a:cs typeface="Arial" charset="0"/>
              </a:rPr>
              <a:t>Overcoming Generalized Anxiety</a:t>
            </a:r>
            <a:endParaRPr lang="en-US" sz="4000" dirty="0">
              <a:latin typeface="Arial" charset="0"/>
              <a:cs typeface="Arial" charset="0"/>
            </a:endParaRPr>
          </a:p>
        </p:txBody>
      </p:sp>
      <p:sp>
        <p:nvSpPr>
          <p:cNvPr id="58371" name="Rectangle 3"/>
          <p:cNvSpPr>
            <a:spLocks noGrp="1" noChangeArrowheads="1"/>
          </p:cNvSpPr>
          <p:nvPr>
            <p:ph idx="1"/>
          </p:nvPr>
        </p:nvSpPr>
        <p:spPr/>
        <p:txBody>
          <a:bodyPr/>
          <a:lstStyle/>
          <a:p>
            <a:pPr eaLnBrk="1" hangingPunct="1">
              <a:lnSpc>
                <a:spcPct val="80000"/>
              </a:lnSpc>
            </a:pPr>
            <a:r>
              <a:rPr lang="en-US" dirty="0" smtClean="0">
                <a:solidFill>
                  <a:schemeClr val="accent1">
                    <a:lumMod val="50000"/>
                  </a:schemeClr>
                </a:solidFill>
                <a:cs typeface="Arial" charset="0"/>
              </a:rPr>
              <a:t>4. </a:t>
            </a:r>
            <a:r>
              <a:rPr lang="en-US" dirty="0">
                <a:solidFill>
                  <a:schemeClr val="accent1">
                    <a:lumMod val="50000"/>
                  </a:schemeClr>
                </a:solidFill>
                <a:cs typeface="Arial" charset="0"/>
              </a:rPr>
              <a:t>Take responsibility</a:t>
            </a:r>
          </a:p>
          <a:p>
            <a:pPr lvl="1" eaLnBrk="1" hangingPunct="1">
              <a:lnSpc>
                <a:spcPct val="80000"/>
              </a:lnSpc>
            </a:pPr>
            <a:r>
              <a:rPr lang="en-US" dirty="0">
                <a:solidFill>
                  <a:schemeClr val="accent1">
                    <a:lumMod val="75000"/>
                  </a:schemeClr>
                </a:solidFill>
                <a:cs typeface="Arial" charset="0"/>
              </a:rPr>
              <a:t>On the plus side, you are able to control your own behavior! </a:t>
            </a:r>
            <a:endParaRPr lang="en-US" dirty="0" smtClean="0">
              <a:solidFill>
                <a:schemeClr val="accent1">
                  <a:lumMod val="75000"/>
                </a:schemeClr>
              </a:solidFill>
              <a:cs typeface="Arial" charset="0"/>
            </a:endParaRPr>
          </a:p>
          <a:p>
            <a:pPr lvl="1" eaLnBrk="1" hangingPunct="1">
              <a:lnSpc>
                <a:spcPct val="80000"/>
              </a:lnSpc>
            </a:pPr>
            <a:r>
              <a:rPr lang="en-US" dirty="0" smtClean="0">
                <a:solidFill>
                  <a:schemeClr val="accent1">
                    <a:lumMod val="75000"/>
                  </a:schemeClr>
                </a:solidFill>
                <a:cs typeface="Arial" charset="0"/>
              </a:rPr>
              <a:t>If </a:t>
            </a:r>
            <a:r>
              <a:rPr lang="en-US" dirty="0">
                <a:solidFill>
                  <a:schemeClr val="accent1">
                    <a:lumMod val="75000"/>
                  </a:schemeClr>
                </a:solidFill>
                <a:cs typeface="Arial" charset="0"/>
              </a:rPr>
              <a:t>you want to improve your life in any way-including lessening your anxiety-you have to take responsibility for your life first. </a:t>
            </a:r>
          </a:p>
          <a:p>
            <a:pPr lvl="1" eaLnBrk="1" hangingPunct="1">
              <a:lnSpc>
                <a:spcPct val="80000"/>
              </a:lnSpc>
            </a:pPr>
            <a:r>
              <a:rPr lang="en-US" dirty="0">
                <a:solidFill>
                  <a:schemeClr val="accent1">
                    <a:lumMod val="75000"/>
                  </a:schemeClr>
                </a:solidFill>
                <a:cs typeface="Arial" charset="0"/>
              </a:rPr>
              <a:t>Do not give your power away to anyone </a:t>
            </a:r>
            <a:r>
              <a:rPr lang="en-US" dirty="0" smtClean="0">
                <a:solidFill>
                  <a:schemeClr val="accent1">
                    <a:lumMod val="75000"/>
                  </a:schemeClr>
                </a:solidFill>
                <a:cs typeface="Arial" charset="0"/>
              </a:rPr>
              <a:t>else</a:t>
            </a:r>
            <a:r>
              <a:rPr lang="en-US" dirty="0" smtClean="0">
                <a:solidFill>
                  <a:schemeClr val="accent1">
                    <a:lumMod val="75000"/>
                  </a:schemeClr>
                </a:solidFill>
                <a:cs typeface="Arial" charset="0"/>
              </a:rPr>
              <a:t>.</a:t>
            </a:r>
          </a:p>
        </p:txBody>
      </p:sp>
    </p:spTree>
    <p:extLst>
      <p:ext uri="{BB962C8B-B14F-4D97-AF65-F5344CB8AC3E}">
        <p14:creationId xmlns:p14="http://schemas.microsoft.com/office/powerpoint/2010/main" val="678341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fontScale="90000"/>
          </a:bodyPr>
          <a:lstStyle/>
          <a:p>
            <a:pPr eaLnBrk="1" hangingPunct="1"/>
            <a:r>
              <a:rPr lang="en-US" sz="4000" dirty="0" smtClean="0">
                <a:cs typeface="Arial" charset="0"/>
              </a:rPr>
              <a:t>Overcoming Generalized Anxiety</a:t>
            </a:r>
            <a:endParaRPr lang="en-US" sz="4000" dirty="0">
              <a:cs typeface="Arial" charset="0"/>
            </a:endParaRPr>
          </a:p>
        </p:txBody>
      </p:sp>
      <p:sp>
        <p:nvSpPr>
          <p:cNvPr id="59395" name="Rectangle 3"/>
          <p:cNvSpPr>
            <a:spLocks noGrp="1" noChangeArrowheads="1"/>
          </p:cNvSpPr>
          <p:nvPr>
            <p:ph idx="1"/>
          </p:nvPr>
        </p:nvSpPr>
        <p:spPr/>
        <p:txBody>
          <a:bodyPr>
            <a:normAutofit/>
          </a:bodyPr>
          <a:lstStyle/>
          <a:p>
            <a:pPr eaLnBrk="1" hangingPunct="1"/>
            <a:r>
              <a:rPr lang="en-US" dirty="0" smtClean="0">
                <a:solidFill>
                  <a:srgbClr val="47534C"/>
                </a:solidFill>
                <a:cs typeface="Arial" charset="0"/>
              </a:rPr>
              <a:t>5. </a:t>
            </a:r>
            <a:r>
              <a:rPr lang="en-US" dirty="0">
                <a:solidFill>
                  <a:srgbClr val="47534C"/>
                </a:solidFill>
                <a:cs typeface="Arial" charset="0"/>
              </a:rPr>
              <a:t>Be compassionate with yourself</a:t>
            </a:r>
          </a:p>
          <a:p>
            <a:pPr lvl="1" eaLnBrk="1" hangingPunct="1"/>
            <a:r>
              <a:rPr lang="en-US" dirty="0">
                <a:solidFill>
                  <a:schemeClr val="accent1">
                    <a:lumMod val="75000"/>
                  </a:schemeClr>
                </a:solidFill>
                <a:cs typeface="Arial" charset="0"/>
              </a:rPr>
              <a:t>You won't change old habits overnight. You've been worrying for a long time, and it is your brain's fallback response. </a:t>
            </a:r>
          </a:p>
          <a:p>
            <a:pPr lvl="1" eaLnBrk="1" hangingPunct="1"/>
            <a:r>
              <a:rPr lang="en-US" dirty="0">
                <a:solidFill>
                  <a:schemeClr val="accent1">
                    <a:lumMod val="75000"/>
                  </a:schemeClr>
                </a:solidFill>
                <a:cs typeface="Arial" charset="0"/>
              </a:rPr>
              <a:t>Be patient with yourself, and know that just because you </a:t>
            </a:r>
            <a:r>
              <a:rPr lang="en-US" dirty="0" smtClean="0">
                <a:solidFill>
                  <a:schemeClr val="accent1">
                    <a:lumMod val="75000"/>
                  </a:schemeClr>
                </a:solidFill>
                <a:cs typeface="Arial" charset="0"/>
              </a:rPr>
              <a:t>don</a:t>
            </a:r>
            <a:r>
              <a:rPr lang="en-US" dirty="0" smtClean="0">
                <a:solidFill>
                  <a:schemeClr val="accent1">
                    <a:lumMod val="75000"/>
                  </a:schemeClr>
                </a:solidFill>
                <a:cs typeface="Arial" charset="0"/>
              </a:rPr>
              <a:t>’</a:t>
            </a:r>
            <a:r>
              <a:rPr lang="en-US" dirty="0" smtClean="0">
                <a:solidFill>
                  <a:schemeClr val="accent1">
                    <a:lumMod val="75000"/>
                  </a:schemeClr>
                </a:solidFill>
                <a:cs typeface="Arial" charset="0"/>
              </a:rPr>
              <a:t>t </a:t>
            </a:r>
            <a:r>
              <a:rPr lang="en-US" dirty="0">
                <a:solidFill>
                  <a:schemeClr val="accent1">
                    <a:lumMod val="75000"/>
                  </a:schemeClr>
                </a:solidFill>
                <a:cs typeface="Arial" charset="0"/>
              </a:rPr>
              <a:t>feel better right away, </a:t>
            </a:r>
            <a:r>
              <a:rPr lang="en-US" dirty="0" smtClean="0">
                <a:solidFill>
                  <a:schemeClr val="accent1">
                    <a:lumMod val="75000"/>
                  </a:schemeClr>
                </a:solidFill>
                <a:cs typeface="Arial" charset="0"/>
              </a:rPr>
              <a:t>doesn</a:t>
            </a:r>
            <a:r>
              <a:rPr lang="en-US" dirty="0" smtClean="0">
                <a:solidFill>
                  <a:schemeClr val="accent1">
                    <a:lumMod val="75000"/>
                  </a:schemeClr>
                </a:solidFill>
                <a:cs typeface="Arial" charset="0"/>
              </a:rPr>
              <a:t>’</a:t>
            </a:r>
            <a:r>
              <a:rPr lang="en-US" dirty="0" smtClean="0">
                <a:solidFill>
                  <a:schemeClr val="accent1">
                    <a:lumMod val="75000"/>
                  </a:schemeClr>
                </a:solidFill>
                <a:cs typeface="Arial" charset="0"/>
              </a:rPr>
              <a:t>t </a:t>
            </a:r>
            <a:r>
              <a:rPr lang="en-US" dirty="0">
                <a:solidFill>
                  <a:schemeClr val="accent1">
                    <a:lumMod val="75000"/>
                  </a:schemeClr>
                </a:solidFill>
                <a:cs typeface="Arial" charset="0"/>
              </a:rPr>
              <a:t>mean you </a:t>
            </a:r>
            <a:r>
              <a:rPr lang="en-US" dirty="0" smtClean="0">
                <a:solidFill>
                  <a:schemeClr val="accent1">
                    <a:lumMod val="75000"/>
                  </a:schemeClr>
                </a:solidFill>
                <a:cs typeface="Arial" charset="0"/>
              </a:rPr>
              <a:t>won</a:t>
            </a:r>
            <a:r>
              <a:rPr lang="en-US" dirty="0" smtClean="0">
                <a:solidFill>
                  <a:schemeClr val="accent1">
                    <a:lumMod val="75000"/>
                  </a:schemeClr>
                </a:solidFill>
                <a:cs typeface="Arial" charset="0"/>
              </a:rPr>
              <a:t>’</a:t>
            </a:r>
            <a:r>
              <a:rPr lang="en-US" dirty="0" smtClean="0">
                <a:solidFill>
                  <a:schemeClr val="accent1">
                    <a:lumMod val="75000"/>
                  </a:schemeClr>
                </a:solidFill>
                <a:cs typeface="Arial" charset="0"/>
              </a:rPr>
              <a:t>t eventually.</a:t>
            </a:r>
            <a:endParaRPr lang="en-US" dirty="0">
              <a:solidFill>
                <a:schemeClr val="accent1">
                  <a:lumMod val="75000"/>
                </a:schemeClr>
              </a:solidFill>
              <a:cs typeface="Arial" charset="0"/>
            </a:endParaRPr>
          </a:p>
        </p:txBody>
      </p:sp>
    </p:spTree>
    <p:extLst>
      <p:ext uri="{BB962C8B-B14F-4D97-AF65-F5344CB8AC3E}">
        <p14:creationId xmlns:p14="http://schemas.microsoft.com/office/powerpoint/2010/main" val="20895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fontScale="90000"/>
          </a:bodyPr>
          <a:lstStyle/>
          <a:p>
            <a:r>
              <a:rPr lang="en-US" sz="4000" dirty="0">
                <a:cs typeface="Arial" charset="0"/>
              </a:rPr>
              <a:t>Overcoming Generalized Anxiety</a:t>
            </a:r>
            <a:endParaRPr lang="en-US" sz="4000" dirty="0">
              <a:latin typeface="Arial" charset="0"/>
              <a:cs typeface="Arial" charset="0"/>
            </a:endParaRPr>
          </a:p>
        </p:txBody>
      </p:sp>
      <p:sp>
        <p:nvSpPr>
          <p:cNvPr id="60419" name="Rectangle 3"/>
          <p:cNvSpPr>
            <a:spLocks noGrp="1" noChangeArrowheads="1"/>
          </p:cNvSpPr>
          <p:nvPr>
            <p:ph idx="1"/>
          </p:nvPr>
        </p:nvSpPr>
        <p:spPr/>
        <p:txBody>
          <a:bodyPr/>
          <a:lstStyle/>
          <a:p>
            <a:pPr eaLnBrk="1" hangingPunct="1">
              <a:lnSpc>
                <a:spcPct val="90000"/>
              </a:lnSpc>
            </a:pPr>
            <a:r>
              <a:rPr lang="en-US" dirty="0" smtClean="0">
                <a:solidFill>
                  <a:schemeClr val="accent1">
                    <a:lumMod val="50000"/>
                  </a:schemeClr>
                </a:solidFill>
                <a:cs typeface="Arial" charset="0"/>
              </a:rPr>
              <a:t>6. </a:t>
            </a:r>
            <a:r>
              <a:rPr lang="en-US" dirty="0">
                <a:solidFill>
                  <a:schemeClr val="accent1">
                    <a:lumMod val="50000"/>
                  </a:schemeClr>
                </a:solidFill>
                <a:cs typeface="Arial" charset="0"/>
              </a:rPr>
              <a:t>Celebrate </a:t>
            </a:r>
            <a:r>
              <a:rPr lang="en-US" dirty="0" smtClean="0">
                <a:solidFill>
                  <a:schemeClr val="accent1">
                    <a:lumMod val="50000"/>
                  </a:schemeClr>
                </a:solidFill>
                <a:cs typeface="Arial" charset="0"/>
              </a:rPr>
              <a:t>the even the smallest positives instead of focusing on the negatives (life is about the little things</a:t>
            </a:r>
            <a:r>
              <a:rPr lang="mr-IN" dirty="0" smtClean="0">
                <a:solidFill>
                  <a:schemeClr val="accent1">
                    <a:lumMod val="50000"/>
                  </a:schemeClr>
                </a:solidFill>
                <a:cs typeface="Arial" charset="0"/>
              </a:rPr>
              <a:t>…</a:t>
            </a:r>
            <a:r>
              <a:rPr lang="en-US" dirty="0" smtClean="0">
                <a:solidFill>
                  <a:schemeClr val="accent1">
                    <a:lumMod val="50000"/>
                  </a:schemeClr>
                </a:solidFill>
                <a:cs typeface="Arial" charset="0"/>
              </a:rPr>
              <a:t>)</a:t>
            </a:r>
            <a:endParaRPr lang="en-US" dirty="0">
              <a:solidFill>
                <a:schemeClr val="accent1">
                  <a:lumMod val="50000"/>
                </a:schemeClr>
              </a:solidFill>
              <a:cs typeface="Arial" charset="0"/>
            </a:endParaRPr>
          </a:p>
        </p:txBody>
      </p:sp>
      <p:pic>
        <p:nvPicPr>
          <p:cNvPr id="2" name="Picture 1" descr="e1229797b0da8dbd54430f6059f2f6b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5574" y="3039243"/>
            <a:ext cx="6666741" cy="3500039"/>
          </a:xfrm>
          <a:prstGeom prst="rect">
            <a:avLst/>
          </a:prstGeom>
        </p:spPr>
      </p:pic>
    </p:spTree>
    <p:extLst>
      <p:ext uri="{BB962C8B-B14F-4D97-AF65-F5344CB8AC3E}">
        <p14:creationId xmlns:p14="http://schemas.microsoft.com/office/powerpoint/2010/main" val="323905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z="4000" dirty="0">
                <a:cs typeface="Arial" charset="0"/>
              </a:rPr>
              <a:t>Comfort Zones</a:t>
            </a:r>
          </a:p>
        </p:txBody>
      </p:sp>
      <p:sp>
        <p:nvSpPr>
          <p:cNvPr id="40963" name="Rectangle 3"/>
          <p:cNvSpPr>
            <a:spLocks noGrp="1" noChangeArrowheads="1"/>
          </p:cNvSpPr>
          <p:nvPr>
            <p:ph idx="1"/>
          </p:nvPr>
        </p:nvSpPr>
        <p:spPr/>
        <p:txBody>
          <a:bodyPr>
            <a:normAutofit lnSpcReduction="10000"/>
          </a:bodyPr>
          <a:lstStyle/>
          <a:p>
            <a:pPr eaLnBrk="1" hangingPunct="1"/>
            <a:r>
              <a:rPr lang="en-US" dirty="0">
                <a:cs typeface="Arial" charset="0"/>
              </a:rPr>
              <a:t>We all live in an area called the comfort </a:t>
            </a:r>
            <a:r>
              <a:rPr lang="en-US" dirty="0" smtClean="0">
                <a:cs typeface="Arial" charset="0"/>
              </a:rPr>
              <a:t>zone</a:t>
            </a:r>
          </a:p>
          <a:p>
            <a:pPr eaLnBrk="1" hangingPunct="1"/>
            <a:endParaRPr lang="en-US" dirty="0">
              <a:cs typeface="Arial" charset="0"/>
            </a:endParaRPr>
          </a:p>
          <a:p>
            <a:pPr eaLnBrk="1" hangingPunct="1"/>
            <a:r>
              <a:rPr lang="en-US" dirty="0">
                <a:cs typeface="Arial" charset="0"/>
              </a:rPr>
              <a:t>A comfort zone is a state of mind made up of the actions and behaviors you are comfortable performing, and results you are comfortable achieving.  </a:t>
            </a:r>
            <a:endParaRPr lang="en-US" dirty="0" smtClean="0">
              <a:cs typeface="Arial" charset="0"/>
            </a:endParaRPr>
          </a:p>
          <a:p>
            <a:pPr marL="114300" indent="0" eaLnBrk="1" hangingPunct="1">
              <a:buNone/>
            </a:pPr>
            <a:endParaRPr lang="en-US" dirty="0" smtClean="0">
              <a:cs typeface="Arial" charset="0"/>
            </a:endParaRPr>
          </a:p>
          <a:p>
            <a:r>
              <a:rPr lang="en-US" dirty="0">
                <a:cs typeface="Arial" charset="0"/>
              </a:rPr>
              <a:t>When we do something new, we push against the parameters of our comfort </a:t>
            </a:r>
            <a:r>
              <a:rPr lang="en-US" dirty="0" smtClean="0">
                <a:cs typeface="Arial" charset="0"/>
              </a:rPr>
              <a:t>zone.</a:t>
            </a:r>
          </a:p>
          <a:p>
            <a:endParaRPr lang="en-US" dirty="0">
              <a:cs typeface="Arial" charset="0"/>
            </a:endParaRPr>
          </a:p>
          <a:p>
            <a:r>
              <a:rPr lang="en-US" dirty="0">
                <a:cs typeface="Arial" charset="0"/>
              </a:rPr>
              <a:t>We might feel </a:t>
            </a:r>
            <a:r>
              <a:rPr lang="en-US" dirty="0" smtClean="0">
                <a:cs typeface="Arial" charset="0"/>
              </a:rPr>
              <a:t>uncomfortable.</a:t>
            </a:r>
          </a:p>
          <a:p>
            <a:endParaRPr lang="en-US" dirty="0">
              <a:cs typeface="Arial" charset="0"/>
            </a:endParaRPr>
          </a:p>
          <a:p>
            <a:pPr marL="114300" indent="0" eaLnBrk="1" hangingPunct="1">
              <a:buNone/>
            </a:pPr>
            <a:endParaRPr lang="en-US" dirty="0">
              <a:cs typeface="Arial" charset="0"/>
            </a:endParaRPr>
          </a:p>
        </p:txBody>
      </p:sp>
    </p:spTree>
    <p:extLst>
      <p:ext uri="{BB962C8B-B14F-4D97-AF65-F5344CB8AC3E}">
        <p14:creationId xmlns:p14="http://schemas.microsoft.com/office/powerpoint/2010/main" val="1319214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r>
              <a:rPr lang="en-US" sz="4000" dirty="0">
                <a:cs typeface="Arial" charset="0"/>
              </a:rPr>
              <a:t>Overcoming Generalized Anxiety</a:t>
            </a:r>
            <a:endParaRPr lang="en-US" sz="4000" dirty="0">
              <a:latin typeface="Arial" charset="0"/>
              <a:cs typeface="Arial" charset="0"/>
            </a:endParaRPr>
          </a:p>
        </p:txBody>
      </p:sp>
      <p:sp>
        <p:nvSpPr>
          <p:cNvPr id="61443" name="Rectangle 3"/>
          <p:cNvSpPr>
            <a:spLocks noGrp="1" noChangeArrowheads="1"/>
          </p:cNvSpPr>
          <p:nvPr>
            <p:ph idx="1"/>
          </p:nvPr>
        </p:nvSpPr>
        <p:spPr/>
        <p:txBody>
          <a:bodyPr>
            <a:normAutofit/>
          </a:bodyPr>
          <a:lstStyle/>
          <a:p>
            <a:pPr eaLnBrk="1" hangingPunct="1">
              <a:lnSpc>
                <a:spcPct val="90000"/>
              </a:lnSpc>
            </a:pPr>
            <a:r>
              <a:rPr lang="en-US" dirty="0" smtClean="0">
                <a:solidFill>
                  <a:schemeClr val="tx2"/>
                </a:solidFill>
                <a:cs typeface="Arial" charset="0"/>
              </a:rPr>
              <a:t>7. </a:t>
            </a:r>
            <a:r>
              <a:rPr lang="en-US" dirty="0">
                <a:solidFill>
                  <a:schemeClr val="tx2"/>
                </a:solidFill>
                <a:cs typeface="Arial" charset="0"/>
              </a:rPr>
              <a:t>Practice</a:t>
            </a:r>
          </a:p>
          <a:p>
            <a:pPr lvl="1" eaLnBrk="1" hangingPunct="1">
              <a:lnSpc>
                <a:spcPct val="90000"/>
              </a:lnSpc>
            </a:pPr>
            <a:r>
              <a:rPr lang="en-US" dirty="0">
                <a:solidFill>
                  <a:schemeClr val="accent1">
                    <a:lumMod val="75000"/>
                  </a:schemeClr>
                </a:solidFill>
                <a:cs typeface="Arial" charset="0"/>
              </a:rPr>
              <a:t>Again, you've been doing things the old way-the worried way-for a long time, and it won't be easy to unlearn these habits. </a:t>
            </a:r>
          </a:p>
          <a:p>
            <a:pPr lvl="1" eaLnBrk="1" hangingPunct="1">
              <a:lnSpc>
                <a:spcPct val="90000"/>
              </a:lnSpc>
            </a:pPr>
            <a:r>
              <a:rPr lang="en-US" dirty="0">
                <a:solidFill>
                  <a:schemeClr val="accent1">
                    <a:lumMod val="75000"/>
                  </a:schemeClr>
                </a:solidFill>
                <a:cs typeface="Arial" charset="0"/>
              </a:rPr>
              <a:t>The point is, you need to create new pathways, you need to train your brain to process differently. </a:t>
            </a:r>
            <a:endParaRPr lang="en-US" dirty="0" smtClean="0">
              <a:solidFill>
                <a:schemeClr val="accent1">
                  <a:lumMod val="75000"/>
                </a:schemeClr>
              </a:solidFill>
              <a:cs typeface="Arial" charset="0"/>
            </a:endParaRPr>
          </a:p>
          <a:p>
            <a:pPr marL="411480" lvl="1" indent="0" eaLnBrk="1" hangingPunct="1">
              <a:lnSpc>
                <a:spcPct val="90000"/>
              </a:lnSpc>
              <a:buNone/>
            </a:pPr>
            <a:endParaRPr lang="en-US" dirty="0">
              <a:solidFill>
                <a:schemeClr val="accent1">
                  <a:lumMod val="75000"/>
                </a:schemeClr>
              </a:solidFill>
              <a:cs typeface="Arial" charset="0"/>
            </a:endParaRPr>
          </a:p>
          <a:p>
            <a:pPr lvl="1" eaLnBrk="1" hangingPunct="1">
              <a:lnSpc>
                <a:spcPct val="90000"/>
              </a:lnSpc>
            </a:pPr>
            <a:endParaRPr lang="en-US" dirty="0">
              <a:solidFill>
                <a:schemeClr val="accent1">
                  <a:lumMod val="75000"/>
                </a:schemeClr>
              </a:solidFill>
              <a:cs typeface="Arial" charset="0"/>
            </a:endParaRPr>
          </a:p>
        </p:txBody>
      </p:sp>
    </p:spTree>
    <p:extLst>
      <p:ext uri="{BB962C8B-B14F-4D97-AF65-F5344CB8AC3E}">
        <p14:creationId xmlns:p14="http://schemas.microsoft.com/office/powerpoint/2010/main" val="633182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Grp="1" noChangeArrowheads="1"/>
          </p:cNvSpPr>
          <p:nvPr>
            <p:ph type="title"/>
          </p:nvPr>
        </p:nvSpPr>
        <p:spPr/>
        <p:txBody>
          <a:bodyPr>
            <a:normAutofit fontScale="90000"/>
          </a:bodyPr>
          <a:lstStyle/>
          <a:p>
            <a:pPr eaLnBrk="1" hangingPunct="1"/>
            <a:r>
              <a:rPr lang="en-US" sz="4000" dirty="0">
                <a:cs typeface="Arial" charset="0"/>
              </a:rPr>
              <a:t>What we</a:t>
            </a:r>
            <a:r>
              <a:rPr lang="ja-JP" altLang="en-US" sz="4000" dirty="0">
                <a:cs typeface="Arial" charset="0"/>
              </a:rPr>
              <a:t>’</a:t>
            </a:r>
            <a:r>
              <a:rPr lang="en-US" sz="4000" dirty="0">
                <a:cs typeface="Arial" charset="0"/>
              </a:rPr>
              <a:t>re working on in our personal lives…</a:t>
            </a:r>
          </a:p>
        </p:txBody>
      </p:sp>
      <p:sp>
        <p:nvSpPr>
          <p:cNvPr id="62467" name="Rectangle 5"/>
          <p:cNvSpPr>
            <a:spLocks noGrp="1" noChangeArrowheads="1"/>
          </p:cNvSpPr>
          <p:nvPr>
            <p:ph idx="1"/>
          </p:nvPr>
        </p:nvSpPr>
        <p:spPr>
          <a:xfrm>
            <a:off x="186579" y="1752600"/>
            <a:ext cx="8686800" cy="4373563"/>
          </a:xfrm>
        </p:spPr>
        <p:txBody>
          <a:bodyPr>
            <a:noAutofit/>
          </a:bodyPr>
          <a:lstStyle/>
          <a:p>
            <a:pPr eaLnBrk="1" hangingPunct="1">
              <a:lnSpc>
                <a:spcPct val="110000"/>
              </a:lnSpc>
              <a:spcBef>
                <a:spcPts val="0"/>
              </a:spcBef>
            </a:pPr>
            <a:r>
              <a:rPr lang="en-US" sz="1600" dirty="0">
                <a:solidFill>
                  <a:schemeClr val="accent1">
                    <a:lumMod val="75000"/>
                  </a:schemeClr>
                </a:solidFill>
                <a:cs typeface="Arial" charset="0"/>
              </a:rPr>
              <a:t>Being more self-aware (understanding yourself </a:t>
            </a:r>
            <a:r>
              <a:rPr lang="en-US" sz="1600" dirty="0" smtClean="0">
                <a:solidFill>
                  <a:schemeClr val="accent1">
                    <a:lumMod val="75000"/>
                  </a:schemeClr>
                </a:solidFill>
                <a:cs typeface="Arial" charset="0"/>
              </a:rPr>
              <a:t>&amp; how </a:t>
            </a:r>
            <a:r>
              <a:rPr lang="en-US" sz="1600" dirty="0">
                <a:solidFill>
                  <a:schemeClr val="accent1">
                    <a:lumMod val="75000"/>
                  </a:schemeClr>
                </a:solidFill>
                <a:cs typeface="Arial" charset="0"/>
              </a:rPr>
              <a:t>others perceive you</a:t>
            </a:r>
            <a:r>
              <a:rPr lang="en-US" sz="1600" dirty="0" smtClean="0">
                <a:solidFill>
                  <a:schemeClr val="accent1">
                    <a:lumMod val="75000"/>
                  </a:schemeClr>
                </a:solidFill>
                <a:cs typeface="Arial" charset="0"/>
              </a:rPr>
              <a:t>)</a:t>
            </a:r>
          </a:p>
          <a:p>
            <a:pPr eaLnBrk="1" hangingPunct="1">
              <a:lnSpc>
                <a:spcPct val="110000"/>
              </a:lnSpc>
              <a:spcBef>
                <a:spcPts val="0"/>
              </a:spcBef>
            </a:pPr>
            <a:endParaRPr lang="en-US" sz="1600" dirty="0">
              <a:solidFill>
                <a:schemeClr val="accent1">
                  <a:lumMod val="75000"/>
                </a:schemeClr>
              </a:solidFill>
              <a:cs typeface="Arial" charset="0"/>
            </a:endParaRPr>
          </a:p>
          <a:p>
            <a:pPr eaLnBrk="1" hangingPunct="1">
              <a:lnSpc>
                <a:spcPct val="110000"/>
              </a:lnSpc>
              <a:spcBef>
                <a:spcPts val="0"/>
              </a:spcBef>
            </a:pPr>
            <a:r>
              <a:rPr lang="en-US" sz="1600" dirty="0">
                <a:solidFill>
                  <a:schemeClr val="accent1">
                    <a:lumMod val="75000"/>
                  </a:schemeClr>
                </a:solidFill>
                <a:cs typeface="Arial" charset="0"/>
              </a:rPr>
              <a:t>Being more aware of our feelings, and why we feel a certain </a:t>
            </a:r>
            <a:r>
              <a:rPr lang="en-US" sz="1600" dirty="0" smtClean="0">
                <a:solidFill>
                  <a:schemeClr val="accent1">
                    <a:lumMod val="75000"/>
                  </a:schemeClr>
                </a:solidFill>
                <a:cs typeface="Arial" charset="0"/>
              </a:rPr>
              <a:t>way, today</a:t>
            </a:r>
          </a:p>
          <a:p>
            <a:pPr eaLnBrk="1" hangingPunct="1">
              <a:lnSpc>
                <a:spcPct val="110000"/>
              </a:lnSpc>
              <a:spcBef>
                <a:spcPts val="0"/>
              </a:spcBef>
            </a:pPr>
            <a:endParaRPr lang="en-US" sz="1600" dirty="0">
              <a:solidFill>
                <a:schemeClr val="accent1">
                  <a:lumMod val="75000"/>
                </a:schemeClr>
              </a:solidFill>
              <a:cs typeface="Arial" charset="0"/>
            </a:endParaRPr>
          </a:p>
          <a:p>
            <a:pPr eaLnBrk="1" hangingPunct="1">
              <a:lnSpc>
                <a:spcPct val="110000"/>
              </a:lnSpc>
              <a:spcBef>
                <a:spcPts val="0"/>
              </a:spcBef>
            </a:pPr>
            <a:r>
              <a:rPr lang="en-US" sz="1600" dirty="0">
                <a:solidFill>
                  <a:schemeClr val="accent1">
                    <a:lumMod val="75000"/>
                  </a:schemeClr>
                </a:solidFill>
                <a:cs typeface="Arial" charset="0"/>
              </a:rPr>
              <a:t>Being aware of our insecurities, and getting rid of negative beliefs about </a:t>
            </a:r>
            <a:r>
              <a:rPr lang="en-US" sz="1600" dirty="0" smtClean="0">
                <a:solidFill>
                  <a:schemeClr val="accent1">
                    <a:lumMod val="75000"/>
                  </a:schemeClr>
                </a:solidFill>
                <a:cs typeface="Arial" charset="0"/>
              </a:rPr>
              <a:t>ourselves</a:t>
            </a:r>
          </a:p>
          <a:p>
            <a:pPr marL="114300" indent="0" eaLnBrk="1" hangingPunct="1">
              <a:lnSpc>
                <a:spcPct val="110000"/>
              </a:lnSpc>
              <a:spcBef>
                <a:spcPts val="0"/>
              </a:spcBef>
              <a:buNone/>
            </a:pPr>
            <a:endParaRPr lang="en-US" sz="1600" dirty="0">
              <a:solidFill>
                <a:schemeClr val="accent1">
                  <a:lumMod val="75000"/>
                </a:schemeClr>
              </a:solidFill>
              <a:cs typeface="Arial" charset="0"/>
            </a:endParaRPr>
          </a:p>
          <a:p>
            <a:pPr eaLnBrk="1" hangingPunct="1">
              <a:lnSpc>
                <a:spcPct val="110000"/>
              </a:lnSpc>
              <a:spcBef>
                <a:spcPts val="0"/>
              </a:spcBef>
            </a:pPr>
            <a:r>
              <a:rPr lang="en-US" sz="1600" dirty="0">
                <a:solidFill>
                  <a:schemeClr val="accent1">
                    <a:lumMod val="75000"/>
                  </a:schemeClr>
                </a:solidFill>
                <a:cs typeface="Arial" charset="0"/>
              </a:rPr>
              <a:t>Pushing against our comfort boundaries, and trying new things that might make us happy and </a:t>
            </a:r>
            <a:r>
              <a:rPr lang="en-US" sz="1600" dirty="0" smtClean="0">
                <a:solidFill>
                  <a:schemeClr val="accent1">
                    <a:lumMod val="75000"/>
                  </a:schemeClr>
                </a:solidFill>
                <a:cs typeface="Arial" charset="0"/>
              </a:rPr>
              <a:t>motivated</a:t>
            </a:r>
          </a:p>
          <a:p>
            <a:pPr eaLnBrk="1" hangingPunct="1">
              <a:lnSpc>
                <a:spcPct val="110000"/>
              </a:lnSpc>
              <a:spcBef>
                <a:spcPts val="0"/>
              </a:spcBef>
            </a:pPr>
            <a:endParaRPr lang="en-US" sz="1600" dirty="0">
              <a:solidFill>
                <a:schemeClr val="accent1">
                  <a:lumMod val="75000"/>
                </a:schemeClr>
              </a:solidFill>
              <a:cs typeface="Arial" charset="0"/>
            </a:endParaRPr>
          </a:p>
          <a:p>
            <a:pPr eaLnBrk="1" hangingPunct="1">
              <a:lnSpc>
                <a:spcPct val="110000"/>
              </a:lnSpc>
              <a:spcBef>
                <a:spcPts val="0"/>
              </a:spcBef>
            </a:pPr>
            <a:r>
              <a:rPr lang="en-US" sz="1600" dirty="0">
                <a:solidFill>
                  <a:schemeClr val="accent1">
                    <a:lumMod val="75000"/>
                  </a:schemeClr>
                </a:solidFill>
                <a:cs typeface="Arial" charset="0"/>
              </a:rPr>
              <a:t>Being more positive by being aware of our thoughts and statements, and by surrounding ourselves with positive </a:t>
            </a:r>
            <a:r>
              <a:rPr lang="en-US" sz="1600" dirty="0" smtClean="0">
                <a:solidFill>
                  <a:schemeClr val="accent1">
                    <a:lumMod val="75000"/>
                  </a:schemeClr>
                </a:solidFill>
                <a:cs typeface="Arial" charset="0"/>
              </a:rPr>
              <a:t>people</a:t>
            </a:r>
          </a:p>
          <a:p>
            <a:pPr eaLnBrk="1" hangingPunct="1">
              <a:lnSpc>
                <a:spcPct val="110000"/>
              </a:lnSpc>
              <a:spcBef>
                <a:spcPts val="0"/>
              </a:spcBef>
            </a:pPr>
            <a:endParaRPr lang="en-US" sz="1600" dirty="0">
              <a:solidFill>
                <a:schemeClr val="accent1">
                  <a:lumMod val="75000"/>
                </a:schemeClr>
              </a:solidFill>
              <a:cs typeface="Arial" charset="0"/>
            </a:endParaRPr>
          </a:p>
          <a:p>
            <a:pPr eaLnBrk="1" hangingPunct="1">
              <a:lnSpc>
                <a:spcPct val="110000"/>
              </a:lnSpc>
              <a:spcBef>
                <a:spcPts val="0"/>
              </a:spcBef>
            </a:pPr>
            <a:r>
              <a:rPr lang="en-US" sz="1600" dirty="0">
                <a:solidFill>
                  <a:schemeClr val="accent1">
                    <a:lumMod val="75000"/>
                  </a:schemeClr>
                </a:solidFill>
                <a:cs typeface="Arial" charset="0"/>
              </a:rPr>
              <a:t>Living in the present, and being responsible for our own actions and </a:t>
            </a:r>
            <a:r>
              <a:rPr lang="en-US" sz="1600" dirty="0" smtClean="0">
                <a:solidFill>
                  <a:schemeClr val="accent1">
                    <a:lumMod val="75000"/>
                  </a:schemeClr>
                </a:solidFill>
                <a:cs typeface="Arial" charset="0"/>
              </a:rPr>
              <a:t>decisions</a:t>
            </a:r>
          </a:p>
          <a:p>
            <a:pPr eaLnBrk="1" hangingPunct="1">
              <a:lnSpc>
                <a:spcPct val="110000"/>
              </a:lnSpc>
              <a:spcBef>
                <a:spcPts val="0"/>
              </a:spcBef>
            </a:pPr>
            <a:endParaRPr lang="en-US" sz="1600" dirty="0">
              <a:solidFill>
                <a:schemeClr val="accent1">
                  <a:lumMod val="75000"/>
                </a:schemeClr>
              </a:solidFill>
              <a:cs typeface="Arial" charset="0"/>
            </a:endParaRPr>
          </a:p>
          <a:p>
            <a:pPr eaLnBrk="1" hangingPunct="1">
              <a:lnSpc>
                <a:spcPct val="110000"/>
              </a:lnSpc>
              <a:spcBef>
                <a:spcPts val="0"/>
              </a:spcBef>
            </a:pPr>
            <a:r>
              <a:rPr lang="en-US" sz="1600" dirty="0">
                <a:solidFill>
                  <a:schemeClr val="accent1">
                    <a:lumMod val="75000"/>
                  </a:schemeClr>
                </a:solidFill>
                <a:cs typeface="Arial" charset="0"/>
              </a:rPr>
              <a:t>Working on our relaxed face, and being more conscientious of our actions towards others</a:t>
            </a:r>
          </a:p>
        </p:txBody>
      </p:sp>
    </p:spTree>
    <p:extLst>
      <p:ext uri="{BB962C8B-B14F-4D97-AF65-F5344CB8AC3E}">
        <p14:creationId xmlns:p14="http://schemas.microsoft.com/office/powerpoint/2010/main" val="1140891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Autofit/>
          </a:bodyPr>
          <a:lstStyle/>
          <a:p>
            <a:pPr eaLnBrk="1" hangingPunct="1"/>
            <a:r>
              <a:rPr lang="en-US" dirty="0" smtClean="0">
                <a:cs typeface="Arial" charset="0"/>
              </a:rPr>
              <a:t>Achieving Personal Mastery</a:t>
            </a:r>
            <a:endParaRPr lang="en-US" dirty="0">
              <a:cs typeface="Arial" charset="0"/>
            </a:endParaRPr>
          </a:p>
        </p:txBody>
      </p:sp>
      <p:sp>
        <p:nvSpPr>
          <p:cNvPr id="2" name="Text Placeholder 1"/>
          <p:cNvSpPr>
            <a:spLocks noGrp="1"/>
          </p:cNvSpPr>
          <p:nvPr>
            <p:ph type="body" idx="1"/>
          </p:nvPr>
        </p:nvSpPr>
        <p:spPr/>
        <p:txBody>
          <a:bodyPr/>
          <a:lstStyle/>
          <a:p>
            <a:r>
              <a:rPr lang="en-US" dirty="0" smtClean="0"/>
              <a:t>Leadership</a:t>
            </a:r>
            <a:endParaRPr lang="en-US" dirty="0"/>
          </a:p>
        </p:txBody>
      </p:sp>
    </p:spTree>
    <p:extLst>
      <p:ext uri="{BB962C8B-B14F-4D97-AF65-F5344CB8AC3E}">
        <p14:creationId xmlns:p14="http://schemas.microsoft.com/office/powerpoint/2010/main" val="1149626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sz="4000" dirty="0" smtClean="0">
                <a:cs typeface="Arial" charset="0"/>
              </a:rPr>
              <a:t>Motivation</a:t>
            </a:r>
            <a:endParaRPr lang="en-US" sz="4000" dirty="0">
              <a:cs typeface="Arial" charset="0"/>
            </a:endParaRPr>
          </a:p>
        </p:txBody>
      </p:sp>
      <p:sp>
        <p:nvSpPr>
          <p:cNvPr id="70659" name="Rectangle 3"/>
          <p:cNvSpPr>
            <a:spLocks noGrp="1" noChangeArrowheads="1"/>
          </p:cNvSpPr>
          <p:nvPr>
            <p:ph idx="1"/>
          </p:nvPr>
        </p:nvSpPr>
        <p:spPr/>
        <p:txBody>
          <a:bodyPr/>
          <a:lstStyle/>
          <a:p>
            <a:pPr eaLnBrk="1" hangingPunct="1"/>
            <a:r>
              <a:rPr lang="en-US" dirty="0" smtClean="0">
                <a:cs typeface="Arial" charset="0"/>
              </a:rPr>
              <a:t>Motivational Survey</a:t>
            </a:r>
          </a:p>
          <a:p>
            <a:pPr eaLnBrk="1" hangingPunct="1"/>
            <a:endParaRPr lang="en-US" b="1" dirty="0">
              <a:latin typeface="Arial" charset="0"/>
              <a:cs typeface="Arial" charset="0"/>
            </a:endParaRPr>
          </a:p>
          <a:p>
            <a:pPr eaLnBrk="1" hangingPunct="1"/>
            <a:endParaRPr lang="en-US" b="1" dirty="0">
              <a:latin typeface="Arial" charset="0"/>
              <a:cs typeface="Arial" charset="0"/>
            </a:endParaRPr>
          </a:p>
        </p:txBody>
      </p:sp>
    </p:spTree>
    <p:extLst>
      <p:ext uri="{BB962C8B-B14F-4D97-AF65-F5344CB8AC3E}">
        <p14:creationId xmlns:p14="http://schemas.microsoft.com/office/powerpoint/2010/main" val="2251519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fontScale="90000"/>
          </a:bodyPr>
          <a:lstStyle/>
          <a:p>
            <a:pPr eaLnBrk="1" hangingPunct="1"/>
            <a:r>
              <a:rPr lang="en-US" sz="4000" dirty="0">
                <a:cs typeface="Arial" charset="0"/>
              </a:rPr>
              <a:t>Why is Goal Setting Important?</a:t>
            </a:r>
          </a:p>
        </p:txBody>
      </p:sp>
      <p:sp>
        <p:nvSpPr>
          <p:cNvPr id="73731" name="Rectangle 3"/>
          <p:cNvSpPr>
            <a:spLocks noGrp="1" noChangeArrowheads="1"/>
          </p:cNvSpPr>
          <p:nvPr>
            <p:ph idx="1"/>
          </p:nvPr>
        </p:nvSpPr>
        <p:spPr/>
        <p:txBody>
          <a:bodyPr/>
          <a:lstStyle/>
          <a:p>
            <a:pPr eaLnBrk="1" hangingPunct="1"/>
            <a:r>
              <a:rPr lang="en-US" dirty="0">
                <a:cs typeface="Arial" charset="0"/>
              </a:rPr>
              <a:t>They provide us with a sense of </a:t>
            </a:r>
            <a:r>
              <a:rPr lang="en-US" dirty="0" smtClean="0">
                <a:cs typeface="Arial" charset="0"/>
              </a:rPr>
              <a:t>direction</a:t>
            </a:r>
          </a:p>
          <a:p>
            <a:pPr eaLnBrk="1" hangingPunct="1"/>
            <a:endParaRPr lang="en-US" dirty="0">
              <a:cs typeface="Arial" charset="0"/>
            </a:endParaRPr>
          </a:p>
          <a:p>
            <a:pPr eaLnBrk="1" hangingPunct="1"/>
            <a:r>
              <a:rPr lang="en-US" dirty="0">
                <a:cs typeface="Arial" charset="0"/>
              </a:rPr>
              <a:t>They motivate </a:t>
            </a:r>
            <a:r>
              <a:rPr lang="en-US" dirty="0" smtClean="0">
                <a:cs typeface="Arial" charset="0"/>
              </a:rPr>
              <a:t>us</a:t>
            </a:r>
          </a:p>
          <a:p>
            <a:pPr marL="114300" indent="0" eaLnBrk="1" hangingPunct="1">
              <a:buNone/>
            </a:pPr>
            <a:endParaRPr lang="en-US" dirty="0">
              <a:cs typeface="Arial" charset="0"/>
            </a:endParaRPr>
          </a:p>
          <a:p>
            <a:pPr eaLnBrk="1" hangingPunct="1"/>
            <a:r>
              <a:rPr lang="en-US" dirty="0">
                <a:cs typeface="Arial" charset="0"/>
              </a:rPr>
              <a:t>They make us feel good about ourselves and what we </a:t>
            </a:r>
            <a:r>
              <a:rPr lang="en-US" dirty="0" smtClean="0">
                <a:cs typeface="Arial" charset="0"/>
              </a:rPr>
              <a:t>do</a:t>
            </a:r>
          </a:p>
          <a:p>
            <a:pPr marL="114300" indent="0" eaLnBrk="1" hangingPunct="1">
              <a:buNone/>
            </a:pPr>
            <a:endParaRPr lang="en-US" dirty="0">
              <a:cs typeface="Arial" charset="0"/>
            </a:endParaRPr>
          </a:p>
          <a:p>
            <a:pPr eaLnBrk="1" hangingPunct="1"/>
            <a:r>
              <a:rPr lang="en-US" dirty="0">
                <a:cs typeface="Arial" charset="0"/>
              </a:rPr>
              <a:t>They point out strengths, which can be used to overcome obstacles, and make us aware of weaknesses so we can begin to improve them</a:t>
            </a:r>
          </a:p>
        </p:txBody>
      </p:sp>
    </p:spTree>
    <p:extLst>
      <p:ext uri="{BB962C8B-B14F-4D97-AF65-F5344CB8AC3E}">
        <p14:creationId xmlns:p14="http://schemas.microsoft.com/office/powerpoint/2010/main" val="3986838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normAutofit fontScale="90000"/>
          </a:bodyPr>
          <a:lstStyle/>
          <a:p>
            <a:pPr eaLnBrk="1" hangingPunct="1"/>
            <a:r>
              <a:rPr lang="en-US" sz="4000" dirty="0">
                <a:cs typeface="Arial" charset="0"/>
              </a:rPr>
              <a:t>Why is Goal Setting Important?</a:t>
            </a:r>
          </a:p>
        </p:txBody>
      </p:sp>
      <p:sp>
        <p:nvSpPr>
          <p:cNvPr id="74755" name="Rectangle 3"/>
          <p:cNvSpPr>
            <a:spLocks noGrp="1" noChangeArrowheads="1"/>
          </p:cNvSpPr>
          <p:nvPr>
            <p:ph idx="1"/>
          </p:nvPr>
        </p:nvSpPr>
        <p:spPr/>
        <p:txBody>
          <a:bodyPr/>
          <a:lstStyle/>
          <a:p>
            <a:pPr eaLnBrk="1" hangingPunct="1">
              <a:lnSpc>
                <a:spcPct val="90000"/>
              </a:lnSpc>
            </a:pPr>
            <a:r>
              <a:rPr lang="en-US" dirty="0" smtClean="0">
                <a:cs typeface="Arial" charset="0"/>
              </a:rPr>
              <a:t>They </a:t>
            </a:r>
            <a:r>
              <a:rPr lang="en-US" dirty="0">
                <a:cs typeface="Arial" charset="0"/>
              </a:rPr>
              <a:t>help us make </a:t>
            </a:r>
            <a:r>
              <a:rPr lang="en-US" dirty="0" smtClean="0">
                <a:cs typeface="Arial" charset="0"/>
              </a:rPr>
              <a:t>decisions</a:t>
            </a:r>
          </a:p>
          <a:p>
            <a:pPr eaLnBrk="1" hangingPunct="1">
              <a:lnSpc>
                <a:spcPct val="90000"/>
              </a:lnSpc>
            </a:pPr>
            <a:endParaRPr lang="en-US" dirty="0">
              <a:cs typeface="Arial" charset="0"/>
            </a:endParaRPr>
          </a:p>
          <a:p>
            <a:pPr eaLnBrk="1" hangingPunct="1">
              <a:lnSpc>
                <a:spcPct val="90000"/>
              </a:lnSpc>
            </a:pPr>
            <a:r>
              <a:rPr lang="en-US" dirty="0" smtClean="0">
                <a:cs typeface="Arial" charset="0"/>
              </a:rPr>
              <a:t>They </a:t>
            </a:r>
            <a:r>
              <a:rPr lang="en-US" dirty="0">
                <a:cs typeface="Arial" charset="0"/>
              </a:rPr>
              <a:t>force us to set </a:t>
            </a:r>
            <a:r>
              <a:rPr lang="en-US" dirty="0" smtClean="0">
                <a:cs typeface="Arial" charset="0"/>
              </a:rPr>
              <a:t>priorities</a:t>
            </a:r>
          </a:p>
          <a:p>
            <a:pPr eaLnBrk="1" hangingPunct="1">
              <a:lnSpc>
                <a:spcPct val="90000"/>
              </a:lnSpc>
            </a:pPr>
            <a:endParaRPr lang="en-US" dirty="0">
              <a:cs typeface="Arial" charset="0"/>
            </a:endParaRPr>
          </a:p>
          <a:p>
            <a:pPr eaLnBrk="1" hangingPunct="1">
              <a:lnSpc>
                <a:spcPct val="90000"/>
              </a:lnSpc>
            </a:pPr>
            <a:r>
              <a:rPr lang="en-US" dirty="0">
                <a:cs typeface="Arial" charset="0"/>
              </a:rPr>
              <a:t>They make us feel committed </a:t>
            </a:r>
            <a:endParaRPr lang="en-US" dirty="0" smtClean="0">
              <a:cs typeface="Arial" charset="0"/>
            </a:endParaRPr>
          </a:p>
          <a:p>
            <a:pPr marL="114300" indent="0" eaLnBrk="1" hangingPunct="1">
              <a:lnSpc>
                <a:spcPct val="90000"/>
              </a:lnSpc>
              <a:buNone/>
            </a:pPr>
            <a:endParaRPr lang="en-US" dirty="0" smtClean="0">
              <a:cs typeface="Arial" charset="0"/>
            </a:endParaRPr>
          </a:p>
          <a:p>
            <a:pPr eaLnBrk="1" hangingPunct="1">
              <a:lnSpc>
                <a:spcPct val="90000"/>
              </a:lnSpc>
            </a:pPr>
            <a:r>
              <a:rPr lang="en-US" dirty="0" smtClean="0">
                <a:cs typeface="Arial" charset="0"/>
              </a:rPr>
              <a:t>All of these concepts make us better leaders</a:t>
            </a:r>
            <a:endParaRPr lang="en-US" dirty="0">
              <a:cs typeface="Arial" charset="0"/>
            </a:endParaRPr>
          </a:p>
        </p:txBody>
      </p:sp>
    </p:spTree>
    <p:extLst>
      <p:ext uri="{BB962C8B-B14F-4D97-AF65-F5344CB8AC3E}">
        <p14:creationId xmlns:p14="http://schemas.microsoft.com/office/powerpoint/2010/main" val="1252912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rmAutofit fontScale="90000"/>
          </a:bodyPr>
          <a:lstStyle/>
          <a:p>
            <a:pPr eaLnBrk="1" hangingPunct="1"/>
            <a:r>
              <a:rPr lang="en-US" sz="4000" dirty="0">
                <a:cs typeface="Arial" charset="0"/>
              </a:rPr>
              <a:t>Reasons People Don</a:t>
            </a:r>
            <a:r>
              <a:rPr lang="ja-JP" altLang="en-US" sz="4000" dirty="0">
                <a:cs typeface="Arial" charset="0"/>
              </a:rPr>
              <a:t>’</a:t>
            </a:r>
            <a:r>
              <a:rPr lang="en-US" sz="4000" dirty="0">
                <a:cs typeface="Arial" charset="0"/>
              </a:rPr>
              <a:t>t Set Goals</a:t>
            </a:r>
          </a:p>
        </p:txBody>
      </p:sp>
      <p:sp>
        <p:nvSpPr>
          <p:cNvPr id="76803" name="Rectangle 3"/>
          <p:cNvSpPr>
            <a:spLocks noGrp="1" noChangeArrowheads="1"/>
          </p:cNvSpPr>
          <p:nvPr>
            <p:ph idx="1"/>
          </p:nvPr>
        </p:nvSpPr>
        <p:spPr/>
        <p:txBody>
          <a:bodyPr>
            <a:normAutofit fontScale="92500" lnSpcReduction="20000"/>
          </a:bodyPr>
          <a:lstStyle/>
          <a:p>
            <a:pPr eaLnBrk="1" hangingPunct="1"/>
            <a:r>
              <a:rPr lang="en-US" dirty="0">
                <a:cs typeface="Arial" charset="0"/>
              </a:rPr>
              <a:t>Predictability (threatened by change</a:t>
            </a:r>
            <a:r>
              <a:rPr lang="en-US" dirty="0" smtClean="0">
                <a:cs typeface="Arial" charset="0"/>
              </a:rPr>
              <a:t>)</a:t>
            </a:r>
          </a:p>
          <a:p>
            <a:pPr marL="114300" indent="0" eaLnBrk="1" hangingPunct="1">
              <a:buNone/>
            </a:pPr>
            <a:endParaRPr lang="en-US" dirty="0">
              <a:cs typeface="Arial" charset="0"/>
            </a:endParaRPr>
          </a:p>
          <a:p>
            <a:pPr eaLnBrk="1" hangingPunct="1"/>
            <a:r>
              <a:rPr lang="en-US" dirty="0">
                <a:cs typeface="Arial" charset="0"/>
              </a:rPr>
              <a:t>Conditioning (might make you change</a:t>
            </a:r>
            <a:r>
              <a:rPr lang="en-US" dirty="0" smtClean="0">
                <a:cs typeface="Arial" charset="0"/>
              </a:rPr>
              <a:t>)</a:t>
            </a:r>
          </a:p>
          <a:p>
            <a:pPr marL="114300" indent="0" eaLnBrk="1" hangingPunct="1">
              <a:buNone/>
            </a:pPr>
            <a:endParaRPr lang="en-US" dirty="0">
              <a:cs typeface="Arial" charset="0"/>
            </a:endParaRPr>
          </a:p>
          <a:p>
            <a:pPr eaLnBrk="1" hangingPunct="1"/>
            <a:r>
              <a:rPr lang="en-US" dirty="0">
                <a:cs typeface="Arial" charset="0"/>
              </a:rPr>
              <a:t>Belief in miracles (sit and wait</a:t>
            </a:r>
            <a:r>
              <a:rPr lang="en-US" dirty="0" smtClean="0">
                <a:cs typeface="Arial" charset="0"/>
              </a:rPr>
              <a:t>)</a:t>
            </a:r>
          </a:p>
          <a:p>
            <a:pPr eaLnBrk="1" hangingPunct="1"/>
            <a:endParaRPr lang="en-US" dirty="0">
              <a:cs typeface="Arial" charset="0"/>
            </a:endParaRPr>
          </a:p>
          <a:p>
            <a:pPr eaLnBrk="1" hangingPunct="1"/>
            <a:r>
              <a:rPr lang="en-US" dirty="0">
                <a:cs typeface="Arial" charset="0"/>
              </a:rPr>
              <a:t>Fear of </a:t>
            </a:r>
            <a:r>
              <a:rPr lang="en-US" dirty="0" smtClean="0">
                <a:cs typeface="Arial" charset="0"/>
              </a:rPr>
              <a:t>losing</a:t>
            </a:r>
          </a:p>
          <a:p>
            <a:pPr marL="114300" indent="0" eaLnBrk="1" hangingPunct="1">
              <a:buNone/>
            </a:pPr>
            <a:endParaRPr lang="en-US" dirty="0">
              <a:cs typeface="Arial" charset="0"/>
            </a:endParaRPr>
          </a:p>
          <a:p>
            <a:pPr eaLnBrk="1" hangingPunct="1"/>
            <a:r>
              <a:rPr lang="en-US" dirty="0">
                <a:cs typeface="Arial" charset="0"/>
              </a:rPr>
              <a:t>Fear of winning (changes comfort zone</a:t>
            </a:r>
            <a:r>
              <a:rPr lang="en-US" dirty="0" smtClean="0">
                <a:cs typeface="Arial" charset="0"/>
              </a:rPr>
              <a:t>)</a:t>
            </a:r>
          </a:p>
          <a:p>
            <a:pPr marL="114300" indent="0" eaLnBrk="1" hangingPunct="1">
              <a:buNone/>
            </a:pPr>
            <a:endParaRPr lang="en-US" dirty="0">
              <a:cs typeface="Arial" charset="0"/>
            </a:endParaRPr>
          </a:p>
          <a:p>
            <a:pPr eaLnBrk="1" hangingPunct="1"/>
            <a:r>
              <a:rPr lang="en-US" dirty="0" smtClean="0">
                <a:cs typeface="Arial" charset="0"/>
              </a:rPr>
              <a:t>Easier not to (I </a:t>
            </a:r>
            <a:r>
              <a:rPr lang="en-US" dirty="0">
                <a:cs typeface="Arial" charset="0"/>
              </a:rPr>
              <a:t>know I </a:t>
            </a:r>
            <a:r>
              <a:rPr lang="en-US" dirty="0" smtClean="0">
                <a:cs typeface="Arial" charset="0"/>
              </a:rPr>
              <a:t>can</a:t>
            </a:r>
            <a:r>
              <a:rPr lang="en-US" dirty="0" smtClean="0">
                <a:cs typeface="Arial" charset="0"/>
              </a:rPr>
              <a:t>’t</a:t>
            </a:r>
            <a:r>
              <a:rPr lang="en-US" dirty="0" smtClean="0">
                <a:cs typeface="Arial" charset="0"/>
              </a:rPr>
              <a:t> </a:t>
            </a:r>
            <a:r>
              <a:rPr lang="en-US" dirty="0">
                <a:cs typeface="Arial" charset="0"/>
              </a:rPr>
              <a:t>reach that goal, so I </a:t>
            </a:r>
            <a:r>
              <a:rPr lang="en-US" dirty="0" smtClean="0">
                <a:cs typeface="Arial" charset="0"/>
              </a:rPr>
              <a:t>won</a:t>
            </a:r>
            <a:r>
              <a:rPr lang="en-US" dirty="0" smtClean="0">
                <a:cs typeface="Arial" charset="0"/>
              </a:rPr>
              <a:t>’t </a:t>
            </a:r>
            <a:r>
              <a:rPr lang="en-US" dirty="0" smtClean="0">
                <a:cs typeface="Arial" charset="0"/>
              </a:rPr>
              <a:t>even try.)</a:t>
            </a:r>
            <a:endParaRPr lang="en-US" dirty="0">
              <a:cs typeface="Arial" charset="0"/>
            </a:endParaRPr>
          </a:p>
        </p:txBody>
      </p:sp>
    </p:spTree>
    <p:extLst>
      <p:ext uri="{BB962C8B-B14F-4D97-AF65-F5344CB8AC3E}">
        <p14:creationId xmlns:p14="http://schemas.microsoft.com/office/powerpoint/2010/main" val="3858202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Goals</a:t>
            </a:r>
            <a:endParaRPr lang="en-US" dirty="0"/>
          </a:p>
        </p:txBody>
      </p:sp>
      <p:sp>
        <p:nvSpPr>
          <p:cNvPr id="3" name="Content Placeholder 2"/>
          <p:cNvSpPr>
            <a:spLocks noGrp="1"/>
          </p:cNvSpPr>
          <p:nvPr>
            <p:ph idx="1"/>
          </p:nvPr>
        </p:nvSpPr>
        <p:spPr/>
        <p:txBody>
          <a:bodyPr/>
          <a:lstStyle/>
          <a:p>
            <a:r>
              <a:rPr lang="en-US" dirty="0" smtClean="0"/>
              <a:t>Successful people set consistent, meaningful goals for themselves</a:t>
            </a:r>
          </a:p>
          <a:p>
            <a:pPr marL="114300" indent="0">
              <a:buNone/>
            </a:pPr>
            <a:endParaRPr lang="en-US" dirty="0" smtClean="0"/>
          </a:p>
          <a:p>
            <a:r>
              <a:rPr lang="en-US" dirty="0" smtClean="0"/>
              <a:t>This is not meant to cause stress, but instead to provide positive focus</a:t>
            </a:r>
          </a:p>
          <a:p>
            <a:pPr marL="114300" indent="0">
              <a:buNone/>
            </a:pPr>
            <a:endParaRPr lang="en-US" dirty="0" smtClean="0"/>
          </a:p>
          <a:p>
            <a:r>
              <a:rPr lang="en-US" dirty="0" smtClean="0"/>
              <a:t>Clear goals allow us to not get absorbed by small obstacles, and allow us to not lose sight of ourselves</a:t>
            </a:r>
          </a:p>
          <a:p>
            <a:pPr marL="114300" indent="0">
              <a:buNone/>
            </a:pPr>
            <a:endParaRPr lang="en-US" dirty="0"/>
          </a:p>
        </p:txBody>
      </p:sp>
    </p:spTree>
    <p:extLst>
      <p:ext uri="{BB962C8B-B14F-4D97-AF65-F5344CB8AC3E}">
        <p14:creationId xmlns:p14="http://schemas.microsoft.com/office/powerpoint/2010/main" val="14552936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sz="4000" dirty="0">
                <a:cs typeface="Arial" charset="0"/>
              </a:rPr>
              <a:t>Defining Goals</a:t>
            </a:r>
          </a:p>
        </p:txBody>
      </p:sp>
      <p:sp>
        <p:nvSpPr>
          <p:cNvPr id="77827" name="Rectangle 3"/>
          <p:cNvSpPr>
            <a:spLocks noGrp="1" noChangeArrowheads="1"/>
          </p:cNvSpPr>
          <p:nvPr>
            <p:ph idx="1"/>
          </p:nvPr>
        </p:nvSpPr>
        <p:spPr/>
        <p:txBody>
          <a:bodyPr>
            <a:normAutofit fontScale="92500" lnSpcReduction="10000"/>
          </a:bodyPr>
          <a:lstStyle/>
          <a:p>
            <a:pPr eaLnBrk="1" hangingPunct="1">
              <a:lnSpc>
                <a:spcPct val="90000"/>
              </a:lnSpc>
            </a:pPr>
            <a:r>
              <a:rPr lang="en-US" sz="2400" dirty="0">
                <a:cs typeface="Arial" charset="0"/>
              </a:rPr>
              <a:t>Is it realistic, attainable, and feasible, but challenging?</a:t>
            </a:r>
          </a:p>
          <a:p>
            <a:pPr eaLnBrk="1" hangingPunct="1">
              <a:lnSpc>
                <a:spcPct val="90000"/>
              </a:lnSpc>
            </a:pPr>
            <a:r>
              <a:rPr lang="en-US" sz="2400" dirty="0">
                <a:cs typeface="Arial" charset="0"/>
              </a:rPr>
              <a:t>Is there a target for completion?</a:t>
            </a:r>
          </a:p>
          <a:p>
            <a:pPr eaLnBrk="1" hangingPunct="1">
              <a:lnSpc>
                <a:spcPct val="90000"/>
              </a:lnSpc>
            </a:pPr>
            <a:r>
              <a:rPr lang="en-US" sz="2400" dirty="0">
                <a:cs typeface="Arial" charset="0"/>
              </a:rPr>
              <a:t>Does it have measurable results?</a:t>
            </a:r>
          </a:p>
          <a:p>
            <a:pPr eaLnBrk="1" hangingPunct="1">
              <a:lnSpc>
                <a:spcPct val="90000"/>
              </a:lnSpc>
            </a:pPr>
            <a:r>
              <a:rPr lang="en-US" sz="2400" dirty="0">
                <a:cs typeface="Arial" charset="0"/>
              </a:rPr>
              <a:t>Is it clear, specific, and understandable?</a:t>
            </a:r>
          </a:p>
          <a:p>
            <a:pPr eaLnBrk="1" hangingPunct="1">
              <a:lnSpc>
                <a:spcPct val="90000"/>
              </a:lnSpc>
            </a:pPr>
            <a:r>
              <a:rPr lang="en-US" sz="2400" dirty="0">
                <a:cs typeface="Arial" charset="0"/>
              </a:rPr>
              <a:t>Is it meaningful and desirable?</a:t>
            </a:r>
          </a:p>
          <a:p>
            <a:pPr eaLnBrk="1" hangingPunct="1">
              <a:lnSpc>
                <a:spcPct val="90000"/>
              </a:lnSpc>
            </a:pPr>
            <a:r>
              <a:rPr lang="en-US" sz="2400" dirty="0">
                <a:cs typeface="Arial" charset="0"/>
              </a:rPr>
              <a:t>Is it beneficial?  </a:t>
            </a:r>
          </a:p>
          <a:p>
            <a:pPr eaLnBrk="1" hangingPunct="1">
              <a:lnSpc>
                <a:spcPct val="90000"/>
              </a:lnSpc>
            </a:pPr>
            <a:r>
              <a:rPr lang="en-US" sz="2400" dirty="0">
                <a:cs typeface="Arial" charset="0"/>
              </a:rPr>
              <a:t>Is it flexible?  (more than one level of attainment)</a:t>
            </a:r>
          </a:p>
          <a:p>
            <a:pPr eaLnBrk="1" hangingPunct="1">
              <a:lnSpc>
                <a:spcPct val="90000"/>
              </a:lnSpc>
            </a:pPr>
            <a:r>
              <a:rPr lang="en-US" sz="2400" dirty="0">
                <a:cs typeface="Arial" charset="0"/>
              </a:rPr>
              <a:t>Is it something you are responsible for making happen? (does it depend on someone else?)</a:t>
            </a:r>
          </a:p>
          <a:p>
            <a:pPr eaLnBrk="1" hangingPunct="1">
              <a:lnSpc>
                <a:spcPct val="90000"/>
              </a:lnSpc>
            </a:pPr>
            <a:r>
              <a:rPr lang="en-US" sz="2400" dirty="0">
                <a:cs typeface="Arial" charset="0"/>
              </a:rPr>
              <a:t>Whose goal is it?</a:t>
            </a:r>
          </a:p>
          <a:p>
            <a:pPr eaLnBrk="1" hangingPunct="1">
              <a:lnSpc>
                <a:spcPct val="90000"/>
              </a:lnSpc>
            </a:pPr>
            <a:r>
              <a:rPr lang="en-US" sz="2400" dirty="0">
                <a:cs typeface="Arial" charset="0"/>
              </a:rPr>
              <a:t>Is this goal energizing</a:t>
            </a:r>
            <a:r>
              <a:rPr lang="en-US" sz="2400" dirty="0" smtClean="0">
                <a:cs typeface="Arial" charset="0"/>
              </a:rPr>
              <a:t>?</a:t>
            </a:r>
          </a:p>
          <a:p>
            <a:pPr eaLnBrk="1" hangingPunct="1">
              <a:lnSpc>
                <a:spcPct val="90000"/>
              </a:lnSpc>
            </a:pPr>
            <a:r>
              <a:rPr lang="en-US" sz="2400" dirty="0" smtClean="0">
                <a:cs typeface="Arial" charset="0"/>
              </a:rPr>
              <a:t>Does it positively affect your life?</a:t>
            </a:r>
          </a:p>
          <a:p>
            <a:pPr eaLnBrk="1" hangingPunct="1">
              <a:lnSpc>
                <a:spcPct val="90000"/>
              </a:lnSpc>
            </a:pPr>
            <a:r>
              <a:rPr lang="en-US" dirty="0" smtClean="0">
                <a:cs typeface="Arial" charset="0"/>
              </a:rPr>
              <a:t>Does it help you organize your life?</a:t>
            </a:r>
            <a:endParaRPr lang="en-US" sz="2400" dirty="0">
              <a:cs typeface="Arial" charset="0"/>
            </a:endParaRPr>
          </a:p>
        </p:txBody>
      </p:sp>
    </p:spTree>
    <p:extLst>
      <p:ext uri="{BB962C8B-B14F-4D97-AF65-F5344CB8AC3E}">
        <p14:creationId xmlns:p14="http://schemas.microsoft.com/office/powerpoint/2010/main" val="3501313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n-US" sz="4000" dirty="0">
                <a:cs typeface="Arial" charset="0"/>
              </a:rPr>
              <a:t>Goal Setting </a:t>
            </a:r>
            <a:r>
              <a:rPr lang="en-US" sz="4000" dirty="0" smtClean="0">
                <a:cs typeface="Arial" charset="0"/>
              </a:rPr>
              <a:t>Assignment</a:t>
            </a:r>
            <a:endParaRPr lang="en-US" sz="4000" dirty="0">
              <a:cs typeface="Arial" charset="0"/>
            </a:endParaRPr>
          </a:p>
        </p:txBody>
      </p:sp>
      <p:sp>
        <p:nvSpPr>
          <p:cNvPr id="90115" name="Rectangle 3"/>
          <p:cNvSpPr>
            <a:spLocks noGrp="1" noChangeArrowheads="1"/>
          </p:cNvSpPr>
          <p:nvPr>
            <p:ph idx="1"/>
          </p:nvPr>
        </p:nvSpPr>
        <p:spPr/>
        <p:txBody>
          <a:bodyPr>
            <a:normAutofit/>
          </a:bodyPr>
          <a:lstStyle/>
          <a:p>
            <a:pPr eaLnBrk="1" hangingPunct="1">
              <a:lnSpc>
                <a:spcPct val="90000"/>
              </a:lnSpc>
            </a:pPr>
            <a:r>
              <a:rPr lang="en-US" sz="2000" dirty="0" smtClean="0">
                <a:cs typeface="Arial" charset="0"/>
              </a:rPr>
              <a:t>See </a:t>
            </a:r>
            <a:r>
              <a:rPr lang="en-US" sz="2000" dirty="0">
                <a:cs typeface="Arial" charset="0"/>
              </a:rPr>
              <a:t>G</a:t>
            </a:r>
            <a:r>
              <a:rPr lang="en-US" sz="2000" dirty="0" smtClean="0">
                <a:cs typeface="Arial" charset="0"/>
              </a:rPr>
              <a:t>oogle Doc</a:t>
            </a:r>
            <a:endParaRPr lang="en-US" sz="2000" dirty="0">
              <a:cs typeface="Arial" charset="0"/>
            </a:endParaRPr>
          </a:p>
        </p:txBody>
      </p:sp>
    </p:spTree>
    <p:extLst>
      <p:ext uri="{BB962C8B-B14F-4D97-AF65-F5344CB8AC3E}">
        <p14:creationId xmlns:p14="http://schemas.microsoft.com/office/powerpoint/2010/main" val="1410134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z="4000" dirty="0">
                <a:cs typeface="Arial" charset="0"/>
              </a:rPr>
              <a:t>Comfort Zones</a:t>
            </a:r>
          </a:p>
        </p:txBody>
      </p:sp>
      <p:sp>
        <p:nvSpPr>
          <p:cNvPr id="41987" name="Rectangle 3"/>
          <p:cNvSpPr>
            <a:spLocks noGrp="1" noChangeArrowheads="1"/>
          </p:cNvSpPr>
          <p:nvPr>
            <p:ph idx="1"/>
          </p:nvPr>
        </p:nvSpPr>
        <p:spPr/>
        <p:txBody>
          <a:bodyPr>
            <a:normAutofit/>
          </a:bodyPr>
          <a:lstStyle/>
          <a:p>
            <a:pPr eaLnBrk="1" hangingPunct="1"/>
            <a:r>
              <a:rPr lang="en-US" dirty="0" smtClean="0">
                <a:cs typeface="Arial" charset="0"/>
              </a:rPr>
              <a:t>If </a:t>
            </a:r>
            <a:r>
              <a:rPr lang="en-US" dirty="0">
                <a:cs typeface="Arial" charset="0"/>
              </a:rPr>
              <a:t>we do the new thing often enough, we overcome the fear, and our comfort zone </a:t>
            </a:r>
            <a:r>
              <a:rPr lang="en-US" dirty="0" smtClean="0">
                <a:cs typeface="Arial" charset="0"/>
              </a:rPr>
              <a:t>expands.</a:t>
            </a:r>
          </a:p>
          <a:p>
            <a:pPr eaLnBrk="1" hangingPunct="1"/>
            <a:endParaRPr lang="en-US" dirty="0">
              <a:cs typeface="Arial" charset="0"/>
            </a:endParaRPr>
          </a:p>
          <a:p>
            <a:pPr eaLnBrk="1" hangingPunct="1"/>
            <a:r>
              <a:rPr lang="en-US" dirty="0">
                <a:cs typeface="Arial" charset="0"/>
              </a:rPr>
              <a:t>If we back off and honor </a:t>
            </a:r>
            <a:r>
              <a:rPr lang="en-US" dirty="0" smtClean="0">
                <a:cs typeface="Arial" charset="0"/>
              </a:rPr>
              <a:t>our</a:t>
            </a:r>
            <a:r>
              <a:rPr lang="en-US" dirty="0">
                <a:cs typeface="Arial" charset="0"/>
              </a:rPr>
              <a:t> </a:t>
            </a:r>
            <a:r>
              <a:rPr lang="en-US" dirty="0" smtClean="0">
                <a:cs typeface="Arial" charset="0"/>
              </a:rPr>
              <a:t>“</a:t>
            </a:r>
            <a:r>
              <a:rPr lang="en-US" dirty="0" smtClean="0">
                <a:cs typeface="Arial" charset="0"/>
              </a:rPr>
              <a:t>need</a:t>
            </a:r>
            <a:r>
              <a:rPr lang="en-US" dirty="0" smtClean="0">
                <a:cs typeface="Arial" charset="0"/>
              </a:rPr>
              <a:t>” </a:t>
            </a:r>
            <a:r>
              <a:rPr lang="en-US" dirty="0" smtClean="0">
                <a:cs typeface="Arial" charset="0"/>
              </a:rPr>
              <a:t>to </a:t>
            </a:r>
            <a:r>
              <a:rPr lang="en-US" dirty="0">
                <a:cs typeface="Arial" charset="0"/>
              </a:rPr>
              <a:t>be comfortable, our comfort zone </a:t>
            </a:r>
            <a:r>
              <a:rPr lang="en-US" dirty="0" smtClean="0">
                <a:cs typeface="Arial" charset="0"/>
              </a:rPr>
              <a:t>shrinks.</a:t>
            </a:r>
            <a:endParaRPr lang="en-US" dirty="0">
              <a:cs typeface="Arial" charset="0"/>
            </a:endParaRPr>
          </a:p>
        </p:txBody>
      </p:sp>
    </p:spTree>
    <p:extLst>
      <p:ext uri="{BB962C8B-B14F-4D97-AF65-F5344CB8AC3E}">
        <p14:creationId xmlns:p14="http://schemas.microsoft.com/office/powerpoint/2010/main" val="3997850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z="4000" dirty="0">
                <a:cs typeface="Arial" charset="0"/>
              </a:rPr>
              <a:t>Insecurities &amp; Nervousness</a:t>
            </a:r>
          </a:p>
        </p:txBody>
      </p:sp>
      <p:sp>
        <p:nvSpPr>
          <p:cNvPr id="44035" name="Rectangle 3"/>
          <p:cNvSpPr>
            <a:spLocks noGrp="1" noChangeArrowheads="1"/>
          </p:cNvSpPr>
          <p:nvPr>
            <p:ph idx="1"/>
          </p:nvPr>
        </p:nvSpPr>
        <p:spPr/>
        <p:txBody>
          <a:bodyPr>
            <a:normAutofit/>
          </a:bodyPr>
          <a:lstStyle/>
          <a:p>
            <a:pPr eaLnBrk="1" hangingPunct="1">
              <a:lnSpc>
                <a:spcPct val="80000"/>
              </a:lnSpc>
            </a:pPr>
            <a:r>
              <a:rPr lang="en-US" dirty="0">
                <a:cs typeface="Arial" charset="0"/>
              </a:rPr>
              <a:t>Insecurities and nervousness are emotions that can be described as little caution flags that come up as we encounter risky circumstances in life.  </a:t>
            </a:r>
            <a:endParaRPr lang="en-US" dirty="0" smtClean="0">
              <a:cs typeface="Arial" charset="0"/>
            </a:endParaRPr>
          </a:p>
          <a:p>
            <a:pPr eaLnBrk="1" hangingPunct="1">
              <a:lnSpc>
                <a:spcPct val="80000"/>
              </a:lnSpc>
            </a:pPr>
            <a:endParaRPr lang="en-US" dirty="0" smtClean="0">
              <a:cs typeface="Arial" charset="0"/>
            </a:endParaRPr>
          </a:p>
          <a:p>
            <a:pPr>
              <a:lnSpc>
                <a:spcPct val="80000"/>
              </a:lnSpc>
            </a:pPr>
            <a:r>
              <a:rPr lang="en-US" dirty="0" smtClean="0">
                <a:cs typeface="Arial" charset="0"/>
              </a:rPr>
              <a:t>must </a:t>
            </a:r>
            <a:r>
              <a:rPr lang="en-US" dirty="0">
                <a:cs typeface="Arial" charset="0"/>
              </a:rPr>
              <a:t>be controlled when </a:t>
            </a:r>
            <a:r>
              <a:rPr lang="en-US" dirty="0" smtClean="0">
                <a:cs typeface="Arial" charset="0"/>
              </a:rPr>
              <a:t>they</a:t>
            </a:r>
          </a:p>
          <a:p>
            <a:pPr lvl="1">
              <a:lnSpc>
                <a:spcPct val="80000"/>
              </a:lnSpc>
            </a:pPr>
            <a:r>
              <a:rPr lang="en-US" dirty="0" smtClean="0">
                <a:cs typeface="Arial" charset="0"/>
              </a:rPr>
              <a:t>Hinder happiness</a:t>
            </a:r>
          </a:p>
          <a:p>
            <a:pPr lvl="1">
              <a:lnSpc>
                <a:spcPct val="80000"/>
              </a:lnSpc>
            </a:pPr>
            <a:r>
              <a:rPr lang="en-US" dirty="0" smtClean="0">
                <a:cs typeface="Arial" charset="0"/>
              </a:rPr>
              <a:t>Limit performance</a:t>
            </a:r>
          </a:p>
          <a:p>
            <a:pPr lvl="1">
              <a:lnSpc>
                <a:spcPct val="80000"/>
              </a:lnSpc>
            </a:pPr>
            <a:r>
              <a:rPr lang="en-US" dirty="0" smtClean="0">
                <a:cs typeface="Arial" charset="0"/>
              </a:rPr>
              <a:t>or </a:t>
            </a:r>
            <a:r>
              <a:rPr lang="en-US" dirty="0">
                <a:cs typeface="Arial" charset="0"/>
              </a:rPr>
              <a:t>limit your willingness to </a:t>
            </a:r>
            <a:r>
              <a:rPr lang="en-US" dirty="0" smtClean="0">
                <a:cs typeface="Arial" charset="0"/>
              </a:rPr>
              <a:t>participate</a:t>
            </a:r>
            <a:endParaRPr lang="en-US" dirty="0">
              <a:cs typeface="Arial" charset="0"/>
            </a:endParaRPr>
          </a:p>
        </p:txBody>
      </p:sp>
    </p:spTree>
    <p:extLst>
      <p:ext uri="{BB962C8B-B14F-4D97-AF65-F5344CB8AC3E}">
        <p14:creationId xmlns:p14="http://schemas.microsoft.com/office/powerpoint/2010/main" val="318561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dirty="0">
                <a:cs typeface="Arial" charset="0"/>
              </a:rPr>
              <a:t>How do I do this?</a:t>
            </a:r>
          </a:p>
        </p:txBody>
      </p:sp>
      <p:sp>
        <p:nvSpPr>
          <p:cNvPr id="48131" name="Content Placeholder 2"/>
          <p:cNvSpPr>
            <a:spLocks noGrp="1"/>
          </p:cNvSpPr>
          <p:nvPr>
            <p:ph idx="1"/>
          </p:nvPr>
        </p:nvSpPr>
        <p:spPr/>
        <p:txBody>
          <a:bodyPr/>
          <a:lstStyle/>
          <a:p>
            <a:r>
              <a:rPr lang="en-US" dirty="0" smtClean="0">
                <a:cs typeface="Arial" charset="0"/>
              </a:rPr>
              <a:t>Know yourself</a:t>
            </a:r>
          </a:p>
          <a:p>
            <a:endParaRPr lang="en-US" dirty="0" smtClean="0">
              <a:cs typeface="Arial" charset="0"/>
            </a:endParaRPr>
          </a:p>
          <a:p>
            <a:r>
              <a:rPr lang="en-US" dirty="0" smtClean="0">
                <a:cs typeface="Arial" charset="0"/>
              </a:rPr>
              <a:t>Work </a:t>
            </a:r>
            <a:r>
              <a:rPr lang="en-US" dirty="0">
                <a:cs typeface="Arial" charset="0"/>
              </a:rPr>
              <a:t>on your ideas for building a positive self-</a:t>
            </a:r>
            <a:r>
              <a:rPr lang="en-US" dirty="0" smtClean="0">
                <a:cs typeface="Arial" charset="0"/>
              </a:rPr>
              <a:t>image</a:t>
            </a:r>
          </a:p>
          <a:p>
            <a:endParaRPr lang="en-US" dirty="0">
              <a:cs typeface="Arial" charset="0"/>
            </a:endParaRPr>
          </a:p>
          <a:p>
            <a:r>
              <a:rPr lang="en-US" dirty="0" smtClean="0">
                <a:cs typeface="Arial" charset="0"/>
              </a:rPr>
              <a:t>Challenge your insecurities/regularly set outside of your comfort zone</a:t>
            </a:r>
          </a:p>
          <a:p>
            <a:pPr marL="114300" indent="0">
              <a:buNone/>
            </a:pPr>
            <a:endParaRPr lang="en-US" dirty="0">
              <a:cs typeface="Arial" charset="0"/>
            </a:endParaRPr>
          </a:p>
          <a:p>
            <a:r>
              <a:rPr lang="en-US" dirty="0" smtClean="0">
                <a:cs typeface="Arial" charset="0"/>
              </a:rPr>
              <a:t>Be aware: Write down a </a:t>
            </a:r>
            <a:r>
              <a:rPr lang="en-US" dirty="0">
                <a:cs typeface="Arial" charset="0"/>
              </a:rPr>
              <a:t>list of life's normal things that make you feel nervous or insecure</a:t>
            </a:r>
          </a:p>
        </p:txBody>
      </p:sp>
    </p:spTree>
    <p:extLst>
      <p:ext uri="{BB962C8B-B14F-4D97-AF65-F5344CB8AC3E}">
        <p14:creationId xmlns:p14="http://schemas.microsoft.com/office/powerpoint/2010/main" val="1002365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pPr eaLnBrk="1" hangingPunct="1"/>
            <a:r>
              <a:rPr lang="en-US" sz="4000" dirty="0">
                <a:cs typeface="Arial" charset="0"/>
              </a:rPr>
              <a:t>The worst insecurity &amp; nervousness… anxiety</a:t>
            </a:r>
          </a:p>
        </p:txBody>
      </p:sp>
      <p:sp>
        <p:nvSpPr>
          <p:cNvPr id="50179" name="Rectangle 3"/>
          <p:cNvSpPr>
            <a:spLocks noGrp="1" noChangeArrowheads="1"/>
          </p:cNvSpPr>
          <p:nvPr>
            <p:ph idx="1"/>
          </p:nvPr>
        </p:nvSpPr>
        <p:spPr/>
        <p:txBody>
          <a:bodyPr/>
          <a:lstStyle/>
          <a:p>
            <a:pPr eaLnBrk="1" hangingPunct="1"/>
            <a:r>
              <a:rPr lang="en-US" dirty="0">
                <a:cs typeface="Arial" charset="0"/>
              </a:rPr>
              <a:t>What is anxiety</a:t>
            </a:r>
            <a:r>
              <a:rPr lang="en-US" dirty="0" smtClean="0">
                <a:cs typeface="Arial" charset="0"/>
              </a:rPr>
              <a:t>?</a:t>
            </a:r>
          </a:p>
          <a:p>
            <a:pPr lvl="1"/>
            <a:r>
              <a:rPr lang="en-US" dirty="0" smtClean="0">
                <a:cs typeface="Arial" charset="0"/>
              </a:rPr>
              <a:t>A feeling of worry, nervousness, or unease typically about an eminent event or something with an uncertain outcome</a:t>
            </a:r>
          </a:p>
          <a:p>
            <a:pPr marL="411480" lvl="1" indent="0">
              <a:buNone/>
            </a:pPr>
            <a:endParaRPr lang="en-US" dirty="0" smtClean="0">
              <a:cs typeface="Arial" charset="0"/>
            </a:endParaRPr>
          </a:p>
          <a:p>
            <a:pPr lvl="1"/>
            <a:r>
              <a:rPr lang="en-US" dirty="0" smtClean="0">
                <a:cs typeface="Arial" charset="0"/>
              </a:rPr>
              <a:t>A desire to do something, typically accompanied by unease</a:t>
            </a:r>
          </a:p>
          <a:p>
            <a:pPr marL="411480" lvl="1" indent="0">
              <a:buNone/>
            </a:pPr>
            <a:endParaRPr lang="en-US" dirty="0" smtClean="0">
              <a:cs typeface="Arial" charset="0"/>
            </a:endParaRPr>
          </a:p>
          <a:p>
            <a:pPr lvl="1"/>
            <a:r>
              <a:rPr lang="en-US" dirty="0" smtClean="0">
                <a:cs typeface="Arial" charset="0"/>
              </a:rPr>
              <a:t>In psychiatry: a nervous disorder characterized by a state of excessive uneasiness and apprehension, typically with compulsive behavior</a:t>
            </a:r>
            <a:endParaRPr lang="en-US" dirty="0">
              <a:cs typeface="Arial" charset="0"/>
            </a:endParaRPr>
          </a:p>
        </p:txBody>
      </p:sp>
    </p:spTree>
    <p:extLst>
      <p:ext uri="{BB962C8B-B14F-4D97-AF65-F5344CB8AC3E}">
        <p14:creationId xmlns:p14="http://schemas.microsoft.com/office/powerpoint/2010/main" val="2708554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fontScale="90000"/>
          </a:bodyPr>
          <a:lstStyle/>
          <a:p>
            <a:pPr eaLnBrk="1" hangingPunct="1"/>
            <a:r>
              <a:rPr lang="en-US" sz="4000" dirty="0">
                <a:cs typeface="Arial" charset="0"/>
              </a:rPr>
              <a:t>Overcoming </a:t>
            </a:r>
            <a:r>
              <a:rPr lang="en-US" sz="4000" dirty="0" smtClean="0">
                <a:cs typeface="Arial" charset="0"/>
              </a:rPr>
              <a:t>Situational Anxiety</a:t>
            </a:r>
            <a:endParaRPr lang="en-US" sz="4000" dirty="0">
              <a:cs typeface="Arial" charset="0"/>
            </a:endParaRPr>
          </a:p>
        </p:txBody>
      </p:sp>
      <p:sp>
        <p:nvSpPr>
          <p:cNvPr id="51203" name="Rectangle 3"/>
          <p:cNvSpPr>
            <a:spLocks noGrp="1" noChangeArrowheads="1"/>
          </p:cNvSpPr>
          <p:nvPr>
            <p:ph idx="1"/>
          </p:nvPr>
        </p:nvSpPr>
        <p:spPr/>
        <p:txBody>
          <a:bodyPr/>
          <a:lstStyle/>
          <a:p>
            <a:pPr eaLnBrk="1" hangingPunct="1"/>
            <a:r>
              <a:rPr lang="en-US" dirty="0" smtClean="0">
                <a:solidFill>
                  <a:schemeClr val="accent1">
                    <a:lumMod val="50000"/>
                  </a:schemeClr>
                </a:solidFill>
                <a:cs typeface="Arial" charset="0"/>
              </a:rPr>
              <a:t>1. Identify the source of your anxiety.  </a:t>
            </a:r>
          </a:p>
          <a:p>
            <a:pPr lvl="1"/>
            <a:r>
              <a:rPr lang="en-US" dirty="0" smtClean="0">
                <a:solidFill>
                  <a:srgbClr val="6B7D72"/>
                </a:solidFill>
                <a:cs typeface="Arial" charset="0"/>
              </a:rPr>
              <a:t>Person? Event? Particular environment?</a:t>
            </a:r>
            <a:endParaRPr lang="en-US" dirty="0">
              <a:solidFill>
                <a:srgbClr val="6B7D72"/>
              </a:solidFill>
              <a:cs typeface="Arial" charset="0"/>
            </a:endParaRPr>
          </a:p>
          <a:p>
            <a:pPr lvl="1"/>
            <a:r>
              <a:rPr lang="en-US" dirty="0" smtClean="0">
                <a:solidFill>
                  <a:srgbClr val="6B7D72"/>
                </a:solidFill>
                <a:cs typeface="Arial" charset="0"/>
              </a:rPr>
              <a:t>You can handle fear much easier when you are clear about what it is, exactly.</a:t>
            </a:r>
            <a:endParaRPr lang="en-US" dirty="0">
              <a:solidFill>
                <a:srgbClr val="6B7D72"/>
              </a:solidFill>
              <a:cs typeface="Arial" charset="0"/>
            </a:endParaRPr>
          </a:p>
        </p:txBody>
      </p:sp>
    </p:spTree>
    <p:extLst>
      <p:ext uri="{BB962C8B-B14F-4D97-AF65-F5344CB8AC3E}">
        <p14:creationId xmlns:p14="http://schemas.microsoft.com/office/powerpoint/2010/main" val="889827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r>
              <a:rPr lang="en-US" sz="4000" dirty="0">
                <a:cs typeface="Arial" charset="0"/>
              </a:rPr>
              <a:t>Overcoming Situational Anxiety</a:t>
            </a:r>
            <a:endParaRPr lang="en-US" sz="4000" dirty="0">
              <a:cs typeface="Arial" charset="0"/>
            </a:endParaRPr>
          </a:p>
        </p:txBody>
      </p:sp>
      <p:sp>
        <p:nvSpPr>
          <p:cNvPr id="52227" name="Rectangle 3"/>
          <p:cNvSpPr>
            <a:spLocks noGrp="1" noChangeArrowheads="1"/>
          </p:cNvSpPr>
          <p:nvPr>
            <p:ph idx="1"/>
          </p:nvPr>
        </p:nvSpPr>
        <p:spPr/>
        <p:txBody>
          <a:bodyPr>
            <a:normAutofit/>
          </a:bodyPr>
          <a:lstStyle/>
          <a:p>
            <a:pPr eaLnBrk="1" hangingPunct="1"/>
            <a:r>
              <a:rPr lang="en-US" dirty="0">
                <a:solidFill>
                  <a:schemeClr val="tx2"/>
                </a:solidFill>
                <a:cs typeface="Arial" charset="0"/>
              </a:rPr>
              <a:t>2. Ground Control to Major </a:t>
            </a:r>
            <a:r>
              <a:rPr lang="en-US" dirty="0" smtClean="0">
                <a:solidFill>
                  <a:schemeClr val="tx2"/>
                </a:solidFill>
                <a:cs typeface="Arial" charset="0"/>
              </a:rPr>
              <a:t>Tom (intrapersonal dialogue)</a:t>
            </a:r>
            <a:endParaRPr lang="en-US" dirty="0">
              <a:solidFill>
                <a:schemeClr val="tx2"/>
              </a:solidFill>
              <a:cs typeface="Arial" charset="0"/>
            </a:endParaRPr>
          </a:p>
          <a:p>
            <a:pPr lvl="1" eaLnBrk="1" hangingPunct="1"/>
            <a:r>
              <a:rPr lang="en-US" dirty="0">
                <a:solidFill>
                  <a:schemeClr val="accent1">
                    <a:lumMod val="75000"/>
                  </a:schemeClr>
                </a:solidFill>
                <a:cs typeface="Arial" charset="0"/>
              </a:rPr>
              <a:t>What are the messages that you give yourself? </a:t>
            </a:r>
          </a:p>
          <a:p>
            <a:pPr lvl="1" eaLnBrk="1" hangingPunct="1"/>
            <a:r>
              <a:rPr lang="en-US" dirty="0" smtClean="0">
                <a:solidFill>
                  <a:schemeClr val="accent1">
                    <a:lumMod val="75000"/>
                  </a:schemeClr>
                </a:solidFill>
                <a:cs typeface="Arial" charset="0"/>
              </a:rPr>
              <a:t>Control the ridiculousness</a:t>
            </a:r>
            <a:r>
              <a:rPr lang="mr-IN" dirty="0" smtClean="0">
                <a:solidFill>
                  <a:schemeClr val="accent1">
                    <a:lumMod val="75000"/>
                  </a:schemeClr>
                </a:solidFill>
                <a:cs typeface="Arial" charset="0"/>
              </a:rPr>
              <a:t>…</a:t>
            </a:r>
            <a:endParaRPr lang="en-US" dirty="0" smtClean="0">
              <a:solidFill>
                <a:schemeClr val="accent1">
                  <a:lumMod val="75000"/>
                </a:schemeClr>
              </a:solidFill>
              <a:cs typeface="Arial" charset="0"/>
            </a:endParaRPr>
          </a:p>
          <a:p>
            <a:pPr lvl="2"/>
            <a:r>
              <a:rPr lang="en-US" dirty="0" smtClean="0">
                <a:solidFill>
                  <a:schemeClr val="accent1">
                    <a:lumMod val="75000"/>
                  </a:schemeClr>
                </a:solidFill>
                <a:cs typeface="Arial" charset="0"/>
              </a:rPr>
              <a:t>Your </a:t>
            </a:r>
            <a:r>
              <a:rPr lang="en-US" dirty="0">
                <a:solidFill>
                  <a:schemeClr val="accent1">
                    <a:lumMod val="75000"/>
                  </a:schemeClr>
                </a:solidFill>
                <a:cs typeface="Arial" charset="0"/>
              </a:rPr>
              <a:t>mind generates random and often irrelevant thoughts that you can follow for hours on end in concentric circles. </a:t>
            </a:r>
          </a:p>
          <a:p>
            <a:pPr lvl="2"/>
            <a:r>
              <a:rPr lang="en-US" dirty="0">
                <a:solidFill>
                  <a:schemeClr val="accent1">
                    <a:lumMod val="75000"/>
                  </a:schemeClr>
                </a:solidFill>
                <a:cs typeface="Arial" charset="0"/>
              </a:rPr>
              <a:t>Follow your worry string sometime and be amazed at your mind's ability to invent anxiety-inducing scenarios. </a:t>
            </a:r>
            <a:endParaRPr lang="en-US" b="1" dirty="0">
              <a:solidFill>
                <a:schemeClr val="accent1">
                  <a:lumMod val="75000"/>
                </a:schemeClr>
              </a:solidFill>
              <a:cs typeface="Arial" charset="0"/>
            </a:endParaRPr>
          </a:p>
        </p:txBody>
      </p:sp>
    </p:spTree>
    <p:extLst>
      <p:ext uri="{BB962C8B-B14F-4D97-AF65-F5344CB8AC3E}">
        <p14:creationId xmlns:p14="http://schemas.microsoft.com/office/powerpoint/2010/main" val="1530951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cs typeface="Arial" charset="0"/>
              </a:rPr>
              <a:t>Overcoming Situational Anxiety</a:t>
            </a:r>
            <a:endParaRPr lang="en-US" dirty="0"/>
          </a:p>
        </p:txBody>
      </p:sp>
      <p:sp>
        <p:nvSpPr>
          <p:cNvPr id="3" name="Content Placeholder 2"/>
          <p:cNvSpPr>
            <a:spLocks noGrp="1"/>
          </p:cNvSpPr>
          <p:nvPr>
            <p:ph idx="1"/>
          </p:nvPr>
        </p:nvSpPr>
        <p:spPr/>
        <p:txBody>
          <a:bodyPr/>
          <a:lstStyle/>
          <a:p>
            <a:r>
              <a:rPr lang="en-US" dirty="0" smtClean="0">
                <a:cs typeface="Arial" charset="0"/>
              </a:rPr>
              <a:t>3. Determine if your worry is solvable</a:t>
            </a:r>
            <a:endParaRPr lang="en-US" dirty="0">
              <a:cs typeface="Arial" charset="0"/>
            </a:endParaRPr>
          </a:p>
          <a:p>
            <a:pPr lvl="1"/>
            <a:r>
              <a:rPr lang="en-US" dirty="0" smtClean="0">
                <a:solidFill>
                  <a:schemeClr val="accent1">
                    <a:lumMod val="75000"/>
                  </a:schemeClr>
                </a:solidFill>
                <a:cs typeface="Arial" charset="0"/>
              </a:rPr>
              <a:t>If you know what your fear is, next, determine if its something you can deal with, or determine what you need to do to make changes.</a:t>
            </a:r>
          </a:p>
          <a:p>
            <a:pPr lvl="1"/>
            <a:r>
              <a:rPr lang="en-US" dirty="0" smtClean="0">
                <a:solidFill>
                  <a:schemeClr val="accent1">
                    <a:lumMod val="75000"/>
                  </a:schemeClr>
                </a:solidFill>
                <a:cs typeface="Arial" charset="0"/>
              </a:rPr>
              <a:t>What can you do to lessen the worry?</a:t>
            </a:r>
          </a:p>
          <a:p>
            <a:pPr lvl="1"/>
            <a:r>
              <a:rPr lang="en-US" dirty="0" smtClean="0">
                <a:solidFill>
                  <a:schemeClr val="accent1">
                    <a:lumMod val="75000"/>
                  </a:schemeClr>
                </a:solidFill>
                <a:cs typeface="Arial" charset="0"/>
              </a:rPr>
              <a:t>Is there a long or short term fix?</a:t>
            </a:r>
          </a:p>
          <a:p>
            <a:pPr lvl="1"/>
            <a:r>
              <a:rPr lang="en-US" dirty="0" smtClean="0">
                <a:solidFill>
                  <a:schemeClr val="accent1">
                    <a:lumMod val="75000"/>
                  </a:schemeClr>
                </a:solidFill>
                <a:cs typeface="Arial" charset="0"/>
              </a:rPr>
              <a:t>What can I do to prevent this fear from reoccurring? </a:t>
            </a:r>
            <a:endParaRPr lang="en-US" dirty="0">
              <a:solidFill>
                <a:schemeClr val="accent1">
                  <a:lumMod val="75000"/>
                </a:schemeClr>
              </a:solidFill>
              <a:cs typeface="Arial" charset="0"/>
            </a:endParaRPr>
          </a:p>
          <a:p>
            <a:endParaRPr lang="en-US" sz="2000" dirty="0"/>
          </a:p>
        </p:txBody>
      </p:sp>
    </p:spTree>
    <p:extLst>
      <p:ext uri="{BB962C8B-B14F-4D97-AF65-F5344CB8AC3E}">
        <p14:creationId xmlns:p14="http://schemas.microsoft.com/office/powerpoint/2010/main" val="2937023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152</TotalTime>
  <Words>1922</Words>
  <Application>Microsoft Macintosh PowerPoint</Application>
  <PresentationFormat>On-screen Show (4:3)</PresentationFormat>
  <Paragraphs>229</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Apothecary</vt:lpstr>
      <vt:lpstr>Day 2: Anxiety, Motivation, &amp; Goal Setting</vt:lpstr>
      <vt:lpstr>Comfort Zones</vt:lpstr>
      <vt:lpstr>Comfort Zones</vt:lpstr>
      <vt:lpstr>Insecurities &amp; Nervousness</vt:lpstr>
      <vt:lpstr>How do I do this?</vt:lpstr>
      <vt:lpstr>The worst insecurity &amp; nervousness… anxiety</vt:lpstr>
      <vt:lpstr>Overcoming Situational Anxiety</vt:lpstr>
      <vt:lpstr>Overcoming Situational Anxiety</vt:lpstr>
      <vt:lpstr>Overcoming Situational Anxiety</vt:lpstr>
      <vt:lpstr>Overcoming Situational Anxiety</vt:lpstr>
      <vt:lpstr>Overcoming Situational Anxiety</vt:lpstr>
      <vt:lpstr>Overcoming Generalized Anxiety</vt:lpstr>
      <vt:lpstr>Overcoming Generalized Anxiety</vt:lpstr>
      <vt:lpstr>Overcoming Generalized Anxiety</vt:lpstr>
      <vt:lpstr>Overcoming Generalized Anxiety</vt:lpstr>
      <vt:lpstr>Overcoming Generalized Anxiety</vt:lpstr>
      <vt:lpstr>Overcoming Generalized Anxiety</vt:lpstr>
      <vt:lpstr>Overcoming Generalized Anxiety</vt:lpstr>
      <vt:lpstr>Overcoming Generalized Anxiety</vt:lpstr>
      <vt:lpstr>Overcoming Generalized Anxiety</vt:lpstr>
      <vt:lpstr>What we’re working on in our personal lives…</vt:lpstr>
      <vt:lpstr>Achieving Personal Mastery</vt:lpstr>
      <vt:lpstr>Motivation</vt:lpstr>
      <vt:lpstr>Why is Goal Setting Important?</vt:lpstr>
      <vt:lpstr>Why is Goal Setting Important?</vt:lpstr>
      <vt:lpstr>Reasons People Don’t Set Goals</vt:lpstr>
      <vt:lpstr>Setting Goals</vt:lpstr>
      <vt:lpstr>Defining Goals</vt:lpstr>
      <vt:lpstr>Goal Setting Assignment</vt:lpstr>
    </vt:vector>
  </TitlesOfParts>
  <Company>Broadwater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Lacks</dc:creator>
  <cp:lastModifiedBy>Kate Lacks</cp:lastModifiedBy>
  <cp:revision>20</cp:revision>
  <cp:lastPrinted>2018-01-12T15:54:54Z</cp:lastPrinted>
  <dcterms:created xsi:type="dcterms:W3CDTF">2018-01-10T14:42:49Z</dcterms:created>
  <dcterms:modified xsi:type="dcterms:W3CDTF">2018-01-12T15:55:02Z</dcterms:modified>
</cp:coreProperties>
</file>