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257" r:id="rId3"/>
    <p:sldId id="305" r:id="rId4"/>
    <p:sldId id="299" r:id="rId5"/>
    <p:sldId id="306" r:id="rId6"/>
    <p:sldId id="261" r:id="rId7"/>
    <p:sldId id="262" r:id="rId8"/>
    <p:sldId id="300" r:id="rId9"/>
    <p:sldId id="307" r:id="rId10"/>
    <p:sldId id="311" r:id="rId11"/>
    <p:sldId id="308" r:id="rId12"/>
    <p:sldId id="309" r:id="rId13"/>
    <p:sldId id="302" r:id="rId14"/>
    <p:sldId id="316" r:id="rId15"/>
    <p:sldId id="317" r:id="rId16"/>
    <p:sldId id="304" r:id="rId17"/>
    <p:sldId id="312" r:id="rId18"/>
    <p:sldId id="314" r:id="rId19"/>
    <p:sldId id="303" r:id="rId20"/>
    <p:sldId id="313" r:id="rId21"/>
    <p:sldId id="287" r:id="rId22"/>
    <p:sldId id="315"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73" autoAdjust="0"/>
  </p:normalViewPr>
  <p:slideViewPr>
    <p:cSldViewPr>
      <p:cViewPr>
        <p:scale>
          <a:sx n="55" d="100"/>
          <a:sy n="55" d="100"/>
        </p:scale>
        <p:origin x="-1776" y="-7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5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2/26/14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2/26/14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Beveridge</a:t>
            </a:r>
            <a:r>
              <a:rPr lang="en-US" b="1" baseline="0" dirty="0" smtClean="0"/>
              <a:t> Report at end of WWII:</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Beveridge argued for social progression which required a coherent government policy: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'Social insurance fully developed may provide income security; It is an attack upon Want. But Want is one only of five giants on the road of reconstruction and in some ways the easiest to attack. The others are Disease, Ignorance, Squalor and Idleness</a:t>
            </a:r>
            <a:r>
              <a:rPr lang="en-US" baseline="0" dirty="0" smtClean="0">
                <a:effectLst/>
              </a:rPr>
              <a:t> (unemployment)</a:t>
            </a:r>
            <a:r>
              <a:rPr lang="en-US" dirty="0" smtClean="0">
                <a:effectLst/>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The problem of a diminishing population, Beveridge argued, made it 'imperative to give first place in social expenditure to the care of childhood and to the safeguarding of maternity'. Other areas covered were unemployment, disability and retirement</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sz="1200" b="1" kern="1200" dirty="0" smtClean="0">
                <a:solidFill>
                  <a:schemeClr val="tx1"/>
                </a:solidFill>
                <a:latin typeface="+mn-lt"/>
                <a:ea typeface="ＭＳ Ｐゴシック" pitchFamily="-109" charset="-128"/>
                <a:cs typeface="+mn-cs"/>
              </a:rPr>
              <a:t>Margaret Thatcher</a:t>
            </a:r>
          </a:p>
          <a:p>
            <a:pPr marL="171450" indent="-171450" eaLnBrk="1" hangingPunct="1">
              <a:spcBef>
                <a:spcPct val="0"/>
              </a:spcBef>
              <a:buFont typeface="Arial" pitchFamily="34" charset="0"/>
              <a:buChar char="•"/>
            </a:pPr>
            <a:r>
              <a:rPr lang="en-US" sz="1200" kern="1200" dirty="0" smtClean="0">
                <a:solidFill>
                  <a:schemeClr val="tx1"/>
                </a:solidFill>
                <a:latin typeface="+mn-lt"/>
                <a:ea typeface="ＭＳ Ｐゴシック" pitchFamily="-109" charset="-128"/>
                <a:cs typeface="+mn-cs"/>
              </a:rPr>
              <a:t>1970’s – beginning of economic stagnation</a:t>
            </a:r>
            <a:r>
              <a:rPr lang="en-US" sz="1200" kern="1200" baseline="0" dirty="0" smtClean="0">
                <a:solidFill>
                  <a:schemeClr val="tx1"/>
                </a:solidFill>
                <a:latin typeface="+mn-lt"/>
                <a:ea typeface="ＭＳ Ｐゴシック" pitchFamily="-109" charset="-128"/>
                <a:cs typeface="+mn-cs"/>
              </a:rPr>
              <a:t> and declining competitiveness of key British industries; strife and class tensions</a:t>
            </a:r>
          </a:p>
          <a:p>
            <a:pPr marL="171450" indent="-171450" eaLnBrk="1" hangingPunct="1">
              <a:spcBef>
                <a:spcPct val="0"/>
              </a:spcBef>
              <a:buFont typeface="Arial" pitchFamily="34" charset="0"/>
              <a:buChar char="•"/>
            </a:pPr>
            <a:r>
              <a:rPr lang="en-US" sz="1200" kern="1200" baseline="0" dirty="0" smtClean="0">
                <a:solidFill>
                  <a:schemeClr val="tx1"/>
                </a:solidFill>
                <a:latin typeface="+mn-lt"/>
                <a:ea typeface="ＭＳ Ｐゴシック" pitchFamily="-109" charset="-128"/>
                <a:cs typeface="+mn-cs"/>
              </a:rPr>
              <a:t>Thatcher believed collectivism had weakened British industry and permitted powerful, self-serving unions to hold country for ransom</a:t>
            </a:r>
          </a:p>
          <a:p>
            <a:pPr marL="171450" indent="-171450" eaLnBrk="1" hangingPunct="1">
              <a:spcBef>
                <a:spcPct val="0"/>
              </a:spcBef>
              <a:buFont typeface="Arial" pitchFamily="34" charset="0"/>
              <a:buChar char="•"/>
            </a:pPr>
            <a:r>
              <a:rPr lang="en-US" sz="1200" kern="1200" baseline="0" dirty="0" smtClean="0">
                <a:solidFill>
                  <a:schemeClr val="tx1"/>
                </a:solidFill>
                <a:latin typeface="+mn-lt"/>
                <a:ea typeface="ＭＳ Ｐゴシック" pitchFamily="-109" charset="-128"/>
                <a:cs typeface="+mn-cs"/>
              </a:rPr>
              <a:t>Sought to jump-start economy by cutting taxes, reducing social services  where possible, and using government policy to stimulate competitiveness and efficiency in private sector</a:t>
            </a:r>
            <a:endParaRPr lang="en-US" sz="1200" kern="1200" dirty="0" smtClean="0">
              <a:solidFill>
                <a:schemeClr val="tx1"/>
              </a:solidFill>
              <a:latin typeface="+mn-lt"/>
              <a:ea typeface="ＭＳ Ｐゴシック" pitchFamily="-109" charset="-128"/>
              <a:cs typeface="+mn-cs"/>
            </a:endParaRPr>
          </a:p>
          <a:p>
            <a:pPr marL="171450" indent="-171450" eaLnBrk="1" hangingPunct="1">
              <a:spcBef>
                <a:spcPct val="0"/>
              </a:spcBef>
              <a:buFont typeface="Arial" pitchFamily="34" charset="0"/>
              <a:buChar char="•"/>
            </a:pPr>
            <a:r>
              <a:rPr lang="en-US" sz="1200" kern="1200" dirty="0" smtClean="0">
                <a:solidFill>
                  <a:schemeClr val="tx1"/>
                </a:solidFill>
                <a:latin typeface="+mn-lt"/>
                <a:ea typeface="ＭＳ Ｐゴシック" pitchFamily="-109" charset="-128"/>
                <a:cs typeface="+mn-cs"/>
              </a:rPr>
              <a:t>As</a:t>
            </a:r>
            <a:r>
              <a:rPr lang="en-US" sz="1200" kern="1200" baseline="0" dirty="0" smtClean="0">
                <a:solidFill>
                  <a:schemeClr val="tx1"/>
                </a:solidFill>
                <a:latin typeface="+mn-lt"/>
                <a:ea typeface="ＭＳ Ｐゴシック" pitchFamily="-109" charset="-128"/>
                <a:cs typeface="+mn-cs"/>
              </a:rPr>
              <a:t> Secretary of Education , she </a:t>
            </a:r>
            <a:r>
              <a:rPr lang="en-US" sz="1200" b="1" kern="1200" baseline="0" dirty="0" smtClean="0">
                <a:solidFill>
                  <a:schemeClr val="tx1"/>
                </a:solidFill>
                <a:latin typeface="+mn-lt"/>
                <a:ea typeface="ＭＳ Ｐゴシック" pitchFamily="-109" charset="-128"/>
                <a:cs typeface="+mn-cs"/>
              </a:rPr>
              <a:t>eliminated free milk </a:t>
            </a:r>
            <a:r>
              <a:rPr lang="en-US" sz="1200" kern="1200" baseline="0" dirty="0" smtClean="0">
                <a:solidFill>
                  <a:schemeClr val="tx1"/>
                </a:solidFill>
                <a:latin typeface="+mn-lt"/>
                <a:ea typeface="ＭＳ Ｐゴシック" pitchFamily="-109" charset="-128"/>
                <a:cs typeface="+mn-cs"/>
              </a:rPr>
              <a:t>from school lunches (called Milk Snatcher)</a:t>
            </a:r>
          </a:p>
          <a:p>
            <a:pPr marL="171450" indent="-171450" eaLnBrk="1" hangingPunct="1">
              <a:spcBef>
                <a:spcPct val="0"/>
              </a:spcBef>
              <a:buFont typeface="Arial" pitchFamily="34" charset="0"/>
              <a:buChar char="•"/>
            </a:pPr>
            <a:r>
              <a:rPr lang="en-US" sz="1200" b="1" kern="1200" dirty="0" smtClean="0">
                <a:solidFill>
                  <a:schemeClr val="tx1"/>
                </a:solidFill>
                <a:latin typeface="+mn-lt"/>
                <a:ea typeface="ＭＳ Ｐゴシック" pitchFamily="-109" charset="-128"/>
                <a:cs typeface="+mn-cs"/>
              </a:rPr>
              <a:t>TINA:</a:t>
            </a:r>
            <a:r>
              <a:rPr lang="en-US" sz="1200" kern="1200" dirty="0" smtClean="0">
                <a:solidFill>
                  <a:schemeClr val="tx1"/>
                </a:solidFill>
                <a:latin typeface="+mn-lt"/>
                <a:ea typeface="ＭＳ Ｐゴシック" pitchFamily="-109" charset="-128"/>
                <a:cs typeface="+mn-cs"/>
              </a:rPr>
              <a:t> “There is no alternative” </a:t>
            </a:r>
          </a:p>
          <a:p>
            <a:pPr marL="171450" indent="-171450" eaLnBrk="1" hangingPunct="1">
              <a:spcBef>
                <a:spcPct val="0"/>
              </a:spcBef>
              <a:buFont typeface="Arial" pitchFamily="34" charset="0"/>
              <a:buChar char="•"/>
            </a:pPr>
            <a:r>
              <a:rPr lang="en-US" sz="1200" kern="1200" baseline="0" dirty="0" smtClean="0">
                <a:solidFill>
                  <a:schemeClr val="tx1"/>
                </a:solidFill>
                <a:latin typeface="+mn-lt"/>
                <a:ea typeface="ＭＳ Ｐゴシック" pitchFamily="-109" charset="-128"/>
                <a:cs typeface="+mn-cs"/>
              </a:rPr>
              <a:t>Privatization: </a:t>
            </a:r>
            <a:r>
              <a:rPr lang="en-US" sz="1200" kern="1200" dirty="0" smtClean="0">
                <a:solidFill>
                  <a:schemeClr val="tx1"/>
                </a:solidFill>
                <a:latin typeface="+mn-lt"/>
                <a:ea typeface="+mn-ea"/>
                <a:cs typeface="Arial" charset="0"/>
              </a:rPr>
              <a:t>British Petroleum; Sugar Refining; British Airways; British Aerospace; </a:t>
            </a:r>
            <a:r>
              <a:rPr lang="en-US" sz="1200" kern="1200" dirty="0" smtClean="0">
                <a:solidFill>
                  <a:schemeClr val="tx1"/>
                </a:solidFill>
                <a:latin typeface="+mn-lt"/>
                <a:ea typeface="+mn-ea"/>
                <a:cs typeface="+mn-cs"/>
              </a:rPr>
              <a:t>Ports; </a:t>
            </a:r>
            <a:r>
              <a:rPr lang="en-US" sz="1200" kern="1200" dirty="0" smtClean="0">
                <a:solidFill>
                  <a:schemeClr val="tx1"/>
                </a:solidFill>
                <a:latin typeface="+mn-lt"/>
                <a:ea typeface="+mn-ea"/>
                <a:cs typeface="Arial" charset="0"/>
              </a:rPr>
              <a:t>British Telecom; Cable and Wireless Telecommunications; British Leyland; </a:t>
            </a:r>
            <a:r>
              <a:rPr lang="en-US" sz="1200" kern="1200" dirty="0" smtClean="0">
                <a:solidFill>
                  <a:schemeClr val="tx1"/>
                </a:solidFill>
                <a:latin typeface="+mn-lt"/>
                <a:ea typeface="+mn-ea"/>
                <a:cs typeface="+mn-cs"/>
              </a:rPr>
              <a:t>Jet-engine division of Rolls Royce; Long-distance trucking; </a:t>
            </a:r>
            <a:r>
              <a:rPr lang="en-US" sz="1200" kern="1200" dirty="0" smtClean="0">
                <a:solidFill>
                  <a:schemeClr val="tx1"/>
                </a:solidFill>
                <a:latin typeface="+mn-lt"/>
                <a:ea typeface="+mn-ea"/>
                <a:cs typeface="Arial" charset="0"/>
              </a:rPr>
              <a:t>British Gas; Jaguar and Rover</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kern="1200" dirty="0" smtClean="0">
                <a:solidFill>
                  <a:schemeClr val="tx1"/>
                </a:solidFill>
                <a:latin typeface="+mn-lt"/>
                <a:ea typeface="ＭＳ Ｐゴシック" pitchFamily="-109" charset="-128"/>
                <a:cs typeface="+mn-cs"/>
              </a:rPr>
              <a:t>Never lost a general election (resigned within party</a:t>
            </a:r>
            <a:r>
              <a:rPr lang="en-US" sz="1200" kern="1200" baseline="0" dirty="0" smtClean="0">
                <a:solidFill>
                  <a:schemeClr val="tx1"/>
                </a:solidFill>
                <a:latin typeface="+mn-lt"/>
                <a:ea typeface="ＭＳ Ｐゴシック" pitchFamily="-109" charset="-128"/>
                <a:cs typeface="+mn-cs"/>
              </a:rPr>
              <a:t> when she lost support)</a:t>
            </a:r>
            <a:endParaRPr lang="en-US" sz="1200" kern="1200" dirty="0" smtClean="0">
              <a:solidFill>
                <a:schemeClr val="tx1"/>
              </a:solidFill>
              <a:latin typeface="+mn-lt"/>
              <a:ea typeface="ＭＳ Ｐゴシック" pitchFamily="-109" charset="-128"/>
              <a:cs typeface="+mn-cs"/>
            </a:endParaRP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kern="1200" baseline="0" dirty="0" smtClean="0">
                <a:solidFill>
                  <a:schemeClr val="tx1"/>
                </a:solidFill>
                <a:latin typeface="+mn-lt"/>
                <a:ea typeface="ＭＳ Ｐゴシック" pitchFamily="-109" charset="-128"/>
                <a:cs typeface="+mn-cs"/>
              </a:rPr>
              <a:t>Poll tax: each household charged by the # of residents.  The same amount each regardless of rental amount (led to downfall)</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endParaRPr lang="en-US" sz="1200" kern="1200" dirty="0" smtClean="0">
              <a:solidFill>
                <a:schemeClr val="tx1"/>
              </a:solidFill>
              <a:latin typeface="+mn-lt"/>
              <a:ea typeface="ＭＳ Ｐゴシック" pitchFamily="-109" charset="-128"/>
              <a:cs typeface="+mn-cs"/>
            </a:endParaRPr>
          </a:p>
          <a:p>
            <a:pPr marL="171450" indent="-171450" eaLnBrk="1" hangingPunct="1">
              <a:spcBef>
                <a:spcPct val="0"/>
              </a:spcBef>
              <a:buFont typeface="Arial" pitchFamily="34" charset="0"/>
              <a:buChar char="•"/>
            </a:pPr>
            <a:endParaRPr lang="en-US" sz="1200" kern="1200" dirty="0" smtClean="0">
              <a:solidFill>
                <a:schemeClr val="tx1"/>
              </a:solidFill>
              <a:latin typeface="+mn-lt"/>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Margaret Thatcher’s Legacy?</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05800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Cameron</a:t>
            </a:r>
            <a:endParaRPr lang="en-US" b="1" dirty="0" smtClean="0"/>
          </a:p>
          <a:p>
            <a:r>
              <a:rPr lang="en-US" dirty="0" smtClean="0"/>
              <a:t>promoted agendas including climate change, citizen activism, reduction of gap between rich and poor and reduction of global</a:t>
            </a:r>
            <a:r>
              <a:rPr lang="en-US" baseline="0" dirty="0" smtClean="0"/>
              <a:t> development gap</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Great power</a:t>
            </a:r>
            <a:r>
              <a:rPr lang="en-US" b="1" baseline="0" dirty="0" smtClean="0"/>
              <a:t> in the past:</a:t>
            </a:r>
          </a:p>
          <a:p>
            <a:pPr marL="171450" indent="-171450">
              <a:buFont typeface="Arial" pitchFamily="34" charset="0"/>
              <a:buChar char="•"/>
            </a:pPr>
            <a:r>
              <a:rPr lang="en-US" baseline="0" dirty="0" smtClean="0"/>
              <a:t>By 1870, British trade represented nearly ¼ of the world total</a:t>
            </a:r>
          </a:p>
          <a:p>
            <a:pPr marL="171450" indent="-171450">
              <a:buFont typeface="Arial" pitchFamily="34" charset="0"/>
              <a:buChar char="•"/>
            </a:pPr>
            <a:r>
              <a:rPr lang="en-US" baseline="0" dirty="0" smtClean="0"/>
              <a:t>By 1900, Queen Victoria ruled an empire that included 25% of the world’s population</a:t>
            </a:r>
          </a:p>
          <a:p>
            <a:pPr marL="171450" indent="-171450">
              <a:buFont typeface="Arial" pitchFamily="34" charset="0"/>
              <a:buChar char="•"/>
            </a:pPr>
            <a:r>
              <a:rPr lang="en-US" baseline="0" dirty="0" smtClean="0"/>
              <a:t>Britain exercised direct colonial rule over 50 countries (including one of the AP6 – Nigeria)</a:t>
            </a:r>
          </a:p>
          <a:p>
            <a:pPr marL="171450" indent="-171450">
              <a:buFont typeface="Arial" pitchFamily="34" charset="0"/>
              <a:buChar char="•"/>
            </a:pPr>
            <a:r>
              <a:rPr lang="en-US" baseline="0" dirty="0" smtClean="0"/>
              <a:t>Britain also dominated worldwide network of independent states</a:t>
            </a:r>
          </a:p>
          <a:p>
            <a:pPr marL="628650" lvl="1" indent="-171450">
              <a:buFont typeface="Courier New" pitchFamily="49" charset="0"/>
              <a:buChar char="o"/>
            </a:pPr>
            <a:r>
              <a:rPr lang="en-US" baseline="0" dirty="0" smtClean="0"/>
              <a:t>Britain rule as a </a:t>
            </a:r>
            <a:r>
              <a:rPr lang="en-US" b="1" baseline="0" dirty="0" smtClean="0"/>
              <a:t>hegemonic</a:t>
            </a:r>
            <a:r>
              <a:rPr lang="en-US" baseline="0" dirty="0" smtClean="0"/>
              <a:t> power, controlling alliances and international economic order and shaping domestic political developments in countries throughout the world</a:t>
            </a:r>
          </a:p>
          <a:p>
            <a:r>
              <a:rPr lang="en-US" b="1" dirty="0" smtClean="0"/>
              <a:t>Example</a:t>
            </a:r>
            <a:r>
              <a:rPr lang="en-US" b="1" baseline="0" dirty="0" smtClean="0"/>
              <a:t> of Devolution</a:t>
            </a:r>
          </a:p>
          <a:p>
            <a:pPr marL="171450" indent="-171450">
              <a:buFont typeface="Arial" pitchFamily="34" charset="0"/>
              <a:buChar char="•"/>
            </a:pPr>
            <a:r>
              <a:rPr lang="en-US" baseline="0" dirty="0" smtClean="0"/>
              <a:t>1997 devolved power to Assemblies in Scotland &amp; Wales</a:t>
            </a:r>
          </a:p>
          <a:p>
            <a:pPr marL="171450" indent="-171450">
              <a:buFont typeface="Arial" pitchFamily="34" charset="0"/>
              <a:buChar char="•"/>
            </a:pPr>
            <a:r>
              <a:rPr lang="en-US" baseline="0" dirty="0" smtClean="0"/>
              <a:t>1998 devolved power to Assembly in N. Ireland</a:t>
            </a:r>
          </a:p>
          <a:p>
            <a:pPr marL="628650" lvl="1" indent="-171450">
              <a:buFont typeface="Courier New" pitchFamily="49" charset="0"/>
              <a:buChar char="o"/>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marL="171450" indent="-171450" eaLnBrk="1" hangingPunct="1">
              <a:spcBef>
                <a:spcPct val="0"/>
              </a:spcBef>
              <a:buFont typeface="Arial" pitchFamily="34" charset="0"/>
              <a:buChar char="•"/>
            </a:pPr>
            <a:r>
              <a:rPr lang="en-US" b="1" dirty="0" smtClean="0">
                <a:ea typeface="ＭＳ Ｐゴシック" pitchFamily="-109" charset="-128"/>
              </a:rPr>
              <a:t>Bill of</a:t>
            </a:r>
            <a:r>
              <a:rPr lang="en-US" b="1" baseline="0" dirty="0" smtClean="0">
                <a:ea typeface="ＭＳ Ｐゴシック" pitchFamily="-109" charset="-128"/>
              </a:rPr>
              <a:t> Rights</a:t>
            </a:r>
            <a:r>
              <a:rPr lang="en-US" baseline="0" dirty="0" smtClean="0">
                <a:ea typeface="ＭＳ Ｐゴシック" pitchFamily="-109" charset="-128"/>
              </a:rPr>
              <a:t>: Without parliament consent: no standing army in peace, execution of laws, taxes; right to petition king, free elections</a:t>
            </a:r>
          </a:p>
          <a:p>
            <a:pPr marL="171450" indent="-171450" eaLnBrk="1" hangingPunct="1">
              <a:spcBef>
                <a:spcPct val="0"/>
              </a:spcBef>
              <a:buFont typeface="Arial" pitchFamily="34" charset="0"/>
              <a:buChar char="•"/>
            </a:pPr>
            <a:r>
              <a:rPr lang="en-US" b="1" baseline="0" dirty="0" smtClean="0">
                <a:ea typeface="ＭＳ Ｐゴシック" pitchFamily="-109" charset="-128"/>
              </a:rPr>
              <a:t>Great Reform Act (1832): </a:t>
            </a:r>
            <a:r>
              <a:rPr lang="en-US" baseline="0" dirty="0" smtClean="0">
                <a:ea typeface="ＭＳ Ｐゴシック" pitchFamily="-109" charset="-128"/>
              </a:rPr>
              <a:t>only about 300,000 more men could vote</a:t>
            </a:r>
          </a:p>
          <a:p>
            <a:pPr marL="171450" indent="-171450" eaLnBrk="1" hangingPunct="1">
              <a:spcBef>
                <a:spcPct val="0"/>
              </a:spcBef>
              <a:buFont typeface="Arial" pitchFamily="34" charset="0"/>
              <a:buChar char="•"/>
            </a:pPr>
            <a:r>
              <a:rPr lang="en-US" b="1" baseline="0" dirty="0" smtClean="0">
                <a:ea typeface="ＭＳ Ｐゴシック" pitchFamily="-109" charset="-128"/>
              </a:rPr>
              <a:t>Second Reform Act (1867): </a:t>
            </a:r>
            <a:r>
              <a:rPr lang="en-US" baseline="0" dirty="0" smtClean="0">
                <a:ea typeface="ＭＳ Ｐゴシック" pitchFamily="-109" charset="-128"/>
              </a:rPr>
              <a:t>male urban workers could vote electorate size increased to 3 million</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b="1" baseline="0" dirty="0" smtClean="0">
                <a:ea typeface="ＭＳ Ｐゴシック" pitchFamily="-109" charset="-128"/>
              </a:rPr>
              <a:t>Third:</a:t>
            </a:r>
            <a:r>
              <a:rPr lang="en-US" baseline="0" dirty="0" smtClean="0">
                <a:ea typeface="ＭＳ Ｐゴシック" pitchFamily="-109" charset="-128"/>
              </a:rPr>
              <a:t> rural vote</a:t>
            </a:r>
            <a:endParaRPr lang="en-US" dirty="0" smtClean="0">
              <a:ea typeface="ＭＳ Ｐゴシック" pitchFamily="-109" charset="-128"/>
            </a:endParaRPr>
          </a:p>
          <a:p>
            <a:pPr marL="171450" indent="-171450" eaLnBrk="1" hangingPunct="1">
              <a:spcBef>
                <a:spcPct val="0"/>
              </a:spcBef>
              <a:buFont typeface="Arial" pitchFamily="34" charset="0"/>
              <a:buChar char="•"/>
            </a:pPr>
            <a:r>
              <a:rPr lang="en-US" b="1" baseline="0" dirty="0" smtClean="0">
                <a:ea typeface="ＭＳ Ｐゴシック" pitchFamily="-109" charset="-128"/>
              </a:rPr>
              <a:t>Representation Acts of 1884 and 1885 </a:t>
            </a:r>
            <a:r>
              <a:rPr lang="en-US" baseline="0" dirty="0" smtClean="0">
                <a:ea typeface="ＭＳ Ｐゴシック" pitchFamily="-109" charset="-128"/>
              </a:rPr>
              <a:t>increased suffrage so much that working class men were majority of electorate</a:t>
            </a:r>
          </a:p>
          <a:p>
            <a:pPr marL="171450" indent="-171450" eaLnBrk="1" hangingPunct="1">
              <a:spcBef>
                <a:spcPct val="0"/>
              </a:spcBef>
              <a:buFont typeface="Arial" pitchFamily="34" charset="0"/>
              <a:buChar char="•"/>
            </a:pPr>
            <a:r>
              <a:rPr lang="en-US" baseline="0" dirty="0" smtClean="0">
                <a:ea typeface="ＭＳ Ｐゴシック" pitchFamily="-109" charset="-128"/>
              </a:rPr>
              <a:t>By early 20</a:t>
            </a:r>
            <a:r>
              <a:rPr lang="en-US" baseline="30000" dirty="0" smtClean="0">
                <a:ea typeface="ＭＳ Ｐゴシック" pitchFamily="-109" charset="-128"/>
              </a:rPr>
              <a:t>th</a:t>
            </a:r>
            <a:r>
              <a:rPr lang="en-US" baseline="0" dirty="0" smtClean="0">
                <a:ea typeface="ＭＳ Ｐゴシック" pitchFamily="-109" charset="-128"/>
              </a:rPr>
              <a:t> century, all men could vote</a:t>
            </a:r>
          </a:p>
          <a:p>
            <a:pPr marL="171450" indent="-171450" eaLnBrk="1" hangingPunct="1">
              <a:spcBef>
                <a:spcPct val="0"/>
              </a:spcBef>
              <a:buFont typeface="Arial" pitchFamily="34" charset="0"/>
              <a:buChar char="•"/>
            </a:pPr>
            <a:r>
              <a:rPr lang="en-US" baseline="0" dirty="0" smtClean="0">
                <a:ea typeface="ＭＳ Ｐゴシック" pitchFamily="-109" charset="-128"/>
              </a:rPr>
              <a:t>1918: most women could vote</a:t>
            </a:r>
          </a:p>
          <a:p>
            <a:pPr marL="171450" indent="-171450" eaLnBrk="1" hangingPunct="1">
              <a:spcBef>
                <a:spcPct val="0"/>
              </a:spcBef>
              <a:buFont typeface="Arial" pitchFamily="34" charset="0"/>
              <a:buChar char="•"/>
            </a:pPr>
            <a:r>
              <a:rPr lang="en-US" baseline="0" dirty="0" smtClean="0">
                <a:ea typeface="ＭＳ Ｐゴシック" pitchFamily="-109" charset="-128"/>
              </a:rPr>
              <a:t>1928: all women could vote</a:t>
            </a: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6</a:t>
            </a:fld>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marL="171450" indent="-171450">
              <a:spcBef>
                <a:spcPct val="0"/>
              </a:spcBef>
              <a:buFont typeface="Arial" pitchFamily="34" charset="0"/>
              <a:buChar char="•"/>
            </a:pPr>
            <a:r>
              <a:rPr lang="en-US" dirty="0">
                <a:ea typeface="ＭＳ Ｐゴシック" pitchFamily="-109" charset="-128"/>
              </a:rPr>
              <a:t>Strikes: Coal, gravediggers, garbage among </a:t>
            </a:r>
            <a:r>
              <a:rPr lang="en-US" dirty="0" smtClean="0">
                <a:ea typeface="ＭＳ Ｐゴシック" pitchFamily="-109" charset="-128"/>
              </a:rPr>
              <a:t>others</a:t>
            </a:r>
            <a:endParaRPr lang="en-US" dirty="0">
              <a:ea typeface="ＭＳ Ｐゴシック" pitchFamily="-109" charset="-128"/>
            </a:endParaRP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7</a:t>
            </a:fld>
            <a:endParaRPr 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Common Law </a:t>
            </a:r>
            <a:r>
              <a:rPr lang="en-US" dirty="0" smtClean="0"/>
              <a:t>allows the decisions that public officials and courts make to set</a:t>
            </a:r>
            <a:r>
              <a:rPr lang="en-US" baseline="0" dirty="0" smtClean="0"/>
              <a:t> precedents for later actions and decisions, eventually forming a comprehensive set of principles for governance</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Industrial Revolution’s Influence:</a:t>
            </a:r>
          </a:p>
          <a:p>
            <a:pPr marL="171450" indent="-171450">
              <a:buFont typeface="Arial" pitchFamily="34" charset="0"/>
              <a:buChar char="•"/>
            </a:pPr>
            <a:r>
              <a:rPr lang="en-US" dirty="0" smtClean="0"/>
              <a:t>Also spurred development</a:t>
            </a:r>
            <a:r>
              <a:rPr lang="en-US" baseline="0" dirty="0" smtClean="0"/>
              <a:t> of labor unions to protect workers’ rights</a:t>
            </a:r>
          </a:p>
          <a:p>
            <a:pPr marL="171450" indent="-171450">
              <a:buFont typeface="Arial" pitchFamily="34" charset="0"/>
              <a:buChar char="•"/>
            </a:pPr>
            <a:r>
              <a:rPr lang="en-US" baseline="0" dirty="0" smtClean="0"/>
              <a:t>1870 – mandatory elementary education put into law</a:t>
            </a:r>
          </a:p>
          <a:p>
            <a:pPr marL="171450" indent="-171450">
              <a:buFont typeface="Arial" pitchFamily="34" charset="0"/>
              <a:buChar char="•"/>
            </a:pPr>
            <a:r>
              <a:rPr lang="en-US" baseline="0" dirty="0" smtClean="0"/>
              <a:t>Early 1900’s laws for old age pensions</a:t>
            </a:r>
          </a:p>
          <a:p>
            <a:pPr marL="171450" indent="-171450">
              <a:buFont typeface="Arial" pitchFamily="34" charset="0"/>
              <a:buChar char="•"/>
            </a:pPr>
            <a:r>
              <a:rPr lang="en-US" dirty="0" smtClean="0"/>
              <a:t>The struggle to extend the vote took place mostly without violence, but</a:t>
            </a:r>
            <a:r>
              <a:rPr lang="en-US" baseline="0" dirty="0" smtClean="0"/>
              <a:t> it lasted for centuries</a:t>
            </a:r>
          </a:p>
          <a:p>
            <a:pPr marL="0" indent="0">
              <a:buFont typeface="Arial" pitchFamily="34" charset="0"/>
              <a:buNone/>
            </a:pPr>
            <a:r>
              <a:rPr lang="en-US" baseline="0" dirty="0" smtClean="0"/>
              <a:t>Voting age for both women/men was lowered to 18 in 1969</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Collective Consensus</a:t>
            </a:r>
          </a:p>
          <a:p>
            <a:pPr marL="171450" indent="-171450">
              <a:buFont typeface="Arial" pitchFamily="34" charset="0"/>
              <a:buChar char="•"/>
            </a:pPr>
            <a:r>
              <a:rPr lang="en-US" b="0" dirty="0" smtClean="0"/>
              <a:t>Grows out of British tradition of </a:t>
            </a:r>
            <a:r>
              <a:rPr lang="en-US" b="1" i="1" dirty="0" smtClean="0"/>
              <a:t>noblesse oblige</a:t>
            </a:r>
          </a:p>
          <a:p>
            <a:pPr marL="171450" indent="-171450">
              <a:buFont typeface="Arial" pitchFamily="34" charset="0"/>
              <a:buChar char="•"/>
            </a:pPr>
            <a:r>
              <a:rPr lang="en-US" b="0" dirty="0" smtClean="0"/>
              <a:t>Duty of the upper classes to take responsibility for the welfare of lower classes</a:t>
            </a:r>
          </a:p>
          <a:p>
            <a:pPr marL="171450" indent="-171450">
              <a:buFont typeface="Arial" pitchFamily="34" charset="0"/>
              <a:buChar char="•"/>
            </a:pPr>
            <a:endParaRPr lang="en-US" b="0" dirty="0" smtClean="0"/>
          </a:p>
          <a:p>
            <a:r>
              <a:rPr lang="en-US" b="1" dirty="0" smtClean="0">
                <a:effectLst/>
              </a:rPr>
              <a:t>Welfare State</a:t>
            </a:r>
          </a:p>
          <a:p>
            <a:pPr marL="171450" indent="-171450">
              <a:buFont typeface="Arial" pitchFamily="34" charset="0"/>
              <a:buChar char="•"/>
            </a:pPr>
            <a:r>
              <a:rPr lang="en-US" dirty="0" smtClean="0">
                <a:effectLst/>
              </a:rPr>
              <a:t>Cradle to grave</a:t>
            </a:r>
            <a:r>
              <a:rPr lang="en-US" baseline="0" dirty="0" smtClean="0">
                <a:effectLst/>
              </a:rPr>
              <a:t> benefits</a:t>
            </a:r>
            <a:endParaRPr lang="en-US"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effectLst/>
              </a:rPr>
              <a:t>Full employment</a:t>
            </a:r>
            <a:r>
              <a:rPr lang="en-US" baseline="0" dirty="0" smtClean="0">
                <a:effectLst/>
              </a:rPr>
              <a:t> = less than 4% unemployment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2/26/14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2/26/14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2/26/14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2/26/14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2/26/14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2/26/14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2/26/14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2/26/14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2/26/14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youtube.com/watch?v=PNvtTAgnzRo&amp;feature=watch-vrec"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WyNb2qDrRLM&amp;feature=related"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002060"/>
                </a:solidFill>
                <a:latin typeface="Bookman Old Style" pitchFamily="18" charset="0"/>
              </a:rPr>
              <a:t>Part 1:  Making of the Modern British State</a:t>
            </a:r>
            <a:endParaRPr lang="en-US" b="1" dirty="0">
              <a:solidFill>
                <a:srgbClr val="002060"/>
              </a:solidFill>
              <a:latin typeface="Bookman Old Style" pitchFamily="18" charset="0"/>
            </a:endParaRPr>
          </a:p>
        </p:txBody>
      </p:sp>
      <p:sp>
        <p:nvSpPr>
          <p:cNvPr id="3" name="Subtitle 2"/>
          <p:cNvSpPr>
            <a:spLocks noGrp="1"/>
          </p:cNvSpPr>
          <p:nvPr>
            <p:ph type="subTitle" idx="1"/>
          </p:nvPr>
        </p:nvSpPr>
        <p:spPr/>
        <p:txBody>
          <a:bodyPr>
            <a:normAutofit/>
          </a:bodyPr>
          <a:lstStyle/>
          <a:p>
            <a:r>
              <a:rPr lang="en-US" sz="2400" b="1" dirty="0" smtClean="0">
                <a:latin typeface="Segoe Print" pitchFamily="2" charset="0"/>
              </a:rPr>
              <a:t>Spring 2014</a:t>
            </a:r>
            <a:endParaRPr lang="en-US" sz="2400" b="1" dirty="0">
              <a:latin typeface="Segoe Print" pitchFamily="2" charset="0"/>
            </a:endParaRPr>
          </a:p>
        </p:txBody>
      </p:sp>
      <p:pic>
        <p:nvPicPr>
          <p:cNvPr id="6146" name="Picture 2" descr="http://upload.wikimedia.org/wikipedia/commons/thumb/f/f2/United_Kingdom_labelled_map7.png/227px-United_Kingdom_labelled_ma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55354"/>
            <a:ext cx="1752600" cy="29338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ia.gov/library/publications/the-world-factbook/graphics/flags/newflags/uk-lg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706" y="455354"/>
            <a:ext cx="5862822" cy="293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470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onsteachingblog.files.wordpress.com/2010/12/ilw050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855" y="3276600"/>
            <a:ext cx="340301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Political &amp; Economic Change</a:t>
            </a:r>
            <a:endParaRPr lang="en-US" b="1" dirty="0">
              <a:latin typeface="Segoe Print" pitchFamily="2" charset="0"/>
            </a:endParaRPr>
          </a:p>
        </p:txBody>
      </p:sp>
      <p:sp>
        <p:nvSpPr>
          <p:cNvPr id="3" name="Content Placeholder 2"/>
          <p:cNvSpPr>
            <a:spLocks noGrp="1"/>
          </p:cNvSpPr>
          <p:nvPr>
            <p:ph sz="quarter" idx="1"/>
          </p:nvPr>
        </p:nvSpPr>
        <p:spPr>
          <a:xfrm>
            <a:off x="0" y="1143000"/>
            <a:ext cx="8229600" cy="5406681"/>
          </a:xfrm>
        </p:spPr>
        <p:txBody>
          <a:bodyPr>
            <a:normAutofit/>
          </a:bodyPr>
          <a:lstStyle/>
          <a:p>
            <a:r>
              <a:rPr lang="en-US" b="1" u="sng" dirty="0" smtClean="0"/>
              <a:t>Collective Consensus</a:t>
            </a:r>
            <a:r>
              <a:rPr lang="en-US" b="1" dirty="0" smtClean="0"/>
              <a:t> </a:t>
            </a:r>
            <a:r>
              <a:rPr lang="en-US" dirty="0" smtClean="0"/>
              <a:t>(after WWII)</a:t>
            </a:r>
          </a:p>
          <a:p>
            <a:pPr lvl="1"/>
            <a:r>
              <a:rPr lang="en-US" dirty="0" smtClean="0"/>
              <a:t>Consensus in politics – most Britons and all major political parties agreed that governments should work to:</a:t>
            </a:r>
          </a:p>
          <a:p>
            <a:pPr lvl="1"/>
            <a:r>
              <a:rPr lang="en-US" dirty="0" smtClean="0"/>
              <a:t>Narrow gap </a:t>
            </a:r>
            <a:r>
              <a:rPr lang="en-US" dirty="0"/>
              <a:t>between </a:t>
            </a:r>
            <a:r>
              <a:rPr lang="en-US" dirty="0" smtClean="0"/>
              <a:t>rich/poor</a:t>
            </a:r>
          </a:p>
          <a:p>
            <a:pPr marL="274320" lvl="1">
              <a:spcBef>
                <a:spcPts val="600"/>
              </a:spcBef>
              <a:buClr>
                <a:schemeClr val="accent1"/>
              </a:buClr>
            </a:pPr>
            <a:r>
              <a:rPr lang="en-US" sz="2600" dirty="0" smtClean="0"/>
              <a:t>Led </a:t>
            </a:r>
            <a:r>
              <a:rPr lang="en-US" sz="2600" dirty="0"/>
              <a:t>to creation of a </a:t>
            </a:r>
            <a:r>
              <a:rPr lang="en-US" sz="2600" b="1" u="sng" dirty="0" smtClean="0"/>
              <a:t>Welfare State</a:t>
            </a:r>
          </a:p>
          <a:p>
            <a:pPr lvl="2"/>
            <a:r>
              <a:rPr lang="en-US" dirty="0" smtClean="0"/>
              <a:t>Set of public policies designed to provide for citizens’ needs                                through provision of pensions, health care,                                                 unemployment insurance, &amp; assistance                                                             to the poor</a:t>
            </a:r>
          </a:p>
          <a:p>
            <a:pPr lvl="2"/>
            <a:r>
              <a:rPr lang="en-US" dirty="0" smtClean="0"/>
              <a:t>Included creation of National Health Service                                       (1948)</a:t>
            </a:r>
            <a:endParaRPr lang="en-US" b="1" dirty="0" smtClean="0"/>
          </a:p>
          <a:p>
            <a:pPr lvl="1"/>
            <a:r>
              <a:rPr lang="en-US" dirty="0" smtClean="0"/>
              <a:t>State responsibility for economic growth                                   and full employment</a:t>
            </a:r>
          </a:p>
        </p:txBody>
      </p:sp>
    </p:spTree>
    <p:extLst>
      <p:ext uri="{BB962C8B-B14F-4D97-AF65-F5344CB8AC3E}">
        <p14:creationId xmlns:p14="http://schemas.microsoft.com/office/powerpoint/2010/main" val="3847277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Political &amp; Economic Change</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Why do you think there was collective consensus on the need for a welfare state after WWII?</a:t>
            </a:r>
            <a:endParaRPr lang="en-US" dirty="0">
              <a:latin typeface="Segoe Print" pitchFamily="2" charset="0"/>
            </a:endParaRPr>
          </a:p>
        </p:txBody>
      </p:sp>
    </p:spTree>
    <p:extLst>
      <p:ext uri="{BB962C8B-B14F-4D97-AF65-F5344CB8AC3E}">
        <p14:creationId xmlns:p14="http://schemas.microsoft.com/office/powerpoint/2010/main" val="2005735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Political &amp; Economic Change</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Why do you think there was collective consensus on the need for a welfare state after WWII?</a:t>
            </a:r>
          </a:p>
          <a:p>
            <a:r>
              <a:rPr lang="en-US" dirty="0" smtClean="0"/>
              <a:t>During WWI &amp; WWII,  state involvement in the economy increased to direct the war effort, and to help with the Depression between the wars</a:t>
            </a:r>
          </a:p>
          <a:p>
            <a:endParaRPr lang="en-US" dirty="0" smtClean="0"/>
          </a:p>
          <a:p>
            <a:r>
              <a:rPr lang="en-US" dirty="0" smtClean="0"/>
              <a:t>After WWII:  Beveridge Report, need to rebuild, diminishing population, fear of depression, yearnings for a better life </a:t>
            </a:r>
            <a:endParaRPr lang="en-US" dirty="0"/>
          </a:p>
        </p:txBody>
      </p:sp>
    </p:spTree>
    <p:extLst>
      <p:ext uri="{BB962C8B-B14F-4D97-AF65-F5344CB8AC3E}">
        <p14:creationId xmlns:p14="http://schemas.microsoft.com/office/powerpoint/2010/main" val="1070694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Margaret Thatcher &amp; Neoliberalism</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b="1" u="sng" dirty="0" smtClean="0"/>
              <a:t>Margaret Thatcher </a:t>
            </a:r>
            <a:r>
              <a:rPr lang="en-US" dirty="0" smtClean="0"/>
              <a:t>(Conservative Party, PM 1979-90)</a:t>
            </a:r>
          </a:p>
          <a:p>
            <a:pPr lvl="1"/>
            <a:r>
              <a:rPr lang="en-US" dirty="0" smtClean="0"/>
              <a:t>Blamed weakened economy on socialist                          (collectivist) policies</a:t>
            </a:r>
          </a:p>
          <a:p>
            <a:pPr lvl="1"/>
            <a:r>
              <a:rPr lang="en-US" dirty="0" smtClean="0"/>
              <a:t>Privatized business and industry</a:t>
            </a:r>
          </a:p>
          <a:p>
            <a:pPr lvl="1"/>
            <a:r>
              <a:rPr lang="en-US" dirty="0" smtClean="0"/>
              <a:t>Cut back on social welfare programs</a:t>
            </a:r>
          </a:p>
          <a:p>
            <a:pPr lvl="1"/>
            <a:r>
              <a:rPr lang="en-US" dirty="0" smtClean="0"/>
              <a:t>Tough on labor unions</a:t>
            </a:r>
          </a:p>
          <a:p>
            <a:pPr lvl="1"/>
            <a:r>
              <a:rPr lang="en-US" dirty="0" smtClean="0"/>
              <a:t>Returned to market force controls on                                 economy</a:t>
            </a:r>
          </a:p>
          <a:p>
            <a:r>
              <a:rPr lang="en-US" dirty="0" smtClean="0"/>
              <a:t>Policies reflect influence of                               </a:t>
            </a:r>
            <a:r>
              <a:rPr lang="en-US" b="1" u="sng" dirty="0" smtClean="0"/>
              <a:t>neoliberalism:</a:t>
            </a:r>
          </a:p>
          <a:p>
            <a:pPr lvl="2"/>
            <a:r>
              <a:rPr lang="en-US" dirty="0" smtClean="0"/>
              <a:t>Revival of classic liberal values that  promote free competition among businesses within the market, including reduced gov’t regulation &amp; social spending</a:t>
            </a:r>
          </a:p>
        </p:txBody>
      </p:sp>
      <p:pic>
        <p:nvPicPr>
          <p:cNvPr id="11266" name="Picture 2" descr="http://thestoryofliberty.intuitwebsites.com/margaret_thatcher_iron_ohp_postcard-p239145453810465432z85wg_4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42" r="12000"/>
          <a:stretch/>
        </p:blipFill>
        <p:spPr bwMode="auto">
          <a:xfrm>
            <a:off x="6400799" y="1600200"/>
            <a:ext cx="2723535" cy="357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83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Margaret Thatcher</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Is it a contradiction that a member of the Conservative Party followed a policy of neo-liberalism? Explain!</a:t>
            </a:r>
            <a:endParaRPr lang="en-US" dirty="0">
              <a:latin typeface="Segoe Print" pitchFamily="2" charset="0"/>
            </a:endParaRPr>
          </a:p>
        </p:txBody>
      </p:sp>
    </p:spTree>
    <p:extLst>
      <p:ext uri="{BB962C8B-B14F-4D97-AF65-F5344CB8AC3E}">
        <p14:creationId xmlns:p14="http://schemas.microsoft.com/office/powerpoint/2010/main" val="4139425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Margaret Thatcher</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Is it a contradiction that a member of the Conservative Party followed a policy of neo-liberalism? Explain!</a:t>
            </a:r>
          </a:p>
          <a:p>
            <a:r>
              <a:rPr lang="en-US" dirty="0" smtClean="0"/>
              <a:t>No because liberalism has a different meaning in the UK (and the rest of the world) than it does in the U.S.  Liberalism supports minimal government interference.  Our Republican party would be more likely to follow liberal/neo-liberal policies than our Democratic Party!</a:t>
            </a:r>
          </a:p>
        </p:txBody>
      </p:sp>
    </p:spTree>
    <p:extLst>
      <p:ext uri="{BB962C8B-B14F-4D97-AF65-F5344CB8AC3E}">
        <p14:creationId xmlns:p14="http://schemas.microsoft.com/office/powerpoint/2010/main" val="775706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cartoonstock.com/newscartoons/cartoonists/cma/lowres/cman44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32"/>
            <a:ext cx="3248025"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cdn.c.photoshelter.com/img-get/I0000guNEHT2U1r0/s/900/720/Cartoons-Punch-Margaret-Thatcher-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2" y="3816522"/>
            <a:ext cx="3584172" cy="304147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personal.psu.edu/ktb5025/blogs/the_inky_beetle/thatcher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434" y="3276600"/>
            <a:ext cx="5400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hard-copy.co.uk/wp-content/uploads/2013/04/THAT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474" y="55620"/>
            <a:ext cx="5505960" cy="302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23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fade">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i.huffpost.com/gen/1077061/thumbs/o-FACEBOOK-570.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43"/>
            <a:ext cx="5429250" cy="4676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K Chart, Margaret That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71800"/>
            <a:ext cx="5947103" cy="36957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darkpolitricks.com/images/DignDongTheWitchIsDe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487" y="35943"/>
            <a:ext cx="5329577"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28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orage.canoe.ca/v1/suns-prod-images/1297400506220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8116"/>
            <a:ext cx="8458200" cy="697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686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Tony Blair &amp; New </a:t>
            </a:r>
            <a:r>
              <a:rPr lang="en-US" b="1" dirty="0" err="1" smtClean="0">
                <a:latin typeface="Segoe Print" pitchFamily="2" charset="0"/>
              </a:rPr>
              <a:t>Labour</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dirty="0" smtClean="0"/>
              <a:t>Tony Blair (</a:t>
            </a:r>
            <a:r>
              <a:rPr lang="en-US" dirty="0" err="1" smtClean="0"/>
              <a:t>Labour</a:t>
            </a:r>
            <a:r>
              <a:rPr lang="en-US" dirty="0" smtClean="0"/>
              <a:t> Party, PM 1997-2007)</a:t>
            </a:r>
          </a:p>
          <a:p>
            <a:r>
              <a:rPr lang="en-US" dirty="0" smtClean="0"/>
              <a:t>“New </a:t>
            </a:r>
            <a:r>
              <a:rPr lang="en-US" dirty="0" err="1" smtClean="0"/>
              <a:t>Labour</a:t>
            </a:r>
            <a:r>
              <a:rPr lang="en-US" dirty="0" smtClean="0"/>
              <a:t>” and Third Way</a:t>
            </a:r>
          </a:p>
          <a:p>
            <a:pPr lvl="1"/>
            <a:r>
              <a:rPr lang="en-US" dirty="0" smtClean="0"/>
              <a:t>Party didn’t change names, just “reinvented”</a:t>
            </a:r>
          </a:p>
          <a:p>
            <a:pPr lvl="1"/>
            <a:r>
              <a:rPr lang="en-US" dirty="0" smtClean="0"/>
              <a:t>Rejected historic ties between </a:t>
            </a:r>
            <a:r>
              <a:rPr lang="en-US" dirty="0" err="1" smtClean="0"/>
              <a:t>Labour</a:t>
            </a:r>
            <a:r>
              <a:rPr lang="en-US" dirty="0" smtClean="0"/>
              <a:t> </a:t>
            </a:r>
            <a:r>
              <a:rPr lang="en-US" dirty="0" err="1" smtClean="0"/>
              <a:t>govt’s</a:t>
            </a:r>
            <a:r>
              <a:rPr lang="en-US" dirty="0" smtClean="0"/>
              <a:t> and trade unions and emphasized partnerships with business</a:t>
            </a:r>
          </a:p>
        </p:txBody>
      </p:sp>
      <p:pic>
        <p:nvPicPr>
          <p:cNvPr id="4098" name="Picture 2" descr="http://www.joergs-british-autographs.de/blair-s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4696040" cy="29908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00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The United Kingdom</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dirty="0" smtClean="0"/>
              <a:t>Discussion Question: </a:t>
            </a:r>
            <a:r>
              <a:rPr lang="en-US" dirty="0" smtClean="0">
                <a:latin typeface="Segoe Print" pitchFamily="2" charset="0"/>
              </a:rPr>
              <a:t>Why do we study the UK?</a:t>
            </a:r>
            <a:endParaRPr lang="en-US" dirty="0">
              <a:latin typeface="Segoe Print" pitchFamily="2" charset="0"/>
            </a:endParaRPr>
          </a:p>
        </p:txBody>
      </p:sp>
      <p:pic>
        <p:nvPicPr>
          <p:cNvPr id="5" name="Picture 4" descr="https://www.cia.gov/library/publications/the-world-factbook/graphics/flags/newflags/uk-lg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33900"/>
            <a:ext cx="3492910" cy="174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48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Tony Blair &amp; New </a:t>
            </a:r>
            <a:r>
              <a:rPr lang="en-US" b="1" dirty="0" err="1" smtClean="0">
                <a:latin typeface="Segoe Print" pitchFamily="2" charset="0"/>
              </a:rPr>
              <a:t>Labour</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sz="2800" dirty="0" smtClean="0"/>
              <a:t>Reforms:</a:t>
            </a:r>
          </a:p>
          <a:p>
            <a:pPr lvl="1">
              <a:lnSpc>
                <a:spcPct val="90000"/>
              </a:lnSpc>
              <a:buFont typeface="Wingdings" pitchFamily="2" charset="2"/>
              <a:buChar char="ü"/>
            </a:pPr>
            <a:r>
              <a:rPr lang="en-US" sz="2400" dirty="0"/>
              <a:t>Devolution to Scotland and Wales</a:t>
            </a:r>
          </a:p>
          <a:p>
            <a:pPr lvl="1">
              <a:lnSpc>
                <a:spcPct val="90000"/>
              </a:lnSpc>
              <a:buFont typeface="Wingdings" pitchFamily="2" charset="2"/>
              <a:buChar char="ü"/>
            </a:pPr>
            <a:r>
              <a:rPr lang="en-US" sz="2400" dirty="0"/>
              <a:t>Elected Mayor and council for London </a:t>
            </a:r>
            <a:endParaRPr lang="en-US" sz="2400" dirty="0" smtClean="0"/>
          </a:p>
          <a:p>
            <a:pPr lvl="1">
              <a:lnSpc>
                <a:spcPct val="90000"/>
              </a:lnSpc>
              <a:buFont typeface="Wingdings" pitchFamily="2" charset="2"/>
              <a:buChar char="ü"/>
            </a:pPr>
            <a:r>
              <a:rPr lang="en-US" sz="2400" dirty="0" smtClean="0"/>
              <a:t>Removal </a:t>
            </a:r>
            <a:r>
              <a:rPr lang="en-US" sz="2400" dirty="0"/>
              <a:t>of voting rights of hereditary peers in House of </a:t>
            </a:r>
            <a:r>
              <a:rPr lang="en-US" sz="2400" dirty="0" smtClean="0"/>
              <a:t>Lords</a:t>
            </a:r>
            <a:endParaRPr lang="en-US" sz="2400" dirty="0"/>
          </a:p>
          <a:p>
            <a:pPr lvl="1">
              <a:lnSpc>
                <a:spcPct val="90000"/>
              </a:lnSpc>
              <a:buFont typeface="Wingdings" pitchFamily="2" charset="2"/>
              <a:buChar char="ü"/>
            </a:pPr>
            <a:r>
              <a:rPr lang="en-US" sz="2400" dirty="0" smtClean="0"/>
              <a:t>Incorporates </a:t>
            </a:r>
            <a:r>
              <a:rPr lang="en-US" sz="2400" dirty="0"/>
              <a:t>Convention on Human Rights into British law</a:t>
            </a:r>
          </a:p>
          <a:p>
            <a:pPr lvl="1">
              <a:lnSpc>
                <a:spcPct val="90000"/>
              </a:lnSpc>
              <a:buFont typeface="Wingdings" pitchFamily="2" charset="2"/>
              <a:buChar char="ü"/>
            </a:pPr>
            <a:r>
              <a:rPr lang="en-US" sz="2400" dirty="0" smtClean="0"/>
              <a:t>Eliminates </a:t>
            </a:r>
            <a:r>
              <a:rPr lang="en-US" sz="2400" dirty="0"/>
              <a:t>part of Clause IV of party’s constitution which committed party to seek “the common ownership of the means of production, distribution, and exchange”</a:t>
            </a:r>
          </a:p>
          <a:p>
            <a:pPr lvl="1">
              <a:lnSpc>
                <a:spcPct val="90000"/>
              </a:lnSpc>
              <a:buFont typeface="Wingdings" pitchFamily="2" charset="2"/>
              <a:buChar char="ü"/>
            </a:pPr>
            <a:r>
              <a:rPr lang="en-US" sz="2400" dirty="0"/>
              <a:t>Freedom of Information Act </a:t>
            </a:r>
            <a:r>
              <a:rPr lang="en-US" sz="2400" dirty="0" smtClean="0"/>
              <a:t>(passed </a:t>
            </a:r>
            <a:r>
              <a:rPr lang="en-US" sz="2400" dirty="0"/>
              <a:t>in 2000</a:t>
            </a:r>
            <a:r>
              <a:rPr lang="en-US" sz="2400" dirty="0" smtClean="0"/>
              <a:t>)</a:t>
            </a:r>
          </a:p>
          <a:p>
            <a:pPr lvl="1">
              <a:lnSpc>
                <a:spcPct val="90000"/>
              </a:lnSpc>
              <a:buFont typeface="Wingdings" pitchFamily="2" charset="2"/>
              <a:buChar char="ü"/>
            </a:pPr>
            <a:r>
              <a:rPr lang="en-US" sz="2400" dirty="0" smtClean="0"/>
              <a:t>Electoral Reform – Referendum on AV (failed 2011)</a:t>
            </a:r>
          </a:p>
          <a:p>
            <a:pPr marL="0" indent="0">
              <a:lnSpc>
                <a:spcPct val="90000"/>
              </a:lnSpc>
              <a:buNone/>
            </a:pPr>
            <a:endParaRPr lang="en-US" sz="2400" dirty="0" smtClean="0"/>
          </a:p>
          <a:p>
            <a:pPr marL="0" indent="0">
              <a:lnSpc>
                <a:spcPct val="90000"/>
              </a:lnSpc>
              <a:buNone/>
            </a:pPr>
            <a:r>
              <a:rPr lang="en-US" sz="2400" dirty="0" smtClean="0"/>
              <a:t>Downfall:  Iraq War &amp; seen as George W.  Bush’s “puppy”</a:t>
            </a:r>
            <a:endParaRPr lang="en-US" sz="2400" dirty="0"/>
          </a:p>
        </p:txBody>
      </p:sp>
    </p:spTree>
    <p:extLst>
      <p:ext uri="{BB962C8B-B14F-4D97-AF65-F5344CB8AC3E}">
        <p14:creationId xmlns:p14="http://schemas.microsoft.com/office/powerpoint/2010/main" val="72032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ard-tony_blair_lap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325" y="196645"/>
            <a:ext cx="47656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3-10-Good-dog-Tony%20Bl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
            <a:ext cx="463271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3.bp.blogspot.com/-kHTZZPi2UWg/TZkzNhf5yhI/AAAAAAAAUGU/XRty4HTv8h8/s200/caricatures-of-tony-blair-and-george-bu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0" y="3886200"/>
            <a:ext cx="3005715" cy="275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122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Conservative-Liberal Coalition</a:t>
            </a:r>
            <a:endParaRPr lang="en-US" b="1" dirty="0">
              <a:latin typeface="Segoe Print" pitchFamily="2" charset="0"/>
            </a:endParaRPr>
          </a:p>
        </p:txBody>
      </p:sp>
      <p:sp>
        <p:nvSpPr>
          <p:cNvPr id="3" name="Content Placeholder 2"/>
          <p:cNvSpPr>
            <a:spLocks noGrp="1"/>
          </p:cNvSpPr>
          <p:nvPr>
            <p:ph sz="quarter" idx="1"/>
          </p:nvPr>
        </p:nvSpPr>
        <p:spPr>
          <a:xfrm>
            <a:off x="228600" y="1131240"/>
            <a:ext cx="8229600" cy="5406681"/>
          </a:xfrm>
        </p:spPr>
        <p:txBody>
          <a:bodyPr>
            <a:normAutofit/>
          </a:bodyPr>
          <a:lstStyle/>
          <a:p>
            <a:r>
              <a:rPr lang="en-US" dirty="0" smtClean="0"/>
              <a:t>David Cameron (Conservative Party, PM 2010- present)</a:t>
            </a:r>
          </a:p>
          <a:p>
            <a:pPr lvl="1"/>
            <a:r>
              <a:rPr lang="en-US" dirty="0" smtClean="0"/>
              <a:t>Took party in more mainstream direction</a:t>
            </a:r>
          </a:p>
          <a:p>
            <a:pPr lvl="1"/>
            <a:r>
              <a:rPr lang="en-US" dirty="0" smtClean="0"/>
              <a:t>Reached out to youth</a:t>
            </a:r>
          </a:p>
          <a:p>
            <a:r>
              <a:rPr lang="en-US" dirty="0" smtClean="0"/>
              <a:t>2010 Election – Hung Parliament</a:t>
            </a:r>
          </a:p>
          <a:p>
            <a:pPr lvl="1"/>
            <a:r>
              <a:rPr lang="en-US" dirty="0" smtClean="0"/>
              <a:t>When no party has a majority of seats in Parliament</a:t>
            </a:r>
          </a:p>
          <a:p>
            <a:pPr lvl="1"/>
            <a:r>
              <a:rPr lang="en-US" dirty="0" smtClean="0"/>
              <a:t>Led to Conservative- Liberal Democrat coalition</a:t>
            </a:r>
          </a:p>
          <a:p>
            <a:pPr lvl="1"/>
            <a:r>
              <a:rPr lang="en-US" dirty="0" smtClean="0"/>
              <a:t>Nick Clegg (Lib Dem) – Deputy PM</a:t>
            </a:r>
            <a:endParaRPr lang="en-US" dirty="0"/>
          </a:p>
          <a:p>
            <a:r>
              <a:rPr lang="en-US" dirty="0" smtClean="0"/>
              <a:t>“Big Society”</a:t>
            </a:r>
            <a:endParaRPr lang="en-US" dirty="0"/>
          </a:p>
          <a:p>
            <a:pPr lvl="1"/>
            <a:r>
              <a:rPr lang="en-US" dirty="0" smtClean="0"/>
              <a:t>Wide-ranging initiatives to                                                     empower ordinary citizens to take                                          control over their lives </a:t>
            </a:r>
          </a:p>
          <a:p>
            <a:pPr lvl="1"/>
            <a:r>
              <a:rPr lang="en-US" dirty="0" smtClean="0"/>
              <a:t>Shift power downward from state                                                            to communities/citizens</a:t>
            </a:r>
          </a:p>
        </p:txBody>
      </p:sp>
      <p:pic>
        <p:nvPicPr>
          <p:cNvPr id="7170" name="Picture 2" descr="http://www.novinite.com/media/images/2010-05/photo_verybig_116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835" y="3886200"/>
            <a:ext cx="3708850" cy="25146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a:hlinkClick r:id="rId4"/>
          </p:cNvPr>
          <p:cNvSpPr txBox="1"/>
          <p:nvPr/>
        </p:nvSpPr>
        <p:spPr>
          <a:xfrm>
            <a:off x="7512889" y="2209800"/>
            <a:ext cx="1447800" cy="923330"/>
          </a:xfrm>
          <a:prstGeom prst="rect">
            <a:avLst/>
          </a:prstGeom>
          <a:noFill/>
        </p:spPr>
        <p:txBody>
          <a:bodyPr wrap="square" rtlCol="0">
            <a:spAutoFit/>
          </a:bodyPr>
          <a:lstStyle/>
          <a:p>
            <a:r>
              <a:rPr lang="en-US" dirty="0" smtClean="0">
                <a:hlinkClick r:id="rId4"/>
              </a:rPr>
              <a:t>British History </a:t>
            </a:r>
          </a:p>
          <a:p>
            <a:r>
              <a:rPr lang="en-US" dirty="0" smtClean="0">
                <a:hlinkClick r:id="rId4"/>
              </a:rPr>
              <a:t>Condensed</a:t>
            </a:r>
            <a:endParaRPr lang="en-US" dirty="0"/>
          </a:p>
        </p:txBody>
      </p:sp>
    </p:spTree>
    <p:extLst>
      <p:ext uri="{BB962C8B-B14F-4D97-AF65-F5344CB8AC3E}">
        <p14:creationId xmlns:p14="http://schemas.microsoft.com/office/powerpoint/2010/main" val="3298690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Why do we study the UK?</a:t>
            </a:r>
            <a:endParaRPr lang="en-US" b="1" dirty="0">
              <a:latin typeface="Segoe Print" pitchFamily="2" charset="0"/>
            </a:endParaRPr>
          </a:p>
        </p:txBody>
      </p:sp>
      <p:sp>
        <p:nvSpPr>
          <p:cNvPr id="3" name="Content Placeholder 2"/>
          <p:cNvSpPr>
            <a:spLocks noGrp="1"/>
          </p:cNvSpPr>
          <p:nvPr>
            <p:ph sz="quarter" idx="1"/>
          </p:nvPr>
        </p:nvSpPr>
        <p:spPr>
          <a:xfrm>
            <a:off x="228600" y="1396482"/>
            <a:ext cx="8763000" cy="4937760"/>
          </a:xfrm>
        </p:spPr>
        <p:txBody>
          <a:bodyPr/>
          <a:lstStyle/>
          <a:p>
            <a:r>
              <a:rPr lang="en-US" b="1" dirty="0" smtClean="0"/>
              <a:t>Evolutionary</a:t>
            </a:r>
            <a:r>
              <a:rPr lang="en-US" dirty="0" smtClean="0"/>
              <a:t> Democracy </a:t>
            </a:r>
          </a:p>
          <a:p>
            <a:pPr lvl="1"/>
            <a:r>
              <a:rPr lang="en-US" dirty="0" smtClean="0"/>
              <a:t>Now an </a:t>
            </a:r>
            <a:r>
              <a:rPr lang="en-US" b="1" dirty="0" smtClean="0"/>
              <a:t>Advanced</a:t>
            </a:r>
            <a:r>
              <a:rPr lang="en-US" dirty="0" smtClean="0"/>
              <a:t> Democracy</a:t>
            </a:r>
          </a:p>
          <a:p>
            <a:r>
              <a:rPr lang="en-US" b="1" dirty="0" smtClean="0"/>
              <a:t>Parliamentary</a:t>
            </a:r>
            <a:r>
              <a:rPr lang="en-US" dirty="0" smtClean="0"/>
              <a:t> Democracy </a:t>
            </a:r>
          </a:p>
          <a:p>
            <a:pPr lvl="1"/>
            <a:r>
              <a:rPr lang="en-US" dirty="0" err="1" smtClean="0"/>
              <a:t>Westminister</a:t>
            </a:r>
            <a:r>
              <a:rPr lang="en-US" dirty="0" smtClean="0"/>
              <a:t> model</a:t>
            </a:r>
          </a:p>
          <a:p>
            <a:r>
              <a:rPr lang="en-US" dirty="0" smtClean="0"/>
              <a:t>Great </a:t>
            </a:r>
            <a:r>
              <a:rPr lang="en-US" dirty="0"/>
              <a:t>P</a:t>
            </a:r>
            <a:r>
              <a:rPr lang="en-US" dirty="0" smtClean="0"/>
              <a:t>ower </a:t>
            </a:r>
            <a:r>
              <a:rPr lang="en-US" dirty="0"/>
              <a:t>in the </a:t>
            </a:r>
            <a:r>
              <a:rPr lang="en-US" dirty="0" smtClean="0"/>
              <a:t>Past</a:t>
            </a:r>
          </a:p>
          <a:p>
            <a:pPr lvl="1"/>
            <a:r>
              <a:rPr lang="en-US" dirty="0" smtClean="0"/>
              <a:t>Past hegemonic power</a:t>
            </a:r>
          </a:p>
          <a:p>
            <a:r>
              <a:rPr lang="en-US" dirty="0" smtClean="0"/>
              <a:t>High Standard of Living</a:t>
            </a:r>
          </a:p>
          <a:p>
            <a:r>
              <a:rPr lang="en-US" b="1" dirty="0" smtClean="0"/>
              <a:t>Unitary</a:t>
            </a:r>
            <a:r>
              <a:rPr lang="en-US" dirty="0" smtClean="0"/>
              <a:t> Form of Government</a:t>
            </a:r>
          </a:p>
          <a:p>
            <a:pPr lvl="1"/>
            <a:r>
              <a:rPr lang="en-US" dirty="0" smtClean="0"/>
              <a:t>Example of </a:t>
            </a:r>
            <a:r>
              <a:rPr lang="en-US" b="1" dirty="0" smtClean="0"/>
              <a:t>Devolution</a:t>
            </a:r>
            <a:endParaRPr lang="en-US" b="1" dirty="0"/>
          </a:p>
          <a:p>
            <a:endParaRPr lang="en-US" dirty="0"/>
          </a:p>
        </p:txBody>
      </p:sp>
      <p:pic>
        <p:nvPicPr>
          <p:cNvPr id="5" name="Picture 4" descr="https://www.cia.gov/library/publications/the-world-factbook/graphics/flags/newflags/uk-lg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800600"/>
            <a:ext cx="3873910" cy="193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30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Geography</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u="sng" dirty="0" smtClean="0"/>
              <a:t>Officially: </a:t>
            </a:r>
            <a:r>
              <a:rPr lang="en-US" i="1" dirty="0" smtClean="0"/>
              <a:t>The United Kingdom of Great Britain and Northern Ireland; or UK, or Britain</a:t>
            </a:r>
          </a:p>
          <a:p>
            <a:r>
              <a:rPr lang="en-US" dirty="0" smtClean="0"/>
              <a:t>One State, 4 Nations</a:t>
            </a:r>
          </a:p>
          <a:p>
            <a:pPr lvl="1"/>
            <a:r>
              <a:rPr lang="en-US" dirty="0" smtClean="0"/>
              <a:t>GB = ________________________</a:t>
            </a:r>
          </a:p>
          <a:p>
            <a:pPr lvl="1"/>
            <a:r>
              <a:rPr lang="en-US" dirty="0" smtClean="0"/>
              <a:t>UK = ________________________</a:t>
            </a:r>
          </a:p>
          <a:p>
            <a:endParaRPr lang="en-US" dirty="0"/>
          </a:p>
          <a:p>
            <a:r>
              <a:rPr lang="en-US" dirty="0" smtClean="0"/>
              <a:t>Less subject to invasion than rest of                              Europe</a:t>
            </a:r>
          </a:p>
          <a:p>
            <a:pPr lvl="1"/>
            <a:r>
              <a:rPr lang="en-US" dirty="0" smtClean="0"/>
              <a:t>Britons feel both apart from and part                                     of Europe</a:t>
            </a:r>
            <a:endParaRPr lang="en-US" dirty="0"/>
          </a:p>
        </p:txBody>
      </p:sp>
      <p:pic>
        <p:nvPicPr>
          <p:cNvPr id="6" name="Picture 2" descr="http://upload.wikimedia.org/wikipedia/commons/thumb/f/f2/United_Kingdom_labelled_map7.png/227px-United_Kingdom_labelled_ma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78621"/>
            <a:ext cx="2895600" cy="484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85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Geography</a:t>
            </a:r>
            <a:endParaRPr lang="en-US" b="1" dirty="0">
              <a:latin typeface="Segoe Print" pitchFamily="2" charset="0"/>
            </a:endParaRPr>
          </a:p>
        </p:txBody>
      </p:sp>
      <p:sp>
        <p:nvSpPr>
          <p:cNvPr id="3" name="Content Placeholder 2"/>
          <p:cNvSpPr>
            <a:spLocks noGrp="1"/>
          </p:cNvSpPr>
          <p:nvPr>
            <p:ph sz="quarter" idx="1"/>
          </p:nvPr>
        </p:nvSpPr>
        <p:spPr/>
        <p:txBody>
          <a:bodyPr/>
          <a:lstStyle/>
          <a:p>
            <a:r>
              <a:rPr lang="en-US" u="sng" dirty="0" smtClean="0"/>
              <a:t>Officially</a:t>
            </a:r>
            <a:r>
              <a:rPr lang="en-US" dirty="0" smtClean="0"/>
              <a:t>:  </a:t>
            </a:r>
            <a:r>
              <a:rPr lang="en-US" i="1" dirty="0" smtClean="0"/>
              <a:t>The United Kingdom of Great Britain and Northern Ireland; or UK, or Britain</a:t>
            </a:r>
          </a:p>
          <a:p>
            <a:r>
              <a:rPr lang="en-US" dirty="0" smtClean="0"/>
              <a:t>One State, 4 Nations</a:t>
            </a:r>
          </a:p>
          <a:p>
            <a:pPr lvl="1"/>
            <a:r>
              <a:rPr lang="en-US" dirty="0" smtClean="0"/>
              <a:t>GB = England, Scotland &amp; Wales</a:t>
            </a:r>
          </a:p>
          <a:p>
            <a:pPr lvl="1"/>
            <a:r>
              <a:rPr lang="en-US" dirty="0" smtClean="0"/>
              <a:t>UK = GB + Northern Ireland</a:t>
            </a:r>
          </a:p>
          <a:p>
            <a:pPr lvl="1"/>
            <a:r>
              <a:rPr lang="en-US" dirty="0" smtClean="0">
                <a:hlinkClick r:id="rId3"/>
              </a:rPr>
              <a:t>Quick Explanation</a:t>
            </a:r>
            <a:endParaRPr lang="en-US" dirty="0" smtClean="0"/>
          </a:p>
          <a:p>
            <a:endParaRPr lang="en-US" dirty="0"/>
          </a:p>
          <a:p>
            <a:r>
              <a:rPr lang="en-US" dirty="0" smtClean="0"/>
              <a:t>Less subject to invasion than rest of                              Europe</a:t>
            </a:r>
          </a:p>
          <a:p>
            <a:pPr lvl="1"/>
            <a:r>
              <a:rPr lang="en-US" dirty="0" smtClean="0"/>
              <a:t>Britons feel both apart from and part                                     of Europe</a:t>
            </a:r>
            <a:endParaRPr lang="en-US" dirty="0"/>
          </a:p>
        </p:txBody>
      </p:sp>
      <p:pic>
        <p:nvPicPr>
          <p:cNvPr id="6" name="Picture 2" descr="http://upload.wikimedia.org/wikipedia/commons/thumb/f/f2/United_Kingdom_labelled_map7.png/227px-United_Kingdom_labelled_map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8621"/>
            <a:ext cx="2895600" cy="484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41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Nedadgående pil 94"/>
          <p:cNvSpPr>
            <a:spLocks noChangeArrowheads="1"/>
          </p:cNvSpPr>
          <p:nvPr/>
        </p:nvSpPr>
        <p:spPr bwMode="auto">
          <a:xfrm>
            <a:off x="6584515" y="2333982"/>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93" name="Nedadgående pil 92"/>
          <p:cNvSpPr>
            <a:spLocks noChangeArrowheads="1"/>
          </p:cNvSpPr>
          <p:nvPr/>
        </p:nvSpPr>
        <p:spPr bwMode="auto">
          <a:xfrm>
            <a:off x="3732084" y="2322023"/>
            <a:ext cx="249237"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8" name="Rektangel 93"/>
          <p:cNvSpPr>
            <a:spLocks noChangeArrowheads="1"/>
          </p:cNvSpPr>
          <p:nvPr/>
        </p:nvSpPr>
        <p:spPr bwMode="auto">
          <a:xfrm>
            <a:off x="5863431" y="705311"/>
            <a:ext cx="2778919" cy="1532727"/>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Parliament Act of 1911</a:t>
            </a:r>
            <a:endParaRPr lang="en-US" b="1" noProof="1">
              <a:solidFill>
                <a:srgbClr val="080808"/>
              </a:solidFill>
              <a:latin typeface="Calibri" pitchFamily="-111" charset="0"/>
              <a:cs typeface="Arial" charset="0"/>
            </a:endParaRPr>
          </a:p>
          <a:p>
            <a:pPr defTabSz="801688">
              <a:spcBef>
                <a:spcPct val="20000"/>
              </a:spcBef>
            </a:pPr>
            <a:r>
              <a:rPr lang="en-US" noProof="1" smtClean="0">
                <a:solidFill>
                  <a:srgbClr val="080808"/>
                </a:solidFill>
                <a:latin typeface="Calibri" pitchFamily="-111" charset="0"/>
                <a:cs typeface="Arial" charset="0"/>
              </a:rPr>
              <a:t>Supremacy of House of Commons; HOL can only delay bills for 1 year; 5 year terms for HOC</a:t>
            </a:r>
            <a:endParaRPr lang="en-US" noProof="1">
              <a:solidFill>
                <a:srgbClr val="080808"/>
              </a:solidFill>
              <a:latin typeface="Calibri" pitchFamily="-111" charset="0"/>
              <a:cs typeface="Arial" charset="0"/>
            </a:endParaRPr>
          </a:p>
        </p:txBody>
      </p:sp>
      <p:sp>
        <p:nvSpPr>
          <p:cNvPr id="109" name="Rectangle 135"/>
          <p:cNvSpPr>
            <a:spLocks noChangeArrowheads="1"/>
          </p:cNvSpPr>
          <p:nvPr/>
        </p:nvSpPr>
        <p:spPr bwMode="auto">
          <a:xfrm>
            <a:off x="276225" y="3264525"/>
            <a:ext cx="8366125"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ndParaRPr>
          </a:p>
        </p:txBody>
      </p:sp>
      <p:grpSp>
        <p:nvGrpSpPr>
          <p:cNvPr id="5123" name="Gruppe 107"/>
          <p:cNvGrpSpPr>
            <a:grpSpLocks/>
          </p:cNvGrpSpPr>
          <p:nvPr/>
        </p:nvGrpSpPr>
        <p:grpSpPr bwMode="auto">
          <a:xfrm>
            <a:off x="266700" y="2916988"/>
            <a:ext cx="8582025" cy="457200"/>
            <a:chOff x="282575" y="3461036"/>
            <a:chExt cx="8582155" cy="457200"/>
          </a:xfrm>
        </p:grpSpPr>
        <p:sp>
          <p:nvSpPr>
            <p:cNvPr id="5147" name="Pentagon 104"/>
            <p:cNvSpPr>
              <a:spLocks noChangeArrowheads="1"/>
            </p:cNvSpPr>
            <p:nvPr/>
          </p:nvSpPr>
          <p:spPr bwMode="auto">
            <a:xfrm>
              <a:off x="7370870" y="3461036"/>
              <a:ext cx="1457347" cy="457200"/>
            </a:xfrm>
            <a:prstGeom prst="homePlate">
              <a:avLst>
                <a:gd name="adj" fmla="val 40317"/>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5148" name="Gruppe 62"/>
            <p:cNvGrpSpPr>
              <a:grpSpLocks/>
            </p:cNvGrpSpPr>
            <p:nvPr/>
          </p:nvGrpSpPr>
          <p:grpSpPr bwMode="auto">
            <a:xfrm>
              <a:off x="282575" y="3461036"/>
              <a:ext cx="7213730" cy="457200"/>
              <a:chOff x="282575" y="3462341"/>
              <a:chExt cx="7213730" cy="457200"/>
            </a:xfrm>
          </p:grpSpPr>
          <p:grpSp>
            <p:nvGrpSpPr>
              <p:cNvPr id="5150" name="Gruppe 75"/>
              <p:cNvGrpSpPr>
                <a:grpSpLocks/>
              </p:cNvGrpSpPr>
              <p:nvPr/>
            </p:nvGrpSpPr>
            <p:grpSpPr bwMode="auto">
              <a:xfrm>
                <a:off x="282575" y="3462341"/>
                <a:ext cx="7080380" cy="457200"/>
                <a:chOff x="272143" y="2949958"/>
                <a:chExt cx="8556211" cy="457921"/>
              </a:xfrm>
            </p:grpSpPr>
            <p:sp>
              <p:nvSpPr>
                <p:cNvPr id="5156" name="Rectangle 445"/>
                <p:cNvSpPr>
                  <a:spLocks noChangeArrowheads="1"/>
                </p:cNvSpPr>
                <p:nvPr/>
              </p:nvSpPr>
              <p:spPr bwMode="auto">
                <a:xfrm>
                  <a:off x="1985299"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7" name="Rectangle 446"/>
                <p:cNvSpPr>
                  <a:spLocks noChangeArrowheads="1"/>
                </p:cNvSpPr>
                <p:nvPr/>
              </p:nvSpPr>
              <p:spPr bwMode="auto">
                <a:xfrm>
                  <a:off x="3694616"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8" name="Rectangle 447"/>
                <p:cNvSpPr>
                  <a:spLocks noChangeArrowheads="1"/>
                </p:cNvSpPr>
                <p:nvPr/>
              </p:nvSpPr>
              <p:spPr bwMode="auto">
                <a:xfrm>
                  <a:off x="5405853"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9" name="Rectangle 448"/>
                <p:cNvSpPr>
                  <a:spLocks noChangeArrowheads="1"/>
                </p:cNvSpPr>
                <p:nvPr/>
              </p:nvSpPr>
              <p:spPr bwMode="auto">
                <a:xfrm>
                  <a:off x="7119009" y="2949958"/>
                  <a:ext cx="1709318"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60" name="Rectangle 445"/>
                <p:cNvSpPr>
                  <a:spLocks noChangeArrowheads="1"/>
                </p:cNvSpPr>
                <p:nvPr/>
              </p:nvSpPr>
              <p:spPr bwMode="auto">
                <a:xfrm>
                  <a:off x="272143"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grpSp>
          <p:sp>
            <p:nvSpPr>
              <p:cNvPr id="5151" name="Rectangle 445"/>
              <p:cNvSpPr>
                <a:spLocks noChangeArrowheads="1"/>
              </p:cNvSpPr>
              <p:nvPr/>
            </p:nvSpPr>
            <p:spPr bwMode="auto">
              <a:xfrm>
                <a:off x="1833586" y="3556003"/>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1628</a:t>
                </a:r>
                <a:endParaRPr lang="en-US" noProof="1">
                  <a:latin typeface="Calibri" pitchFamily="-111" charset="0"/>
                </a:endParaRPr>
              </a:p>
            </p:txBody>
          </p:sp>
          <p:sp>
            <p:nvSpPr>
              <p:cNvPr id="5152" name="Rectangle 446"/>
              <p:cNvSpPr>
                <a:spLocks noChangeArrowheads="1"/>
              </p:cNvSpPr>
              <p:nvPr/>
            </p:nvSpPr>
            <p:spPr bwMode="auto">
              <a:xfrm>
                <a:off x="3248070" y="3556003"/>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1688-9</a:t>
                </a:r>
                <a:endParaRPr lang="en-US" noProof="1">
                  <a:latin typeface="Calibri" pitchFamily="-111" charset="0"/>
                </a:endParaRPr>
              </a:p>
            </p:txBody>
          </p:sp>
          <p:sp>
            <p:nvSpPr>
              <p:cNvPr id="5153" name="Rectangle 447"/>
              <p:cNvSpPr>
                <a:spLocks noChangeArrowheads="1"/>
              </p:cNvSpPr>
              <p:nvPr/>
            </p:nvSpPr>
            <p:spPr bwMode="auto">
              <a:xfrm>
                <a:off x="4664141" y="3556003"/>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1830-84</a:t>
                </a:r>
                <a:endParaRPr lang="en-US" noProof="1">
                  <a:latin typeface="Calibri" pitchFamily="-111" charset="0"/>
                </a:endParaRPr>
              </a:p>
            </p:txBody>
          </p:sp>
          <p:sp>
            <p:nvSpPr>
              <p:cNvPr id="5154" name="Rectangle 448"/>
              <p:cNvSpPr>
                <a:spLocks noChangeArrowheads="1"/>
              </p:cNvSpPr>
              <p:nvPr/>
            </p:nvSpPr>
            <p:spPr bwMode="auto">
              <a:xfrm>
                <a:off x="6081801" y="3556003"/>
                <a:ext cx="1414483"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1911</a:t>
                </a:r>
                <a:endParaRPr lang="en-US" noProof="1">
                  <a:latin typeface="Calibri" pitchFamily="-111" charset="0"/>
                </a:endParaRPr>
              </a:p>
            </p:txBody>
          </p:sp>
          <p:sp>
            <p:nvSpPr>
              <p:cNvPr id="5155" name="Rectangle 445"/>
              <p:cNvSpPr>
                <a:spLocks noChangeArrowheads="1"/>
              </p:cNvSpPr>
              <p:nvPr/>
            </p:nvSpPr>
            <p:spPr bwMode="auto">
              <a:xfrm>
                <a:off x="409577" y="3556003"/>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1215</a:t>
                </a:r>
                <a:endParaRPr lang="en-US" noProof="1">
                  <a:latin typeface="Calibri" pitchFamily="-111" charset="0"/>
                </a:endParaRPr>
              </a:p>
            </p:txBody>
          </p:sp>
        </p:grpSp>
        <p:sp>
          <p:nvSpPr>
            <p:cNvPr id="5149" name="Rectangle 448"/>
            <p:cNvSpPr>
              <a:spLocks noChangeArrowheads="1"/>
            </p:cNvSpPr>
            <p:nvPr/>
          </p:nvSpPr>
          <p:spPr bwMode="auto">
            <a:xfrm>
              <a:off x="7450247" y="3556286"/>
              <a:ext cx="1414483" cy="300037"/>
            </a:xfrm>
            <a:prstGeom prst="rect">
              <a:avLst/>
            </a:prstGeom>
            <a:noFill/>
            <a:ln w="19050">
              <a:noFill/>
              <a:round/>
              <a:headEnd/>
              <a:tailEnd/>
            </a:ln>
          </p:spPr>
          <p:txBody>
            <a:bodyPr anchor="ctr"/>
            <a:lstStyle/>
            <a:p>
              <a:pPr indent="-342900" algn="ctr" defTabSz="914400"/>
              <a:r>
                <a:rPr lang="en-US" noProof="1" smtClean="0">
                  <a:latin typeface="Calibri" pitchFamily="-111" charset="0"/>
                </a:rPr>
                <a:t>1941</a:t>
              </a:r>
              <a:endParaRPr lang="en-US" noProof="1">
                <a:latin typeface="Calibri" pitchFamily="-111" charset="0"/>
              </a:endParaRPr>
            </a:p>
          </p:txBody>
        </p:sp>
      </p:grpSp>
      <p:sp>
        <p:nvSpPr>
          <p:cNvPr id="5124" name="Rektangel 82"/>
          <p:cNvSpPr>
            <a:spLocks noChangeArrowheads="1"/>
          </p:cNvSpPr>
          <p:nvPr/>
        </p:nvSpPr>
        <p:spPr bwMode="auto">
          <a:xfrm>
            <a:off x="192958" y="535518"/>
            <a:ext cx="2525712" cy="1754326"/>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Magna Carta</a:t>
            </a:r>
            <a:r>
              <a:rPr lang="en-US" noProof="1" smtClean="0">
                <a:solidFill>
                  <a:srgbClr val="080808"/>
                </a:solidFill>
                <a:latin typeface="Calibri" pitchFamily="-111" charset="0"/>
                <a:cs typeface="Arial" charset="0"/>
              </a:rPr>
              <a:t>: protection against absolute power and arbitrary acts; trial by jury, due process, protection of private property (often ignored)</a:t>
            </a:r>
            <a:endParaRPr lang="en-US" noProof="1">
              <a:solidFill>
                <a:srgbClr val="080808"/>
              </a:solidFill>
              <a:latin typeface="Calibri" pitchFamily="-111" charset="0"/>
              <a:cs typeface="Arial" charset="0"/>
            </a:endParaRPr>
          </a:p>
        </p:txBody>
      </p:sp>
      <p:sp>
        <p:nvSpPr>
          <p:cNvPr id="91" name="Nedadgående pil 90"/>
          <p:cNvSpPr>
            <a:spLocks noChangeArrowheads="1"/>
          </p:cNvSpPr>
          <p:nvPr/>
        </p:nvSpPr>
        <p:spPr bwMode="auto">
          <a:xfrm>
            <a:off x="997972" y="2344118"/>
            <a:ext cx="250825" cy="538163"/>
          </a:xfrm>
          <a:prstGeom prst="downArrow">
            <a:avLst>
              <a:gd name="adj1" fmla="val 50000"/>
              <a:gd name="adj2" fmla="val 50004"/>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6" name="Rektangel 91"/>
          <p:cNvSpPr>
            <a:spLocks noChangeArrowheads="1"/>
          </p:cNvSpPr>
          <p:nvPr/>
        </p:nvSpPr>
        <p:spPr bwMode="auto">
          <a:xfrm>
            <a:off x="2830512" y="771259"/>
            <a:ext cx="2732087" cy="1735860"/>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Bill of Rights and Glorious Revolution:</a:t>
            </a:r>
            <a:r>
              <a:rPr lang="en-US" noProof="1" smtClean="0">
                <a:solidFill>
                  <a:srgbClr val="080808"/>
                </a:solidFill>
                <a:latin typeface="Calibri" pitchFamily="-111" charset="0"/>
                <a:cs typeface="Arial" charset="0"/>
              </a:rPr>
              <a:t> Consent of Parliament for most acts of monarch; free elections, right to petition king</a:t>
            </a:r>
            <a:endParaRPr lang="en-US" b="1" noProof="1">
              <a:solidFill>
                <a:srgbClr val="080808"/>
              </a:solidFill>
              <a:latin typeface="Calibri" pitchFamily="-111" charset="0"/>
              <a:cs typeface="Arial" charset="0"/>
            </a:endParaRPr>
          </a:p>
          <a:p>
            <a:pPr defTabSz="801688">
              <a:spcBef>
                <a:spcPct val="20000"/>
              </a:spcBef>
            </a:pPr>
            <a:endParaRPr lang="en-US" sz="1400" noProof="1">
              <a:solidFill>
                <a:srgbClr val="080808"/>
              </a:solidFill>
              <a:latin typeface="Calibri" pitchFamily="-111" charset="0"/>
              <a:cs typeface="Arial" charset="0"/>
            </a:endParaRPr>
          </a:p>
        </p:txBody>
      </p:sp>
      <p:sp>
        <p:nvSpPr>
          <p:cNvPr id="5130" name="Rektangel 95"/>
          <p:cNvSpPr>
            <a:spLocks noChangeArrowheads="1"/>
          </p:cNvSpPr>
          <p:nvPr/>
        </p:nvSpPr>
        <p:spPr bwMode="auto">
          <a:xfrm>
            <a:off x="716167" y="3903935"/>
            <a:ext cx="2425700" cy="1532727"/>
          </a:xfrm>
          <a:prstGeom prst="rect">
            <a:avLst/>
          </a:prstGeom>
          <a:noFill/>
          <a:ln w="9525">
            <a:noFill/>
            <a:miter lim="800000"/>
            <a:headEnd/>
            <a:tailEnd/>
          </a:ln>
        </p:spPr>
        <p:txBody>
          <a:bodyPr wrap="square">
            <a:spAutoFit/>
          </a:bodyPr>
          <a:lstStyle/>
          <a:p>
            <a:pPr defTabSz="801688">
              <a:spcBef>
                <a:spcPct val="20000"/>
              </a:spcBef>
            </a:pPr>
            <a:r>
              <a:rPr lang="en-US" b="1" noProof="1" smtClean="0">
                <a:solidFill>
                  <a:srgbClr val="080808"/>
                </a:solidFill>
                <a:latin typeface="Calibri" pitchFamily="-111" charset="0"/>
                <a:cs typeface="Arial" charset="0"/>
              </a:rPr>
              <a:t>Petition of Right</a:t>
            </a:r>
            <a:endParaRPr lang="en-US" b="1" noProof="1">
              <a:solidFill>
                <a:srgbClr val="080808"/>
              </a:solidFill>
              <a:latin typeface="Calibri" pitchFamily="-111" charset="0"/>
              <a:cs typeface="Arial" charset="0"/>
            </a:endParaRPr>
          </a:p>
          <a:p>
            <a:pPr defTabSz="801688">
              <a:spcBef>
                <a:spcPct val="20000"/>
              </a:spcBef>
            </a:pPr>
            <a:r>
              <a:rPr lang="en-US" noProof="1" smtClean="0">
                <a:solidFill>
                  <a:srgbClr val="080808"/>
                </a:solidFill>
                <a:latin typeface="Calibri" pitchFamily="-111" charset="0"/>
                <a:cs typeface="Arial" charset="0"/>
              </a:rPr>
              <a:t>Trial by jury, rule of law, tax only w/Parliament’s consent, no martial law during peace</a:t>
            </a:r>
            <a:endParaRPr lang="en-US" noProof="1">
              <a:solidFill>
                <a:srgbClr val="080808"/>
              </a:solidFill>
              <a:latin typeface="Calibri" pitchFamily="-111" charset="0"/>
              <a:cs typeface="Arial" charset="0"/>
            </a:endParaRPr>
          </a:p>
        </p:txBody>
      </p:sp>
      <p:sp>
        <p:nvSpPr>
          <p:cNvPr id="97" name="Nedadgående pil 96"/>
          <p:cNvSpPr>
            <a:spLocks noChangeArrowheads="1"/>
          </p:cNvSpPr>
          <p:nvPr/>
        </p:nvSpPr>
        <p:spPr bwMode="auto">
          <a:xfrm rot="10800000">
            <a:off x="2390775" y="3350252"/>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2" name="Rektangel 98"/>
          <p:cNvSpPr>
            <a:spLocks noChangeArrowheads="1"/>
          </p:cNvSpPr>
          <p:nvPr/>
        </p:nvSpPr>
        <p:spPr bwMode="auto">
          <a:xfrm>
            <a:off x="4189413" y="3864850"/>
            <a:ext cx="1954212" cy="1532727"/>
          </a:xfrm>
          <a:prstGeom prst="rect">
            <a:avLst/>
          </a:prstGeom>
          <a:noFill/>
          <a:ln w="9525">
            <a:noFill/>
            <a:miter lim="800000"/>
            <a:headEnd/>
            <a:tailEnd/>
          </a:ln>
        </p:spPr>
        <p:txBody>
          <a:bodyPr>
            <a:spAutoFit/>
          </a:bodyPr>
          <a:lstStyle/>
          <a:p>
            <a:pPr defTabSz="801688">
              <a:spcBef>
                <a:spcPct val="20000"/>
              </a:spcBef>
            </a:pPr>
            <a:r>
              <a:rPr lang="en-US" b="1" noProof="1" smtClean="0">
                <a:solidFill>
                  <a:srgbClr val="080808"/>
                </a:solidFill>
                <a:latin typeface="Calibri" pitchFamily="-111" charset="0"/>
                <a:cs typeface="Arial" charset="0"/>
              </a:rPr>
              <a:t>Great Reform Acts</a:t>
            </a:r>
            <a:endParaRPr lang="en-US" b="1" noProof="1">
              <a:solidFill>
                <a:srgbClr val="080808"/>
              </a:solidFill>
              <a:latin typeface="Calibri" pitchFamily="-111" charset="0"/>
              <a:cs typeface="Arial" charset="0"/>
            </a:endParaRPr>
          </a:p>
          <a:p>
            <a:pPr defTabSz="801688">
              <a:spcBef>
                <a:spcPct val="20000"/>
              </a:spcBef>
            </a:pPr>
            <a:r>
              <a:rPr lang="en-US" noProof="1" smtClean="0">
                <a:solidFill>
                  <a:srgbClr val="080808"/>
                </a:solidFill>
                <a:latin typeface="Calibri" pitchFamily="-111" charset="0"/>
                <a:cs typeface="Arial" charset="0"/>
              </a:rPr>
              <a:t>Increased size of electorate  and reformed election procedures</a:t>
            </a:r>
            <a:endParaRPr lang="en-US" noProof="1">
              <a:solidFill>
                <a:srgbClr val="080808"/>
              </a:solidFill>
              <a:latin typeface="Calibri" pitchFamily="-111" charset="0"/>
              <a:cs typeface="Arial" charset="0"/>
            </a:endParaRPr>
          </a:p>
        </p:txBody>
      </p:sp>
      <p:sp>
        <p:nvSpPr>
          <p:cNvPr id="100" name="Nedadgående pil 99"/>
          <p:cNvSpPr>
            <a:spLocks noChangeArrowheads="1"/>
          </p:cNvSpPr>
          <p:nvPr/>
        </p:nvSpPr>
        <p:spPr bwMode="auto">
          <a:xfrm rot="10800000">
            <a:off x="4968875" y="3350250"/>
            <a:ext cx="249238"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4" name="Rektangel 100"/>
          <p:cNvSpPr>
            <a:spLocks noChangeArrowheads="1"/>
          </p:cNvSpPr>
          <p:nvPr/>
        </p:nvSpPr>
        <p:spPr bwMode="auto">
          <a:xfrm>
            <a:off x="6856413" y="3728638"/>
            <a:ext cx="1954212" cy="1815882"/>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Beveridge Plan - Five Giant Evils:</a:t>
            </a:r>
            <a:endParaRPr lang="en-US" sz="1400" noProof="1">
              <a:solidFill>
                <a:srgbClr val="080808"/>
              </a:solidFill>
              <a:latin typeface="Calibri" pitchFamily="-111" charset="0"/>
              <a:cs typeface="Arial" charset="0"/>
            </a:endParaRPr>
          </a:p>
          <a:p>
            <a:pPr defTabSz="801688">
              <a:spcBef>
                <a:spcPct val="20000"/>
              </a:spcBef>
            </a:pPr>
            <a:r>
              <a:rPr lang="en-US" sz="1400" noProof="1" smtClean="0">
                <a:solidFill>
                  <a:srgbClr val="080808"/>
                </a:solidFill>
                <a:latin typeface="Calibri" pitchFamily="-111" charset="0"/>
                <a:cs typeface="Arial" charset="0"/>
              </a:rPr>
              <a:t>Want</a:t>
            </a:r>
          </a:p>
          <a:p>
            <a:pPr defTabSz="801688">
              <a:spcBef>
                <a:spcPct val="20000"/>
              </a:spcBef>
            </a:pPr>
            <a:r>
              <a:rPr lang="en-US" sz="1400" noProof="1" smtClean="0">
                <a:solidFill>
                  <a:srgbClr val="080808"/>
                </a:solidFill>
                <a:latin typeface="Calibri" pitchFamily="-111" charset="0"/>
                <a:cs typeface="Arial" charset="0"/>
              </a:rPr>
              <a:t>Squalor</a:t>
            </a:r>
          </a:p>
          <a:p>
            <a:pPr defTabSz="801688">
              <a:spcBef>
                <a:spcPct val="20000"/>
              </a:spcBef>
            </a:pPr>
            <a:r>
              <a:rPr lang="en-US" sz="1400" noProof="1" smtClean="0">
                <a:solidFill>
                  <a:srgbClr val="080808"/>
                </a:solidFill>
                <a:latin typeface="Calibri" pitchFamily="-111" charset="0"/>
                <a:cs typeface="Arial" charset="0"/>
              </a:rPr>
              <a:t>Ignorance</a:t>
            </a:r>
          </a:p>
          <a:p>
            <a:pPr defTabSz="801688">
              <a:spcBef>
                <a:spcPct val="20000"/>
              </a:spcBef>
            </a:pPr>
            <a:r>
              <a:rPr lang="en-US" sz="1400" noProof="1" smtClean="0">
                <a:solidFill>
                  <a:srgbClr val="080808"/>
                </a:solidFill>
                <a:latin typeface="Calibri" pitchFamily="-111" charset="0"/>
                <a:cs typeface="Arial" charset="0"/>
              </a:rPr>
              <a:t>Disease</a:t>
            </a:r>
          </a:p>
          <a:p>
            <a:pPr defTabSz="801688">
              <a:spcBef>
                <a:spcPct val="20000"/>
              </a:spcBef>
            </a:pPr>
            <a:r>
              <a:rPr lang="en-US" sz="1400" noProof="1" smtClean="0">
                <a:solidFill>
                  <a:srgbClr val="080808"/>
                </a:solidFill>
                <a:latin typeface="Calibri" pitchFamily="-111" charset="0"/>
                <a:cs typeface="Arial" charset="0"/>
              </a:rPr>
              <a:t>Idleness</a:t>
            </a:r>
            <a:endParaRPr lang="en-US" sz="1400" noProof="1">
              <a:solidFill>
                <a:srgbClr val="080808"/>
              </a:solidFill>
              <a:latin typeface="Calibri" pitchFamily="-111" charset="0"/>
              <a:cs typeface="Arial" charset="0"/>
            </a:endParaRPr>
          </a:p>
        </p:txBody>
      </p:sp>
      <p:sp>
        <p:nvSpPr>
          <p:cNvPr id="41" name="Nedadgående pil 40"/>
          <p:cNvSpPr>
            <a:spLocks noChangeArrowheads="1"/>
          </p:cNvSpPr>
          <p:nvPr/>
        </p:nvSpPr>
        <p:spPr bwMode="auto">
          <a:xfrm rot="10800000">
            <a:off x="7635875" y="3225913"/>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2700000" algn="tl" rotWithShape="0">
              <a:srgbClr val="000000">
                <a:alpha val="39999"/>
              </a:srgbClr>
            </a:outerShdw>
          </a:effectLst>
        </p:spPr>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grpSp>
        <p:nvGrpSpPr>
          <p:cNvPr id="5139" name="Grupper 5"/>
          <p:cNvGrpSpPr>
            <a:grpSpLocks/>
          </p:cNvGrpSpPr>
          <p:nvPr/>
        </p:nvGrpSpPr>
        <p:grpSpPr bwMode="auto">
          <a:xfrm>
            <a:off x="-38100" y="5532438"/>
            <a:ext cx="9296400" cy="1325562"/>
            <a:chOff x="-38100" y="5366940"/>
            <a:chExt cx="9296400" cy="1325917"/>
          </a:xfrm>
        </p:grpSpPr>
        <p:sp>
          <p:nvSpPr>
            <p:cNvPr id="5141" name="Rektangel 54"/>
            <p:cNvSpPr>
              <a:spLocks noChangeArrowheads="1"/>
            </p:cNvSpPr>
            <p:nvPr/>
          </p:nvSpPr>
          <p:spPr bwMode="auto">
            <a:xfrm>
              <a:off x="-3175" y="5549551"/>
              <a:ext cx="9226550" cy="1143306"/>
            </a:xfrm>
            <a:prstGeom prst="rect">
              <a:avLst/>
            </a:prstGeom>
            <a:solidFill>
              <a:srgbClr val="00B0F0"/>
            </a:solidFill>
            <a:ln w="9525">
              <a:solidFill>
                <a:srgbClr val="171717"/>
              </a:solidFill>
              <a:miter lim="800000"/>
              <a:headEnd/>
              <a:tailEnd/>
            </a:ln>
          </p:spPr>
          <p:txBody>
            <a:bodyPr anchor="ctr"/>
            <a:lstStyle/>
            <a:p>
              <a:pPr algn="ctr"/>
              <a:endParaRPr lang="en-US">
                <a:solidFill>
                  <a:srgbClr val="FFFFFF"/>
                </a:solidFill>
                <a:latin typeface="Calibri" pitchFamily="-111" charset="0"/>
              </a:endParaRPr>
            </a:p>
          </p:txBody>
        </p:sp>
        <p:grpSp>
          <p:nvGrpSpPr>
            <p:cNvPr id="5142" name="Grupper 13"/>
            <p:cNvGrpSpPr>
              <a:grpSpLocks/>
            </p:cNvGrpSpPr>
            <p:nvPr/>
          </p:nvGrpSpPr>
          <p:grpSpPr bwMode="auto">
            <a:xfrm>
              <a:off x="-38100" y="5366940"/>
              <a:ext cx="9296400" cy="212782"/>
              <a:chOff x="0" y="1536700"/>
              <a:chExt cx="9144000" cy="317275"/>
            </a:xfrm>
          </p:grpSpPr>
          <p:sp>
            <p:nvSpPr>
              <p:cNvPr id="5143" name="Rektangel 58"/>
              <p:cNvSpPr>
                <a:spLocks noChangeArrowheads="1"/>
              </p:cNvSpPr>
              <p:nvPr/>
            </p:nvSpPr>
            <p:spPr bwMode="auto">
              <a:xfrm>
                <a:off x="0" y="1536700"/>
                <a:ext cx="9144000" cy="317275"/>
              </a:xfrm>
              <a:prstGeom prst="rect">
                <a:avLst/>
              </a:prstGeom>
              <a:solidFill>
                <a:srgbClr val="92D050"/>
              </a:solidFill>
              <a:ln w="9525">
                <a:noFill/>
                <a:miter lim="800000"/>
                <a:headEnd/>
                <a:tailEnd/>
              </a:ln>
            </p:spPr>
            <p:txBody>
              <a:bodyPr anchor="ctr"/>
              <a:lstStyle/>
              <a:p>
                <a:pPr algn="ctr"/>
                <a:endParaRPr lang="en-US">
                  <a:solidFill>
                    <a:srgbClr val="FFFFFF"/>
                  </a:solidFill>
                  <a:latin typeface="Calibri" pitchFamily="-111" charset="0"/>
                </a:endParaRPr>
              </a:p>
            </p:txBody>
          </p:sp>
          <p:sp>
            <p:nvSpPr>
              <p:cNvPr id="47" name="Rektangel 59"/>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111" charset="0"/>
                </a:endParaRPr>
              </a:p>
            </p:txBody>
          </p:sp>
        </p:grpSp>
      </p:grpSp>
      <p:sp>
        <p:nvSpPr>
          <p:cNvPr id="3" name="Rectangle 2"/>
          <p:cNvSpPr/>
          <p:nvPr/>
        </p:nvSpPr>
        <p:spPr>
          <a:xfrm>
            <a:off x="873137" y="5901778"/>
            <a:ext cx="7283426" cy="769441"/>
          </a:xfrm>
          <a:prstGeom prst="rect">
            <a:avLst/>
          </a:prstGeom>
        </p:spPr>
        <p:txBody>
          <a:bodyPr wrap="square">
            <a:spAutoFit/>
          </a:bodyPr>
          <a:lstStyle/>
          <a:p>
            <a:pPr algn="ctr"/>
            <a:r>
              <a:rPr lang="en-US" sz="4400" dirty="0" smtClean="0">
                <a:solidFill>
                  <a:schemeClr val="bg1"/>
                </a:solidFill>
                <a:effectLst>
                  <a:outerShdw blurRad="38100" dist="38100" dir="2700000" algn="tl">
                    <a:srgbClr val="000000"/>
                  </a:outerShdw>
                </a:effectLst>
                <a:latin typeface="Tw Cen MT Condensed Extra Bold" pitchFamily="34" charset="0"/>
              </a:rPr>
              <a:t>Britain’s Evolutionary Democracy</a:t>
            </a:r>
            <a:endParaRPr lang="en-US" sz="4400" dirty="0">
              <a:solidFill>
                <a:schemeClr val="bg1"/>
              </a:solidFill>
              <a:effectLst>
                <a:outerShdw blurRad="38100" dist="38100" dir="2700000" algn="tl">
                  <a:srgbClr val="000000"/>
                </a:outerShdw>
              </a:effectLst>
              <a:latin typeface="Tw Cen MT Condensed Extra Bold" pitchFamily="34" charset="0"/>
            </a:endParaRPr>
          </a:p>
        </p:txBody>
      </p:sp>
    </p:spTree>
    <p:extLst>
      <p:ext uri="{BB962C8B-B14F-4D97-AF65-F5344CB8AC3E}">
        <p14:creationId xmlns:p14="http://schemas.microsoft.com/office/powerpoint/2010/main" val="3092342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32"/>
                                        </p:tgtEl>
                                        <p:attrNameLst>
                                          <p:attrName>style.visibility</p:attrName>
                                        </p:attrNameLst>
                                      </p:cBhvr>
                                      <p:to>
                                        <p:strVal val="visible"/>
                                      </p:to>
                                    </p:set>
                                    <p:animEffect transition="in" filter="fade">
                                      <p:cBhvr>
                                        <p:cTn id="22" dur="500"/>
                                        <p:tgtEl>
                                          <p:spTgt spid="5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500"/>
                                        <p:tgtEl>
                                          <p:spTgt spid="51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34"/>
                                        </p:tgtEl>
                                        <p:attrNameLst>
                                          <p:attrName>style.visibility</p:attrName>
                                        </p:attrNameLst>
                                      </p:cBhvr>
                                      <p:to>
                                        <p:strVal val="visible"/>
                                      </p:to>
                                    </p:set>
                                    <p:animEffect transition="in" filter="fade">
                                      <p:cBhvr>
                                        <p:cTn id="32"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4" grpId="0"/>
      <p:bldP spid="5126" grpId="0"/>
      <p:bldP spid="5130" grpId="0"/>
      <p:bldP spid="5132" grpId="0"/>
      <p:bldP spid="5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54"/>
          <p:cNvSpPr>
            <a:spLocks noChangeArrowheads="1"/>
          </p:cNvSpPr>
          <p:nvPr/>
        </p:nvSpPr>
        <p:spPr bwMode="auto">
          <a:xfrm>
            <a:off x="-3175" y="5715000"/>
            <a:ext cx="9226550" cy="1143000"/>
          </a:xfrm>
          <a:prstGeom prst="rect">
            <a:avLst/>
          </a:prstGeom>
          <a:solidFill>
            <a:srgbClr val="00B0F0"/>
          </a:solidFill>
          <a:ln w="9525">
            <a:solidFill>
              <a:srgbClr val="171717"/>
            </a:solidFill>
            <a:miter lim="800000"/>
            <a:headEnd/>
            <a:tailEnd/>
          </a:ln>
        </p:spPr>
        <p:txBody>
          <a:bodyPr anchor="ctr"/>
          <a:lstStyle/>
          <a:p>
            <a:pPr algn="ctr"/>
            <a:endParaRPr lang="en-US">
              <a:solidFill>
                <a:srgbClr val="FFFFFF"/>
              </a:solidFill>
              <a:latin typeface="Calibri" pitchFamily="-111" charset="0"/>
            </a:endParaRPr>
          </a:p>
        </p:txBody>
      </p:sp>
      <p:grpSp>
        <p:nvGrpSpPr>
          <p:cNvPr id="49" name="Grupper 13"/>
          <p:cNvGrpSpPr>
            <a:grpSpLocks/>
          </p:cNvGrpSpPr>
          <p:nvPr/>
        </p:nvGrpSpPr>
        <p:grpSpPr bwMode="auto">
          <a:xfrm>
            <a:off x="-38100" y="5532438"/>
            <a:ext cx="9296400" cy="212725"/>
            <a:chOff x="0" y="1536700"/>
            <a:chExt cx="9144000" cy="317275"/>
          </a:xfrm>
        </p:grpSpPr>
        <p:sp>
          <p:nvSpPr>
            <p:cNvPr id="50" name="Rektangel 58"/>
            <p:cNvSpPr>
              <a:spLocks noChangeArrowheads="1"/>
            </p:cNvSpPr>
            <p:nvPr/>
          </p:nvSpPr>
          <p:spPr bwMode="auto">
            <a:xfrm>
              <a:off x="0" y="1536700"/>
              <a:ext cx="9144000" cy="317275"/>
            </a:xfrm>
            <a:prstGeom prst="rect">
              <a:avLst/>
            </a:prstGeom>
            <a:solidFill>
              <a:srgbClr val="92D050"/>
            </a:solidFill>
            <a:ln w="9525">
              <a:noFill/>
              <a:miter lim="800000"/>
              <a:headEnd/>
              <a:tailEnd/>
            </a:ln>
          </p:spPr>
          <p:txBody>
            <a:bodyPr anchor="ctr"/>
            <a:lstStyle/>
            <a:p>
              <a:pPr algn="ctr"/>
              <a:endParaRPr lang="en-US">
                <a:solidFill>
                  <a:srgbClr val="FFFFFF"/>
                </a:solidFill>
                <a:latin typeface="Calibri" pitchFamily="-111" charset="0"/>
              </a:endParaRPr>
            </a:p>
          </p:txBody>
        </p:sp>
        <p:sp>
          <p:nvSpPr>
            <p:cNvPr id="51" name="Rektangel 59"/>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111" charset="0"/>
              </a:endParaRPr>
            </a:p>
          </p:txBody>
        </p:sp>
      </p:grpSp>
      <p:sp>
        <p:nvSpPr>
          <p:cNvPr id="109" name="Rectangle 135"/>
          <p:cNvSpPr>
            <a:spLocks noChangeArrowheads="1"/>
          </p:cNvSpPr>
          <p:nvPr/>
        </p:nvSpPr>
        <p:spPr bwMode="auto">
          <a:xfrm>
            <a:off x="276225" y="3264525"/>
            <a:ext cx="8366125"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ndParaRPr>
          </a:p>
        </p:txBody>
      </p:sp>
      <p:grpSp>
        <p:nvGrpSpPr>
          <p:cNvPr id="5123" name="Gruppe 107"/>
          <p:cNvGrpSpPr>
            <a:grpSpLocks/>
          </p:cNvGrpSpPr>
          <p:nvPr/>
        </p:nvGrpSpPr>
        <p:grpSpPr bwMode="auto">
          <a:xfrm>
            <a:off x="266700" y="2916988"/>
            <a:ext cx="8582025" cy="457200"/>
            <a:chOff x="282575" y="3461036"/>
            <a:chExt cx="8582155" cy="457200"/>
          </a:xfrm>
        </p:grpSpPr>
        <p:sp>
          <p:nvSpPr>
            <p:cNvPr id="5147" name="Pentagon 104"/>
            <p:cNvSpPr>
              <a:spLocks noChangeArrowheads="1"/>
            </p:cNvSpPr>
            <p:nvPr/>
          </p:nvSpPr>
          <p:spPr bwMode="auto">
            <a:xfrm>
              <a:off x="7370870" y="3461036"/>
              <a:ext cx="1457347" cy="457200"/>
            </a:xfrm>
            <a:prstGeom prst="homePlate">
              <a:avLst>
                <a:gd name="adj" fmla="val 40317"/>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grpSp>
          <p:nvGrpSpPr>
            <p:cNvPr id="5148" name="Gruppe 62"/>
            <p:cNvGrpSpPr>
              <a:grpSpLocks/>
            </p:cNvGrpSpPr>
            <p:nvPr/>
          </p:nvGrpSpPr>
          <p:grpSpPr bwMode="auto">
            <a:xfrm>
              <a:off x="282575" y="3461036"/>
              <a:ext cx="7213730" cy="457200"/>
              <a:chOff x="282575" y="3462341"/>
              <a:chExt cx="7213730" cy="457200"/>
            </a:xfrm>
          </p:grpSpPr>
          <p:grpSp>
            <p:nvGrpSpPr>
              <p:cNvPr id="5150" name="Gruppe 75"/>
              <p:cNvGrpSpPr>
                <a:grpSpLocks/>
              </p:cNvGrpSpPr>
              <p:nvPr/>
            </p:nvGrpSpPr>
            <p:grpSpPr bwMode="auto">
              <a:xfrm>
                <a:off x="282575" y="3462341"/>
                <a:ext cx="7080380" cy="457200"/>
                <a:chOff x="272143" y="2949958"/>
                <a:chExt cx="8556211" cy="457921"/>
              </a:xfrm>
            </p:grpSpPr>
            <p:sp>
              <p:nvSpPr>
                <p:cNvPr id="5156" name="Rectangle 445"/>
                <p:cNvSpPr>
                  <a:spLocks noChangeArrowheads="1"/>
                </p:cNvSpPr>
                <p:nvPr/>
              </p:nvSpPr>
              <p:spPr bwMode="auto">
                <a:xfrm>
                  <a:off x="1985299"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7" name="Rectangle 446"/>
                <p:cNvSpPr>
                  <a:spLocks noChangeArrowheads="1"/>
                </p:cNvSpPr>
                <p:nvPr/>
              </p:nvSpPr>
              <p:spPr bwMode="auto">
                <a:xfrm>
                  <a:off x="3694616"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8" name="Rectangle 447"/>
                <p:cNvSpPr>
                  <a:spLocks noChangeArrowheads="1"/>
                </p:cNvSpPr>
                <p:nvPr/>
              </p:nvSpPr>
              <p:spPr bwMode="auto">
                <a:xfrm>
                  <a:off x="5405853" y="2949958"/>
                  <a:ext cx="1709319"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59" name="Rectangle 448"/>
                <p:cNvSpPr>
                  <a:spLocks noChangeArrowheads="1"/>
                </p:cNvSpPr>
                <p:nvPr/>
              </p:nvSpPr>
              <p:spPr bwMode="auto">
                <a:xfrm>
                  <a:off x="7119009" y="2949958"/>
                  <a:ext cx="1709318"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sp>
              <p:nvSpPr>
                <p:cNvPr id="5160" name="Rectangle 445"/>
                <p:cNvSpPr>
                  <a:spLocks noChangeArrowheads="1"/>
                </p:cNvSpPr>
                <p:nvPr/>
              </p:nvSpPr>
              <p:spPr bwMode="auto">
                <a:xfrm>
                  <a:off x="272143" y="2949958"/>
                  <a:ext cx="1707400"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endParaRPr lang="en-US" noProof="1">
                    <a:latin typeface="Calibri" pitchFamily="-111" charset="0"/>
                  </a:endParaRPr>
                </a:p>
              </p:txBody>
            </p:sp>
          </p:grpSp>
          <p:sp>
            <p:nvSpPr>
              <p:cNvPr id="5151" name="Rectangle 445"/>
              <p:cNvSpPr>
                <a:spLocks noChangeArrowheads="1"/>
              </p:cNvSpPr>
              <p:nvPr/>
            </p:nvSpPr>
            <p:spPr bwMode="auto">
              <a:xfrm>
                <a:off x="1833586" y="3556003"/>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1979</a:t>
                </a:r>
                <a:endParaRPr lang="en-US" noProof="1">
                  <a:latin typeface="Calibri" pitchFamily="-111" charset="0"/>
                </a:endParaRPr>
              </a:p>
            </p:txBody>
          </p:sp>
          <p:sp>
            <p:nvSpPr>
              <p:cNvPr id="5152" name="Rectangle 446"/>
              <p:cNvSpPr>
                <a:spLocks noChangeArrowheads="1"/>
              </p:cNvSpPr>
              <p:nvPr/>
            </p:nvSpPr>
            <p:spPr bwMode="auto">
              <a:xfrm>
                <a:off x="3248070" y="3556003"/>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1979-90</a:t>
                </a:r>
                <a:endParaRPr lang="en-US" noProof="1">
                  <a:latin typeface="Calibri" pitchFamily="-111" charset="0"/>
                </a:endParaRPr>
              </a:p>
            </p:txBody>
          </p:sp>
          <p:sp>
            <p:nvSpPr>
              <p:cNvPr id="5153" name="Rectangle 447"/>
              <p:cNvSpPr>
                <a:spLocks noChangeArrowheads="1"/>
              </p:cNvSpPr>
              <p:nvPr/>
            </p:nvSpPr>
            <p:spPr bwMode="auto">
              <a:xfrm>
                <a:off x="4664141" y="3556003"/>
                <a:ext cx="14144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1990-1997</a:t>
                </a:r>
                <a:endParaRPr lang="en-US" noProof="1">
                  <a:latin typeface="Calibri" pitchFamily="-111" charset="0"/>
                </a:endParaRPr>
              </a:p>
            </p:txBody>
          </p:sp>
          <p:sp>
            <p:nvSpPr>
              <p:cNvPr id="5154" name="Rectangle 448"/>
              <p:cNvSpPr>
                <a:spLocks noChangeArrowheads="1"/>
              </p:cNvSpPr>
              <p:nvPr/>
            </p:nvSpPr>
            <p:spPr bwMode="auto">
              <a:xfrm>
                <a:off x="6081801" y="3556003"/>
                <a:ext cx="1414483"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1997-2007</a:t>
                </a:r>
                <a:endParaRPr lang="en-US" noProof="1">
                  <a:latin typeface="Calibri" pitchFamily="-111" charset="0"/>
                </a:endParaRPr>
              </a:p>
            </p:txBody>
          </p:sp>
          <p:sp>
            <p:nvSpPr>
              <p:cNvPr id="5155" name="Rectangle 445"/>
              <p:cNvSpPr>
                <a:spLocks noChangeArrowheads="1"/>
              </p:cNvSpPr>
              <p:nvPr/>
            </p:nvSpPr>
            <p:spPr bwMode="auto">
              <a:xfrm>
                <a:off x="409577" y="3556003"/>
                <a:ext cx="141289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1945-1979</a:t>
                </a:r>
                <a:endParaRPr lang="en-US" noProof="1">
                  <a:latin typeface="Calibri" pitchFamily="-111" charset="0"/>
                </a:endParaRPr>
              </a:p>
            </p:txBody>
          </p:sp>
        </p:grpSp>
        <p:sp>
          <p:nvSpPr>
            <p:cNvPr id="5149" name="Rectangle 448"/>
            <p:cNvSpPr>
              <a:spLocks noChangeArrowheads="1"/>
            </p:cNvSpPr>
            <p:nvPr/>
          </p:nvSpPr>
          <p:spPr bwMode="auto">
            <a:xfrm>
              <a:off x="7450247" y="3556286"/>
              <a:ext cx="1414483" cy="300037"/>
            </a:xfrm>
            <a:prstGeom prst="rect">
              <a:avLst/>
            </a:prstGeom>
            <a:noFill/>
            <a:ln w="19050">
              <a:noFill/>
              <a:round/>
              <a:headEnd/>
              <a:tailEnd/>
            </a:ln>
          </p:spPr>
          <p:txBody>
            <a:bodyPr anchor="ctr"/>
            <a:lstStyle/>
            <a:p>
              <a:pPr indent="-342900" algn="ctr" defTabSz="914400"/>
              <a:r>
                <a:rPr lang="en-US" noProof="1" smtClean="0">
                  <a:latin typeface="Calibri" pitchFamily="-111" charset="0"/>
                </a:rPr>
                <a:t>2007-10</a:t>
              </a:r>
              <a:endParaRPr lang="en-US" noProof="1">
                <a:latin typeface="Calibri" pitchFamily="-111" charset="0"/>
              </a:endParaRPr>
            </a:p>
          </p:txBody>
        </p:sp>
      </p:grpSp>
      <p:sp>
        <p:nvSpPr>
          <p:cNvPr id="5124" name="Rektangel 82"/>
          <p:cNvSpPr>
            <a:spLocks noChangeArrowheads="1"/>
          </p:cNvSpPr>
          <p:nvPr/>
        </p:nvSpPr>
        <p:spPr bwMode="auto">
          <a:xfrm>
            <a:off x="166687" y="264296"/>
            <a:ext cx="2257425" cy="2111347"/>
          </a:xfrm>
          <a:prstGeom prst="rect">
            <a:avLst/>
          </a:prstGeom>
          <a:noFill/>
          <a:ln w="9525">
            <a:noFill/>
            <a:miter lim="800000"/>
            <a:headEnd/>
            <a:tailEnd/>
          </a:ln>
        </p:spPr>
        <p:txBody>
          <a:bodyPr wrap="square">
            <a:spAutoFit/>
          </a:bodyPr>
          <a:lstStyle/>
          <a:p>
            <a:pPr defTabSz="801688">
              <a:spcBef>
                <a:spcPct val="20000"/>
              </a:spcBef>
            </a:pPr>
            <a:r>
              <a:rPr lang="en-US" sz="1600" b="1" noProof="1" smtClean="0">
                <a:solidFill>
                  <a:srgbClr val="080808"/>
                </a:solidFill>
                <a:latin typeface="Calibri" pitchFamily="-111" charset="0"/>
                <a:cs typeface="Arial" charset="0"/>
              </a:rPr>
              <a:t>Collective Consensus</a:t>
            </a:r>
            <a:r>
              <a:rPr lang="en-US" sz="1600" noProof="1" smtClean="0">
                <a:solidFill>
                  <a:srgbClr val="080808"/>
                </a:solidFill>
                <a:latin typeface="Calibri" pitchFamily="-111" charset="0"/>
                <a:cs typeface="Arial" charset="0"/>
              </a:rPr>
              <a:t>: Establishment of welfare state (NHS) and commitment to Keynesian economics and state  intervention;</a:t>
            </a:r>
          </a:p>
          <a:p>
            <a:pPr defTabSz="801688">
              <a:spcBef>
                <a:spcPct val="20000"/>
              </a:spcBef>
            </a:pPr>
            <a:r>
              <a:rPr lang="en-US" sz="1600" noProof="1" smtClean="0">
                <a:solidFill>
                  <a:srgbClr val="080808"/>
                </a:solidFill>
                <a:latin typeface="Calibri" pitchFamily="-111" charset="0"/>
                <a:cs typeface="Arial" charset="0"/>
              </a:rPr>
              <a:t>Dismantling of British Empire</a:t>
            </a:r>
            <a:endParaRPr lang="en-US" sz="1600" noProof="1">
              <a:solidFill>
                <a:srgbClr val="080808"/>
              </a:solidFill>
              <a:latin typeface="Calibri" pitchFamily="-111" charset="0"/>
              <a:cs typeface="Arial" charset="0"/>
            </a:endParaRPr>
          </a:p>
        </p:txBody>
      </p:sp>
      <p:sp>
        <p:nvSpPr>
          <p:cNvPr id="91" name="Nedadgående pil 90"/>
          <p:cNvSpPr>
            <a:spLocks noChangeArrowheads="1"/>
          </p:cNvSpPr>
          <p:nvPr/>
        </p:nvSpPr>
        <p:spPr bwMode="auto">
          <a:xfrm>
            <a:off x="722312" y="2336771"/>
            <a:ext cx="250825" cy="538163"/>
          </a:xfrm>
          <a:prstGeom prst="downArrow">
            <a:avLst>
              <a:gd name="adj1" fmla="val 50000"/>
              <a:gd name="adj2" fmla="val 50004"/>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6" name="Rektangel 91"/>
          <p:cNvSpPr>
            <a:spLocks noChangeArrowheads="1"/>
          </p:cNvSpPr>
          <p:nvPr/>
        </p:nvSpPr>
        <p:spPr bwMode="auto">
          <a:xfrm>
            <a:off x="2519627" y="1567291"/>
            <a:ext cx="2187972" cy="738664"/>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80808"/>
                </a:solidFill>
                <a:latin typeface="Calibri" pitchFamily="-111" charset="0"/>
                <a:cs typeface="Arial" charset="0"/>
              </a:rPr>
              <a:t>Margaret Thatcher</a:t>
            </a:r>
            <a:r>
              <a:rPr lang="en-US" sz="1400" noProof="1" smtClean="0">
                <a:solidFill>
                  <a:srgbClr val="080808"/>
                </a:solidFill>
                <a:latin typeface="Calibri" pitchFamily="-111" charset="0"/>
                <a:cs typeface="Arial" charset="0"/>
              </a:rPr>
              <a:t>: Conservative Party ; Iron Lady; Neoliberalism</a:t>
            </a:r>
            <a:endParaRPr lang="en-US" sz="1400" noProof="1">
              <a:solidFill>
                <a:srgbClr val="080808"/>
              </a:solidFill>
              <a:latin typeface="Calibri" pitchFamily="-111" charset="0"/>
              <a:cs typeface="Arial" charset="0"/>
            </a:endParaRPr>
          </a:p>
        </p:txBody>
      </p:sp>
      <p:sp>
        <p:nvSpPr>
          <p:cNvPr id="93" name="Nedadgående pil 92"/>
          <p:cNvSpPr>
            <a:spLocks noChangeArrowheads="1"/>
          </p:cNvSpPr>
          <p:nvPr/>
        </p:nvSpPr>
        <p:spPr bwMode="auto">
          <a:xfrm>
            <a:off x="3522663" y="2366375"/>
            <a:ext cx="249237"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28" name="Rektangel 93"/>
          <p:cNvSpPr>
            <a:spLocks noChangeArrowheads="1"/>
          </p:cNvSpPr>
          <p:nvPr/>
        </p:nvSpPr>
        <p:spPr bwMode="auto">
          <a:xfrm>
            <a:off x="5638800" y="1567291"/>
            <a:ext cx="1954213" cy="781752"/>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Tony Blair</a:t>
            </a:r>
            <a:endParaRPr lang="en-US" sz="1400" b="1" noProof="1">
              <a:solidFill>
                <a:srgbClr val="080808"/>
              </a:solidFill>
              <a:latin typeface="Calibri" pitchFamily="-111" charset="0"/>
              <a:cs typeface="Arial" charset="0"/>
            </a:endParaRPr>
          </a:p>
          <a:p>
            <a:pPr defTabSz="801688">
              <a:spcBef>
                <a:spcPct val="20000"/>
              </a:spcBef>
            </a:pPr>
            <a:r>
              <a:rPr lang="en-US" sz="1400" noProof="1" smtClean="0">
                <a:solidFill>
                  <a:srgbClr val="080808"/>
                </a:solidFill>
                <a:latin typeface="Calibri" pitchFamily="-111" charset="0"/>
                <a:cs typeface="Arial" charset="0"/>
              </a:rPr>
              <a:t>“New Labour”/Third Way </a:t>
            </a:r>
            <a:endParaRPr lang="en-US" sz="1400" noProof="1">
              <a:solidFill>
                <a:srgbClr val="080808"/>
              </a:solidFill>
              <a:latin typeface="Calibri" pitchFamily="-111" charset="0"/>
              <a:cs typeface="Arial" charset="0"/>
            </a:endParaRPr>
          </a:p>
        </p:txBody>
      </p:sp>
      <p:sp>
        <p:nvSpPr>
          <p:cNvPr id="95" name="Nedadgående pil 94"/>
          <p:cNvSpPr>
            <a:spLocks noChangeArrowheads="1"/>
          </p:cNvSpPr>
          <p:nvPr/>
        </p:nvSpPr>
        <p:spPr bwMode="auto">
          <a:xfrm>
            <a:off x="6366668" y="2310716"/>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0" name="Rektangel 95"/>
          <p:cNvSpPr>
            <a:spLocks noChangeArrowheads="1"/>
          </p:cNvSpPr>
          <p:nvPr/>
        </p:nvSpPr>
        <p:spPr bwMode="auto">
          <a:xfrm>
            <a:off x="1931988" y="3952716"/>
            <a:ext cx="1954212" cy="738664"/>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Winter of Discontent</a:t>
            </a:r>
            <a:r>
              <a:rPr lang="en-US" sz="1400" noProof="1" smtClean="0">
                <a:solidFill>
                  <a:srgbClr val="080808"/>
                </a:solidFill>
                <a:latin typeface="Calibri" pitchFamily="-111" charset="0"/>
                <a:cs typeface="Arial" charset="0"/>
              </a:rPr>
              <a:t>: Widespread strikes lead to Thatcher’s victory</a:t>
            </a:r>
            <a:endParaRPr lang="en-US" sz="1400" b="1" noProof="1">
              <a:solidFill>
                <a:srgbClr val="080808"/>
              </a:solidFill>
              <a:latin typeface="Calibri" pitchFamily="-111" charset="0"/>
              <a:cs typeface="Arial" charset="0"/>
            </a:endParaRPr>
          </a:p>
        </p:txBody>
      </p:sp>
      <p:sp>
        <p:nvSpPr>
          <p:cNvPr id="97" name="Nedadgående pil 96"/>
          <p:cNvSpPr>
            <a:spLocks noChangeArrowheads="1"/>
          </p:cNvSpPr>
          <p:nvPr/>
        </p:nvSpPr>
        <p:spPr bwMode="auto">
          <a:xfrm rot="10800000">
            <a:off x="2449791" y="3310688"/>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2" name="Rektangel 98"/>
          <p:cNvSpPr>
            <a:spLocks noChangeArrowheads="1"/>
          </p:cNvSpPr>
          <p:nvPr/>
        </p:nvSpPr>
        <p:spPr bwMode="auto">
          <a:xfrm>
            <a:off x="4459287" y="4085060"/>
            <a:ext cx="1954212" cy="1212640"/>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John Major</a:t>
            </a:r>
            <a:r>
              <a:rPr lang="en-US" sz="1400" noProof="1" smtClean="0">
                <a:solidFill>
                  <a:srgbClr val="080808"/>
                </a:solidFill>
                <a:latin typeface="Calibri" pitchFamily="-111" charset="0"/>
                <a:cs typeface="Arial" charset="0"/>
              </a:rPr>
              <a:t>:</a:t>
            </a:r>
          </a:p>
          <a:p>
            <a:pPr defTabSz="801688">
              <a:spcBef>
                <a:spcPct val="20000"/>
              </a:spcBef>
            </a:pPr>
            <a:r>
              <a:rPr lang="en-US" sz="1400" noProof="1" smtClean="0">
                <a:solidFill>
                  <a:srgbClr val="080808"/>
                </a:solidFill>
                <a:latin typeface="Calibri" pitchFamily="-111" charset="0"/>
                <a:cs typeface="Arial" charset="0"/>
              </a:rPr>
              <a:t>Lost majority through defections and by-elections; He who hesitates….</a:t>
            </a:r>
            <a:endParaRPr lang="en-US" sz="1400" noProof="1">
              <a:solidFill>
                <a:srgbClr val="080808"/>
              </a:solidFill>
              <a:latin typeface="Calibri" pitchFamily="-111" charset="0"/>
              <a:cs typeface="Arial" charset="0"/>
            </a:endParaRPr>
          </a:p>
        </p:txBody>
      </p:sp>
      <p:sp>
        <p:nvSpPr>
          <p:cNvPr id="100" name="Nedadgående pil 99"/>
          <p:cNvSpPr>
            <a:spLocks noChangeArrowheads="1"/>
          </p:cNvSpPr>
          <p:nvPr/>
        </p:nvSpPr>
        <p:spPr bwMode="auto">
          <a:xfrm rot="10800000">
            <a:off x="5166519" y="3376486"/>
            <a:ext cx="249238" cy="538163"/>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134" name="Rektangel 100"/>
          <p:cNvSpPr>
            <a:spLocks noChangeArrowheads="1"/>
          </p:cNvSpPr>
          <p:nvPr/>
        </p:nvSpPr>
        <p:spPr bwMode="auto">
          <a:xfrm>
            <a:off x="6803254" y="3989975"/>
            <a:ext cx="1954212" cy="307777"/>
          </a:xfrm>
          <a:prstGeom prst="rect">
            <a:avLst/>
          </a:prstGeom>
          <a:noFill/>
          <a:ln w="9525">
            <a:noFill/>
            <a:miter lim="800000"/>
            <a:headEnd/>
            <a:tailEnd/>
          </a:ln>
        </p:spPr>
        <p:txBody>
          <a:bodyPr>
            <a:spAutoFit/>
          </a:bodyPr>
          <a:lstStyle/>
          <a:p>
            <a:pPr defTabSz="801688">
              <a:spcBef>
                <a:spcPct val="20000"/>
              </a:spcBef>
            </a:pPr>
            <a:r>
              <a:rPr lang="en-US" sz="1400" b="1" noProof="1" smtClean="0">
                <a:solidFill>
                  <a:srgbClr val="080808"/>
                </a:solidFill>
                <a:latin typeface="Calibri" pitchFamily="-111" charset="0"/>
                <a:cs typeface="Arial" charset="0"/>
              </a:rPr>
              <a:t>Gordon Brown</a:t>
            </a:r>
            <a:endParaRPr lang="en-US" sz="1400" noProof="1">
              <a:solidFill>
                <a:srgbClr val="080808"/>
              </a:solidFill>
              <a:latin typeface="Calibri" pitchFamily="-111" charset="0"/>
              <a:cs typeface="Arial" charset="0"/>
            </a:endParaRPr>
          </a:p>
        </p:txBody>
      </p:sp>
      <p:sp>
        <p:nvSpPr>
          <p:cNvPr id="41" name="Nedadgående pil 40"/>
          <p:cNvSpPr>
            <a:spLocks noChangeArrowheads="1"/>
          </p:cNvSpPr>
          <p:nvPr/>
        </p:nvSpPr>
        <p:spPr bwMode="auto">
          <a:xfrm rot="10800000">
            <a:off x="7639917" y="3442105"/>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2700000" algn="tl" rotWithShape="0">
              <a:srgbClr val="000000">
                <a:alpha val="39999"/>
              </a:srgbClr>
            </a:outerShdw>
          </a:effectLst>
        </p:spPr>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pic>
        <p:nvPicPr>
          <p:cNvPr id="38" name="Picture 1031" descr="main_that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809" y="447122"/>
            <a:ext cx="1575707" cy="10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 descr="ADD CAPTION AND CP/AP CRED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5063" y="374631"/>
            <a:ext cx="1868500" cy="119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JohnMaj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168" y="4691380"/>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Nedadgående pil 96"/>
          <p:cNvSpPr>
            <a:spLocks noChangeArrowheads="1"/>
          </p:cNvSpPr>
          <p:nvPr/>
        </p:nvSpPr>
        <p:spPr bwMode="auto">
          <a:xfrm rot="10800000">
            <a:off x="1295399" y="3459557"/>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 name="TextBox 1"/>
          <p:cNvSpPr txBox="1"/>
          <p:nvPr/>
        </p:nvSpPr>
        <p:spPr>
          <a:xfrm>
            <a:off x="76200" y="4022095"/>
            <a:ext cx="1855788" cy="1569660"/>
          </a:xfrm>
          <a:prstGeom prst="rect">
            <a:avLst/>
          </a:prstGeom>
          <a:noFill/>
        </p:spPr>
        <p:txBody>
          <a:bodyPr wrap="square" rtlCol="0">
            <a:spAutoFit/>
          </a:bodyPr>
          <a:lstStyle/>
          <a:p>
            <a:r>
              <a:rPr lang="en-US" sz="1600" b="1" dirty="0" smtClean="0">
                <a:latin typeface="Calibri" pitchFamily="34" charset="0"/>
              </a:rPr>
              <a:t>Economic Crisis</a:t>
            </a:r>
            <a:endParaRPr lang="en-US" sz="1600" dirty="0" smtClean="0">
              <a:latin typeface="Calibri" pitchFamily="34" charset="0"/>
            </a:endParaRPr>
          </a:p>
          <a:p>
            <a:r>
              <a:rPr lang="en-US" sz="1600" dirty="0" smtClean="0">
                <a:latin typeface="Calibri" pitchFamily="34" charset="0"/>
              </a:rPr>
              <a:t>Decline in industrial production, Loss of colonies, Oil Prices, Labor Union Demands (1970s</a:t>
            </a:r>
            <a:r>
              <a:rPr lang="en-US" sz="1600" dirty="0" smtClean="0"/>
              <a:t>)</a:t>
            </a:r>
            <a:endParaRPr lang="en-US" sz="1600" dirty="0"/>
          </a:p>
        </p:txBody>
      </p:sp>
      <p:sp>
        <p:nvSpPr>
          <p:cNvPr id="52" name="Rectangle 51"/>
          <p:cNvSpPr/>
          <p:nvPr/>
        </p:nvSpPr>
        <p:spPr>
          <a:xfrm>
            <a:off x="873137" y="5901778"/>
            <a:ext cx="7283426" cy="769441"/>
          </a:xfrm>
          <a:prstGeom prst="rect">
            <a:avLst/>
          </a:prstGeom>
        </p:spPr>
        <p:txBody>
          <a:bodyPr wrap="square">
            <a:spAutoFit/>
          </a:bodyPr>
          <a:lstStyle/>
          <a:p>
            <a:pPr algn="ctr"/>
            <a:r>
              <a:rPr lang="en-US" sz="4400" dirty="0" smtClean="0">
                <a:solidFill>
                  <a:schemeClr val="bg1"/>
                </a:solidFill>
                <a:effectLst>
                  <a:outerShdw blurRad="38100" dist="38100" dir="2700000" algn="tl">
                    <a:srgbClr val="000000"/>
                  </a:outerShdw>
                </a:effectLst>
                <a:latin typeface="Tw Cen MT Condensed Extra Bold" pitchFamily="34" charset="0"/>
              </a:rPr>
              <a:t>Britain’s Evolutionary Democracy</a:t>
            </a:r>
            <a:endParaRPr lang="en-US" sz="4400" dirty="0">
              <a:solidFill>
                <a:schemeClr val="bg1"/>
              </a:solidFill>
              <a:effectLst>
                <a:outerShdw blurRad="38100" dist="38100" dir="2700000" algn="tl">
                  <a:srgbClr val="000000"/>
                </a:outerShdw>
              </a:effectLst>
              <a:latin typeface="Tw Cen MT Condensed Extra Bold" pitchFamily="34" charset="0"/>
            </a:endParaRPr>
          </a:p>
        </p:txBody>
      </p:sp>
      <p:pic>
        <p:nvPicPr>
          <p:cNvPr id="7170" name="Picture 2" descr="http://invisiblecollege.weblog.leidenuniv.nl/files/2007/07/brown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5906" y="4276148"/>
            <a:ext cx="1083469" cy="1469015"/>
          </a:xfrm>
          <a:prstGeom prst="rect">
            <a:avLst/>
          </a:prstGeom>
          <a:noFill/>
          <a:extLst>
            <a:ext uri="{909E8E84-426E-40dd-AFC4-6F175D3DCCD1}">
              <a14:hiddenFill xmlns:a14="http://schemas.microsoft.com/office/drawing/2010/main">
                <a:solidFill>
                  <a:srgbClr val="FFFFFF"/>
                </a:solidFill>
              </a14:hiddenFill>
            </a:ext>
          </a:extLst>
        </p:spPr>
      </p:pic>
      <p:sp>
        <p:nvSpPr>
          <p:cNvPr id="53" name="Rektangel 82"/>
          <p:cNvSpPr>
            <a:spLocks noChangeArrowheads="1"/>
          </p:cNvSpPr>
          <p:nvPr/>
        </p:nvSpPr>
        <p:spPr bwMode="auto">
          <a:xfrm>
            <a:off x="7639916" y="549326"/>
            <a:ext cx="1550987" cy="1815882"/>
          </a:xfrm>
          <a:prstGeom prst="rect">
            <a:avLst/>
          </a:prstGeom>
          <a:noFill/>
          <a:ln w="9525">
            <a:noFill/>
            <a:miter lim="800000"/>
            <a:headEnd/>
            <a:tailEnd/>
          </a:ln>
        </p:spPr>
        <p:txBody>
          <a:bodyPr wrap="square">
            <a:spAutoFit/>
          </a:bodyPr>
          <a:lstStyle/>
          <a:p>
            <a:pPr defTabSz="801688">
              <a:spcBef>
                <a:spcPct val="20000"/>
              </a:spcBef>
            </a:pPr>
            <a:r>
              <a:rPr lang="en-US" sz="1400" b="1" noProof="1" smtClean="0">
                <a:solidFill>
                  <a:srgbClr val="080808"/>
                </a:solidFill>
                <a:latin typeface="Calibri" pitchFamily="-111" charset="0"/>
                <a:cs typeface="Arial" charset="0"/>
              </a:rPr>
              <a:t>David Cameron (PM)</a:t>
            </a:r>
            <a:r>
              <a:rPr lang="en-US" sz="1400" noProof="1" smtClean="0">
                <a:solidFill>
                  <a:srgbClr val="080808"/>
                </a:solidFill>
                <a:latin typeface="Calibri" pitchFamily="-111" charset="0"/>
                <a:cs typeface="Arial" charset="0"/>
              </a:rPr>
              <a:t>: Hung Parliament, Coalition government with Nicholas Clegg, Deputy PM (Liberal Democrat)</a:t>
            </a:r>
            <a:endParaRPr lang="en-US" sz="1400" noProof="1">
              <a:solidFill>
                <a:srgbClr val="080808"/>
              </a:solidFill>
              <a:latin typeface="Calibri" pitchFamily="-111" charset="0"/>
              <a:cs typeface="Arial" charset="0"/>
            </a:endParaRPr>
          </a:p>
        </p:txBody>
      </p:sp>
      <p:sp>
        <p:nvSpPr>
          <p:cNvPr id="54" name="Nedadgående pil 94"/>
          <p:cNvSpPr>
            <a:spLocks noChangeArrowheads="1"/>
          </p:cNvSpPr>
          <p:nvPr/>
        </p:nvSpPr>
        <p:spPr bwMode="auto">
          <a:xfrm>
            <a:off x="8447881" y="2378224"/>
            <a:ext cx="249238" cy="538162"/>
          </a:xfrm>
          <a:prstGeom prst="downArrow">
            <a:avLst>
              <a:gd name="adj1" fmla="val 50000"/>
              <a:gd name="adj2" fmla="val 50002"/>
            </a:avLst>
          </a:prstGeom>
          <a:solidFill>
            <a:srgbClr val="00B0F0"/>
          </a:solidFill>
          <a:ln w="9525">
            <a:solidFill>
              <a:srgbClr val="0070C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Tree>
    <p:extLst>
      <p:ext uri="{BB962C8B-B14F-4D97-AF65-F5344CB8AC3E}">
        <p14:creationId xmlns:p14="http://schemas.microsoft.com/office/powerpoint/2010/main" val="2558570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fade">
                                      <p:cBhvr>
                                        <p:cTn id="17" dur="500"/>
                                        <p:tgtEl>
                                          <p:spTgt spid="51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fade">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8"/>
                                        </p:tgtEl>
                                        <p:attrNameLst>
                                          <p:attrName>style.visibility</p:attrName>
                                        </p:attrNameLst>
                                      </p:cBhvr>
                                      <p:to>
                                        <p:strVal val="visible"/>
                                      </p:to>
                                    </p:set>
                                    <p:animEffect transition="in" filter="fade">
                                      <p:cBhvr>
                                        <p:cTn id="47" dur="500"/>
                                        <p:tgtEl>
                                          <p:spTgt spid="51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34"/>
                                        </p:tgtEl>
                                        <p:attrNameLst>
                                          <p:attrName>style.visibility</p:attrName>
                                        </p:attrNameLst>
                                      </p:cBhvr>
                                      <p:to>
                                        <p:strVal val="visible"/>
                                      </p:to>
                                    </p:set>
                                    <p:animEffect transition="in" filter="fade">
                                      <p:cBhvr>
                                        <p:cTn id="52" dur="500"/>
                                        <p:tgtEl>
                                          <p:spTgt spid="51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Effect transition="in" filter="fade">
                                      <p:cBhvr>
                                        <p:cTn id="57" dur="500"/>
                                        <p:tgtEl>
                                          <p:spTgt spid="717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P spid="5128" grpId="0"/>
      <p:bldP spid="5130" grpId="0"/>
      <p:bldP spid="5132" grpId="0"/>
      <p:bldP spid="5134" grpId="0"/>
      <p:bldP spid="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itchFamily="2" charset="0"/>
              </a:rPr>
              <a:t>Evolutionary Democracy</a:t>
            </a:r>
            <a:endParaRPr lang="en-US" b="1" dirty="0">
              <a:latin typeface="Segoe Print" pitchFamily="2" charset="0"/>
            </a:endParaRPr>
          </a:p>
        </p:txBody>
      </p:sp>
      <p:sp>
        <p:nvSpPr>
          <p:cNvPr id="3" name="Content Placeholder 2"/>
          <p:cNvSpPr>
            <a:spLocks noGrp="1"/>
          </p:cNvSpPr>
          <p:nvPr>
            <p:ph sz="quarter" idx="1"/>
          </p:nvPr>
        </p:nvSpPr>
        <p:spPr>
          <a:xfrm>
            <a:off x="457200" y="1219199"/>
            <a:ext cx="8229600" cy="2743201"/>
          </a:xfrm>
        </p:spPr>
        <p:txBody>
          <a:bodyPr>
            <a:normAutofit/>
          </a:bodyPr>
          <a:lstStyle/>
          <a:p>
            <a:r>
              <a:rPr lang="en-US" dirty="0" smtClean="0"/>
              <a:t>Legitimacy based on tradition (crown) and Rational-Legal Authority</a:t>
            </a:r>
          </a:p>
          <a:p>
            <a:pPr lvl="1"/>
            <a:r>
              <a:rPr lang="en-US" dirty="0" smtClean="0"/>
              <a:t>No single codified constitution</a:t>
            </a:r>
          </a:p>
          <a:p>
            <a:pPr lvl="1"/>
            <a:r>
              <a:rPr lang="en-US" dirty="0" smtClean="0"/>
              <a:t>“Constitution of the Crown”</a:t>
            </a:r>
          </a:p>
          <a:p>
            <a:pPr lvl="1"/>
            <a:r>
              <a:rPr lang="en-US" dirty="0" smtClean="0"/>
              <a:t>Important legal documents and                                                Common Law </a:t>
            </a:r>
          </a:p>
        </p:txBody>
      </p:sp>
      <p:pic>
        <p:nvPicPr>
          <p:cNvPr id="1026" name="Picture 2" descr="http://hua.umf.maine.edu/Reading_Revolutions/MagnaCarta/5136cMagnaCarta_w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2552" y="2438400"/>
            <a:ext cx="3751447" cy="3348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esternjournalism.com/wp-content/uploads/2012/03/1689-coin.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09" b="100000" l="0" r="100000"/>
                    </a14:imgEffect>
                  </a14:imgLayer>
                </a14:imgProps>
              </a:ext>
              <a:ext uri="{28A0092B-C50C-407E-A947-70E740481C1C}">
                <a14:useLocalDpi xmlns:a14="http://schemas.microsoft.com/office/drawing/2010/main" val="0"/>
              </a:ext>
            </a:extLst>
          </a:blip>
          <a:srcRect/>
          <a:stretch>
            <a:fillRect/>
          </a:stretch>
        </p:blipFill>
        <p:spPr bwMode="auto">
          <a:xfrm>
            <a:off x="2721169" y="3581400"/>
            <a:ext cx="3041456" cy="30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59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cartoonstock.com/newscartoons/cartoonists/rma/lowres/rman14455l.jpg"/>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5021"/>
          <a:stretch/>
        </p:blipFill>
        <p:spPr bwMode="auto">
          <a:xfrm>
            <a:off x="5931360" y="-115855"/>
            <a:ext cx="3212640" cy="3618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Evolutionary Democracy</a:t>
            </a:r>
            <a:endParaRPr lang="en-US" b="1" dirty="0">
              <a:latin typeface="Segoe Print" pitchFamily="2" charset="0"/>
            </a:endParaRPr>
          </a:p>
        </p:txBody>
      </p:sp>
      <p:sp>
        <p:nvSpPr>
          <p:cNvPr id="3" name="Content Placeholder 2"/>
          <p:cNvSpPr>
            <a:spLocks noGrp="1"/>
          </p:cNvSpPr>
          <p:nvPr>
            <p:ph sz="quarter" idx="1"/>
          </p:nvPr>
        </p:nvSpPr>
        <p:spPr>
          <a:xfrm>
            <a:off x="457200" y="1219199"/>
            <a:ext cx="8229600" cy="5406681"/>
          </a:xfrm>
        </p:spPr>
        <p:txBody>
          <a:bodyPr>
            <a:normAutofit/>
          </a:bodyPr>
          <a:lstStyle/>
          <a:p>
            <a:r>
              <a:rPr lang="en-US" dirty="0" smtClean="0"/>
              <a:t>Shaping </a:t>
            </a:r>
            <a:r>
              <a:rPr lang="en-US" dirty="0"/>
              <a:t>of Monarch</a:t>
            </a:r>
          </a:p>
          <a:p>
            <a:pPr lvl="1"/>
            <a:r>
              <a:rPr lang="en-US" dirty="0" smtClean="0"/>
              <a:t>From absolute power to symbolic </a:t>
            </a:r>
            <a:r>
              <a:rPr lang="en-US" dirty="0"/>
              <a:t>role </a:t>
            </a:r>
            <a:r>
              <a:rPr lang="en-US" dirty="0" smtClean="0"/>
              <a:t>                           y</a:t>
            </a:r>
          </a:p>
          <a:p>
            <a:r>
              <a:rPr lang="en-US" dirty="0" smtClean="0"/>
              <a:t>Parliament’s Rise in Power</a:t>
            </a:r>
          </a:p>
          <a:p>
            <a:pPr lvl="1"/>
            <a:r>
              <a:rPr lang="en-US" dirty="0" smtClean="0"/>
              <a:t>Gradualism </a:t>
            </a:r>
          </a:p>
          <a:p>
            <a:r>
              <a:rPr lang="en-US" dirty="0" smtClean="0"/>
              <a:t>Gradual Extension of Voting Rights</a:t>
            </a:r>
          </a:p>
          <a:p>
            <a:pPr lvl="1"/>
            <a:r>
              <a:rPr lang="en-US" dirty="0" smtClean="0"/>
              <a:t>Spurred by Industrial Revolution</a:t>
            </a:r>
          </a:p>
          <a:p>
            <a:pPr lvl="1"/>
            <a:r>
              <a:rPr lang="en-US" dirty="0" smtClean="0"/>
              <a:t>Great Reform Act of 1832 – 300,000+  men gained right to vote</a:t>
            </a:r>
          </a:p>
          <a:p>
            <a:pPr lvl="1"/>
            <a:r>
              <a:rPr lang="en-US" dirty="0" smtClean="0"/>
              <a:t>1867 – working class people</a:t>
            </a:r>
          </a:p>
          <a:p>
            <a:pPr lvl="1"/>
            <a:r>
              <a:rPr lang="en-US" dirty="0" smtClean="0"/>
              <a:t>1918 – Women age 28+, men 21+</a:t>
            </a:r>
          </a:p>
          <a:p>
            <a:pPr lvl="1"/>
            <a:r>
              <a:rPr lang="en-US" dirty="0" smtClean="0"/>
              <a:t>1928 – Women 21+</a:t>
            </a:r>
          </a:p>
        </p:txBody>
      </p:sp>
    </p:spTree>
    <p:extLst>
      <p:ext uri="{BB962C8B-B14F-4D97-AF65-F5344CB8AC3E}">
        <p14:creationId xmlns:p14="http://schemas.microsoft.com/office/powerpoint/2010/main" val="3198151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3084</TotalTime>
  <Words>1789</Words>
  <Application>Microsoft Macintosh PowerPoint</Application>
  <PresentationFormat>On-screen Show (4:3)</PresentationFormat>
  <Paragraphs>212</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Part 1:  Making of the Modern British State</vt:lpstr>
      <vt:lpstr>The United Kingdom</vt:lpstr>
      <vt:lpstr>Why do we study the UK?</vt:lpstr>
      <vt:lpstr>Geography</vt:lpstr>
      <vt:lpstr>Geography</vt:lpstr>
      <vt:lpstr>PowerPoint Presentation</vt:lpstr>
      <vt:lpstr>PowerPoint Presentation</vt:lpstr>
      <vt:lpstr>Evolutionary Democracy</vt:lpstr>
      <vt:lpstr>Evolutionary Democracy</vt:lpstr>
      <vt:lpstr>Political &amp; Economic Change</vt:lpstr>
      <vt:lpstr>Political &amp; Economic Change</vt:lpstr>
      <vt:lpstr>Political &amp; Economic Change</vt:lpstr>
      <vt:lpstr>Margaret Thatcher &amp; Neoliberalism</vt:lpstr>
      <vt:lpstr>Margaret Thatcher</vt:lpstr>
      <vt:lpstr>Margaret Thatcher</vt:lpstr>
      <vt:lpstr>PowerPoint Presentation</vt:lpstr>
      <vt:lpstr>PowerPoint Presentation</vt:lpstr>
      <vt:lpstr>PowerPoint Presentation</vt:lpstr>
      <vt:lpstr>Tony Blair &amp; New Labour</vt:lpstr>
      <vt:lpstr>Tony Blair &amp; New Labour</vt:lpstr>
      <vt:lpstr>PowerPoint Presentation</vt:lpstr>
      <vt:lpstr>Conservative-Liberal Coalition</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Kate Lacks</cp:lastModifiedBy>
  <cp:revision>209</cp:revision>
  <cp:lastPrinted>2013-09-09T14:37:27Z</cp:lastPrinted>
  <dcterms:created xsi:type="dcterms:W3CDTF">2011-12-23T02:33:30Z</dcterms:created>
  <dcterms:modified xsi:type="dcterms:W3CDTF">2014-02-26T19:11:15Z</dcterms:modified>
</cp:coreProperties>
</file>