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42" d="100"/>
          <a:sy n="42" d="100"/>
        </p:scale>
        <p:origin x="-87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27094"/>
            <a:ext cx="7772400" cy="1470025"/>
          </a:xfrm>
        </p:spPr>
        <p:txBody>
          <a:bodyPr anchor="b" anchorCtr="0"/>
          <a:lstStyle>
            <a:lvl1pPr>
              <a:defRPr sz="5400">
                <a:gradFill>
                  <a:gsLst>
                    <a:gs pos="0">
                      <a:schemeClr val="tx2"/>
                    </a:gs>
                    <a:gs pos="100000">
                      <a:schemeClr val="tx2">
                        <a:lumMod val="75000"/>
                      </a:schemeClr>
                    </a:gs>
                  </a:gsLst>
                  <a:lin ang="5400000" scaled="0"/>
                </a:gradFill>
                <a:effectLst>
                  <a:outerShdw blurRad="50800" dist="25400" dir="5400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1" y="3810000"/>
            <a:ext cx="7770812" cy="1752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600">
                <a:gradFill>
                  <a:gsLst>
                    <a:gs pos="0">
                      <a:schemeClr val="tx2"/>
                    </a:gs>
                    <a:gs pos="100000">
                      <a:schemeClr val="tx2">
                        <a:lumMod val="75000"/>
                      </a:schemeClr>
                    </a:gs>
                  </a:gsLst>
                  <a:lin ang="5400000" scaled="0"/>
                </a:gra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0DFB6-C69F-534E-8F5D-84672C0747FB}" type="datetimeFigureOut">
              <a:rPr lang="en-US" smtClean="0"/>
              <a:pPr/>
              <a:t>4/8/14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 descr="CoverGlyph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0025" y="3048000"/>
            <a:ext cx="1123950" cy="771525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738282"/>
            <a:ext cx="7770813" cy="1048870"/>
          </a:xfrm>
          <a:effectLst/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800" b="0" kern="1200">
                <a:solidFill>
                  <a:schemeClr val="tx2"/>
                </a:solidFill>
                <a:effectLst>
                  <a:outerShdw blurRad="38100" dist="12700" algn="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0" y="457200"/>
            <a:ext cx="4572000" cy="3173506"/>
          </a:xfrm>
          <a:ln w="101600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181600"/>
            <a:ext cx="7770813" cy="6858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accent3"/>
              </a:buClr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0DFB6-C69F-534E-8F5D-84672C0747FB}" type="datetimeFigureOut">
              <a:rPr lang="en-US" smtClean="0"/>
              <a:pPr/>
              <a:t>4/8/14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0ACC7-9562-B044-94B7-B658BE149E9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49040" y="4890247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0DFB6-C69F-534E-8F5D-84672C0747FB}" type="datetimeFigureOut">
              <a:rPr lang="en-US" smtClean="0"/>
              <a:pPr/>
              <a:t>4/8/14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0ACC7-9562-B044-94B7-B658BE149E9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49040" y="1658992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537882"/>
            <a:ext cx="1524000" cy="532503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37882"/>
            <a:ext cx="5889812" cy="532503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0DFB6-C69F-534E-8F5D-84672C0747FB}" type="datetimeFigureOut">
              <a:rPr lang="en-US" smtClean="0"/>
              <a:pPr/>
              <a:t>4/8/14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0ACC7-9562-B044-94B7-B658BE149E9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6052928" y="3115195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0DFB6-C69F-534E-8F5D-84672C0747FB}" type="datetimeFigureOut">
              <a:rPr lang="en-US" smtClean="0"/>
              <a:pPr/>
              <a:t>4/8/14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0ACC7-9562-B044-94B7-B658BE149E9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49040" y="1658992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26440"/>
            <a:ext cx="7770813" cy="1472184"/>
          </a:xfrm>
        </p:spPr>
        <p:txBody>
          <a:bodyPr anchor="b" anchorCtr="0"/>
          <a:lstStyle>
            <a:lvl1pPr algn="ctr">
              <a:defRPr sz="5400" b="0" i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3813048"/>
            <a:ext cx="7770813" cy="1755648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0DFB6-C69F-534E-8F5D-84672C0747FB}" type="datetimeFigureOut">
              <a:rPr lang="en-US" smtClean="0"/>
              <a:pPr/>
              <a:t>4/8/14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0ACC7-9562-B044-94B7-B658BE149E9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Glyph-SectionHead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38600" y="3174066"/>
            <a:ext cx="1066800" cy="59055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209801"/>
            <a:ext cx="3657600" cy="36576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2209801"/>
            <a:ext cx="3657600" cy="36576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0DFB6-C69F-534E-8F5D-84672C0747FB}" type="datetimeFigureOut">
              <a:rPr lang="en-US" smtClean="0"/>
              <a:pPr/>
              <a:t>4/8/14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0ACC7-9562-B044-94B7-B658BE149E9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49040" y="1658992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27238"/>
            <a:ext cx="3657600" cy="639762"/>
          </a:xfrm>
        </p:spPr>
        <p:txBody>
          <a:bodyPr anchor="ctr" anchorCtr="0"/>
          <a:lstStyle>
            <a:lvl1pPr marL="0" indent="0" algn="ctr">
              <a:spcBef>
                <a:spcPts val="300"/>
              </a:spcBef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819400"/>
            <a:ext cx="3657600" cy="3048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2027238"/>
            <a:ext cx="3657600" cy="639762"/>
          </a:xfrm>
        </p:spPr>
        <p:txBody>
          <a:bodyPr anchor="ctr" anchorCtr="0"/>
          <a:lstStyle>
            <a:lvl1pPr marL="0" indent="0" algn="ctr">
              <a:spcBef>
                <a:spcPts val="300"/>
              </a:spcBef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00600" y="2819400"/>
            <a:ext cx="3657600" cy="3048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0DFB6-C69F-534E-8F5D-84672C0747FB}" type="datetimeFigureOut">
              <a:rPr lang="en-US" smtClean="0"/>
              <a:pPr/>
              <a:t>4/8/14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0ACC7-9562-B044-94B7-B658BE149E9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49040" y="1658992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0DFB6-C69F-534E-8F5D-84672C0747FB}" type="datetimeFigureOut">
              <a:rPr lang="en-US" smtClean="0"/>
              <a:pPr/>
              <a:t>4/8/14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0ACC7-9562-B044-94B7-B658BE149E9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49040" y="1658992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0DFB6-C69F-534E-8F5D-84672C0747FB}" type="datetimeFigureOut">
              <a:rPr lang="en-US" smtClean="0"/>
              <a:pPr/>
              <a:t>4/8/14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0ACC7-9562-B044-94B7-B658BE149E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906" y="914400"/>
            <a:ext cx="3657600" cy="1162050"/>
          </a:xfrm>
        </p:spPr>
        <p:txBody>
          <a:bodyPr anchor="b"/>
          <a:lstStyle>
            <a:lvl1pPr algn="ctr">
              <a:defRPr sz="3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6118" y="457199"/>
            <a:ext cx="3657600" cy="541020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906" y="2590799"/>
            <a:ext cx="3657600" cy="2895601"/>
          </a:xfr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0DFB6-C69F-534E-8F5D-84672C0747FB}" type="datetimeFigureOut">
              <a:rPr lang="en-US" smtClean="0"/>
              <a:pPr/>
              <a:t>4/8/14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0ACC7-9562-B044-94B7-B658BE149E9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64746" y="2286000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9013" y="914400"/>
            <a:ext cx="3657600" cy="1161288"/>
          </a:xfrm>
          <a:effectLst/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800" b="0" kern="1200">
                <a:solidFill>
                  <a:schemeClr val="tx2"/>
                </a:solidFill>
                <a:effectLst>
                  <a:outerShdw blurRad="38100" dist="12700" algn="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58906" y="457200"/>
            <a:ext cx="3657600" cy="5413248"/>
          </a:xfrm>
          <a:ln w="101600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99013" y="2587752"/>
            <a:ext cx="3657600" cy="2898648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accent3"/>
              </a:buClr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0DFB6-C69F-534E-8F5D-84672C0747FB}" type="datetimeFigureOut">
              <a:rPr lang="en-US" smtClean="0"/>
              <a:pPr/>
              <a:t>4/8/14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0ACC7-9562-B044-94B7-B658BE149E9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04853" y="2286000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289115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40ACC7-9562-B044-94B7-B658BE149E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67236"/>
            <a:ext cx="7770813" cy="1371600"/>
          </a:xfrm>
          <a:prstGeom prst="rect">
            <a:avLst/>
          </a:prstGeom>
          <a:effectLst/>
        </p:spPr>
        <p:txBody>
          <a:bodyPr vert="horz" lIns="91440" tIns="45720" rIns="91440" bIns="45720" rtlCol="0" anchor="ctr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9800"/>
            <a:ext cx="7770813" cy="3657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289115"/>
            <a:ext cx="237564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C0DFB6-C69F-534E-8F5D-84672C0747FB}" type="datetimeFigureOut">
              <a:rPr lang="en-US" smtClean="0"/>
              <a:pPr/>
              <a:t>4/8/14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9624" y="6289115"/>
            <a:ext cx="31555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  <p:sldLayoutId id="214748372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5000" kern="1200">
          <a:solidFill>
            <a:schemeClr val="tx2"/>
          </a:solidFill>
          <a:effectLst>
            <a:outerShdw blurRad="38100" dist="12700" algn="l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2000"/>
        </a:spcBef>
        <a:buClr>
          <a:schemeClr val="accent3"/>
        </a:buClr>
        <a:buFont typeface="Wingdings" pitchFamily="2" charset="2"/>
        <a:buChar char="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Clr>
          <a:schemeClr val="accent3">
            <a:lumMod val="50000"/>
          </a:schemeClr>
        </a:buClr>
        <a:buFont typeface="Wingdings" pitchFamily="2" charset="2"/>
        <a:buChar char="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600"/>
        </a:spcBef>
        <a:buClr>
          <a:schemeClr val="accent3"/>
        </a:buClr>
        <a:buFont typeface="Wingdings" pitchFamily="2" charset="2"/>
        <a:buChar char="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600"/>
        </a:spcBef>
        <a:buClr>
          <a:schemeClr val="accent3">
            <a:lumMod val="50000"/>
          </a:schemeClr>
        </a:buClr>
        <a:buFont typeface="Wingdings" pitchFamily="2" charset="2"/>
        <a:buChar char="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600"/>
        </a:spcBef>
        <a:buClr>
          <a:schemeClr val="accent3"/>
        </a:buClr>
        <a:buFont typeface="Wingdings" pitchFamily="2" charset="2"/>
        <a:buChar char="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Supreme Court Case Project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Laura Dodson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Tinker </a:t>
            </a:r>
            <a:r>
              <a:rPr lang="en-US" dirty="0" err="1" smtClean="0"/>
              <a:t>v</a:t>
            </a:r>
            <a:r>
              <a:rPr lang="en-US" dirty="0" smtClean="0"/>
              <a:t>. Des Moines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1965</a:t>
            </a:r>
          </a:p>
          <a:p>
            <a:r>
              <a:rPr lang="en-US" dirty="0" smtClean="0"/>
              <a:t>Mary Beth Tinker, John Tinker, Christopher Eckert</a:t>
            </a:r>
          </a:p>
          <a:p>
            <a:r>
              <a:rPr lang="en-US" dirty="0" smtClean="0"/>
              <a:t>Korean War Protest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6613" y="3727450"/>
            <a:ext cx="3810000" cy="27051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Tinker </a:t>
            </a:r>
            <a:r>
              <a:rPr lang="en-US" dirty="0" err="1" smtClean="0"/>
              <a:t>v</a:t>
            </a:r>
            <a:r>
              <a:rPr lang="en-US" dirty="0" smtClean="0"/>
              <a:t>. Des Moines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Parents sued school district</a:t>
            </a:r>
          </a:p>
          <a:p>
            <a:r>
              <a:rPr lang="en-US" dirty="0" smtClean="0"/>
              <a:t>U.S. Court of Appeals sided with school</a:t>
            </a:r>
            <a:endParaRPr lang="en-US" dirty="0"/>
          </a:p>
        </p:txBody>
      </p:sp>
      <p:pic>
        <p:nvPicPr>
          <p:cNvPr id="6" name="Picture 5" descr="marybethjohntinke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5563" y="3293513"/>
            <a:ext cx="4928437" cy="3258737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Miranda </a:t>
            </a:r>
            <a:r>
              <a:rPr lang="en-US" dirty="0" err="1" smtClean="0"/>
              <a:t>v</a:t>
            </a:r>
            <a:r>
              <a:rPr lang="en-US" dirty="0" smtClean="0"/>
              <a:t>. Arizona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1966</a:t>
            </a:r>
          </a:p>
          <a:p>
            <a:r>
              <a:rPr lang="en-US" dirty="0" smtClean="0"/>
              <a:t>Miranda was arrested but not told his rights</a:t>
            </a:r>
          </a:p>
          <a:p>
            <a:r>
              <a:rPr lang="en-US" dirty="0" smtClean="0"/>
              <a:t>Confessed to his crime </a:t>
            </a:r>
          </a:p>
          <a:p>
            <a:endParaRPr lang="en-US" dirty="0"/>
          </a:p>
        </p:txBody>
      </p:sp>
      <p:pic>
        <p:nvPicPr>
          <p:cNvPr id="4" name="Picture 3" descr="ernestomiranda64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46221" y="3386667"/>
            <a:ext cx="4628444" cy="3471333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Miranda </a:t>
            </a:r>
            <a:r>
              <a:rPr lang="en-US" dirty="0" err="1" smtClean="0"/>
              <a:t>v</a:t>
            </a:r>
            <a:r>
              <a:rPr lang="en-US" dirty="0" smtClean="0"/>
              <a:t>. Arizona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U.S. Court of Appeals ruled this as not violating his rights</a:t>
            </a:r>
          </a:p>
          <a:p>
            <a:r>
              <a:rPr lang="en-US" dirty="0" smtClean="0"/>
              <a:t>Miranda Rights are now used every time someone is taken into custody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81778" y="3645059"/>
            <a:ext cx="5150556" cy="3382979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Folio">
  <a:themeElements>
    <a:clrScheme name="Folio">
      <a:dk1>
        <a:sysClr val="windowText" lastClr="000000"/>
      </a:dk1>
      <a:lt1>
        <a:sysClr val="window" lastClr="FFFFFF"/>
      </a:lt1>
      <a:dk2>
        <a:srgbClr val="2D2F2B"/>
      </a:dk2>
      <a:lt2>
        <a:srgbClr val="DEDED7"/>
      </a:lt2>
      <a:accent1>
        <a:srgbClr val="294171"/>
      </a:accent1>
      <a:accent2>
        <a:srgbClr val="748CBC"/>
      </a:accent2>
      <a:accent3>
        <a:srgbClr val="8E887C"/>
      </a:accent3>
      <a:accent4>
        <a:srgbClr val="834736"/>
      </a:accent4>
      <a:accent5>
        <a:srgbClr val="5A1705"/>
      </a:accent5>
      <a:accent6>
        <a:srgbClr val="A0A16A"/>
      </a:accent6>
      <a:hlink>
        <a:srgbClr val="74B6BC"/>
      </a:hlink>
      <a:folHlink>
        <a:srgbClr val="7F95A4"/>
      </a:folHlink>
    </a:clrScheme>
    <a:fontScheme name="Folio">
      <a:majorFont>
        <a:latin typeface="Calisto MT"/>
        <a:ea typeface=""/>
        <a:cs typeface=""/>
        <a:font script="Jpan" typeface="ＭＳ 明朝"/>
      </a:majorFont>
      <a:minorFont>
        <a:latin typeface="Calisto MT"/>
        <a:ea typeface=""/>
        <a:cs typeface=""/>
        <a:font script="Jpan" typeface="ＭＳ 明朝"/>
      </a:minorFont>
    </a:fontScheme>
    <a:fmtScheme name="Folio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350000"/>
                <a:lumMod val="11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40000"/>
                <a:satMod val="120000"/>
              </a:schemeClr>
              <a:schemeClr val="phClr">
                <a:tint val="70000"/>
                <a:satMod val="300000"/>
                <a:lumMod val="110000"/>
              </a:schemeClr>
            </a:duotone>
          </a:blip>
          <a:tile tx="0" ty="0" sx="50000" sy="50000" flip="none" algn="tl"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8100" dist="25400" dir="5400000" algn="br" rotWithShape="0">
              <a:srgbClr val="000000">
                <a:alpha val="50000"/>
              </a:srgbClr>
            </a:outerShdw>
          </a:effectLst>
        </a:effectStyle>
        <a:effectStyle>
          <a:effectLst>
            <a:innerShdw blurRad="190500" dist="25400">
              <a:srgbClr val="000000">
                <a:alpha val="50000"/>
              </a:srgbClr>
            </a:innerShdw>
          </a:effectLst>
        </a:effectStyle>
      </a:effectStyleLst>
      <a:bgFillStyleLst>
        <a:blipFill rotWithShape="1">
          <a:blip xmlns:r="http://schemas.openxmlformats.org/officeDocument/2006/relationships" r:embed="rId3">
            <a:duotone>
              <a:schemeClr val="phClr">
                <a:shade val="10000"/>
                <a:satMod val="125000"/>
              </a:schemeClr>
              <a:schemeClr val="phClr">
                <a:tint val="70000"/>
                <a:satMod val="350000"/>
                <a:lumMod val="110000"/>
              </a:schemeClr>
            </a:duotone>
          </a:blip>
          <a:stretch/>
        </a:blipFill>
        <a:blipFill rotWithShape="1">
          <a:blip xmlns:r="http://schemas.openxmlformats.org/officeDocument/2006/relationships" r:embed="rId4">
            <a:duotone>
              <a:schemeClr val="phClr">
                <a:shade val="10000"/>
                <a:satMod val="125000"/>
              </a:schemeClr>
              <a:schemeClr val="phClr">
                <a:tint val="70000"/>
                <a:satMod val="350000"/>
                <a:lumMod val="110000"/>
              </a:schemeClr>
            </a:duotone>
          </a:blip>
          <a:stretch/>
        </a:blipFill>
        <a:blipFill rotWithShape="1">
          <a:blip xmlns:r="http://schemas.openxmlformats.org/officeDocument/2006/relationships" r:embed="rId5">
            <a:duotone>
              <a:schemeClr val="phClr">
                <a:shade val="3000"/>
                <a:lumMod val="10000"/>
              </a:schemeClr>
              <a:schemeClr val="phClr">
                <a:tint val="91000"/>
                <a:satMod val="500000"/>
                <a:lumMod val="125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Folio.thmx</Template>
  <TotalTime>855</TotalTime>
  <Words>86</Words>
  <Application>Microsoft Macintosh PowerPoint</Application>
  <PresentationFormat>On-screen Show (4:3)</PresentationFormat>
  <Paragraphs>16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Folio</vt:lpstr>
      <vt:lpstr>Supreme Court Case Project</vt:lpstr>
      <vt:lpstr>Tinker v. Des Moines</vt:lpstr>
      <vt:lpstr>Tinker v. Des Moines</vt:lpstr>
      <vt:lpstr>Miranda v. Arizona</vt:lpstr>
      <vt:lpstr>Miranda v. Arizona</vt:lpstr>
    </vt:vector>
  </TitlesOfParts>
  <Company>Broadwater Academy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Supreme Court Case Project</dc:title>
  <dc:creator>Laura Gray Dodson</dc:creator>
  <cp:lastModifiedBy>Kate Lacks</cp:lastModifiedBy>
  <cp:revision>5</cp:revision>
  <dcterms:created xsi:type="dcterms:W3CDTF">2014-04-04T15:46:12Z</dcterms:created>
  <dcterms:modified xsi:type="dcterms:W3CDTF">2014-04-08T16:16:13Z</dcterms:modified>
</cp:coreProperties>
</file>