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handoutMasterIdLst>
    <p:handoutMasterId r:id="rId54"/>
  </p:handoutMasterIdLst>
  <p:sldIdLst>
    <p:sldId id="328" r:id="rId2"/>
    <p:sldId id="320" r:id="rId3"/>
    <p:sldId id="325" r:id="rId4"/>
    <p:sldId id="326" r:id="rId5"/>
    <p:sldId id="323" r:id="rId6"/>
    <p:sldId id="327" r:id="rId7"/>
    <p:sldId id="259" r:id="rId8"/>
    <p:sldId id="330" r:id="rId9"/>
    <p:sldId id="392" r:id="rId10"/>
    <p:sldId id="261" r:id="rId11"/>
    <p:sldId id="390" r:id="rId12"/>
    <p:sldId id="262" r:id="rId13"/>
    <p:sldId id="263" r:id="rId14"/>
    <p:sldId id="264" r:id="rId15"/>
    <p:sldId id="385" r:id="rId16"/>
    <p:sldId id="393" r:id="rId17"/>
    <p:sldId id="394" r:id="rId18"/>
    <p:sldId id="395" r:id="rId19"/>
    <p:sldId id="396" r:id="rId20"/>
    <p:sldId id="397" r:id="rId21"/>
    <p:sldId id="398" r:id="rId22"/>
    <p:sldId id="399" r:id="rId23"/>
    <p:sldId id="413" r:id="rId24"/>
    <p:sldId id="414" r:id="rId25"/>
    <p:sldId id="415" r:id="rId26"/>
    <p:sldId id="416" r:id="rId27"/>
    <p:sldId id="417" r:id="rId28"/>
    <p:sldId id="419" r:id="rId29"/>
    <p:sldId id="420" r:id="rId30"/>
    <p:sldId id="421" r:id="rId31"/>
    <p:sldId id="422" r:id="rId32"/>
    <p:sldId id="423" r:id="rId33"/>
    <p:sldId id="424" r:id="rId34"/>
    <p:sldId id="425" r:id="rId35"/>
    <p:sldId id="426" r:id="rId36"/>
    <p:sldId id="427" r:id="rId37"/>
    <p:sldId id="428" r:id="rId38"/>
    <p:sldId id="429" r:id="rId39"/>
    <p:sldId id="43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5" autoAdjust="0"/>
    <p:restoredTop sz="80442" autoAdjust="0"/>
  </p:normalViewPr>
  <p:slideViewPr>
    <p:cSldViewPr>
      <p:cViewPr>
        <p:scale>
          <a:sx n="100" d="100"/>
          <a:sy n="100" d="100"/>
        </p:scale>
        <p:origin x="-80" y="312"/>
      </p:cViewPr>
      <p:guideLst>
        <p:guide orient="horz" pos="2160"/>
        <p:guide pos="2880"/>
      </p:guideLst>
    </p:cSldViewPr>
  </p:slideViewPr>
  <p:outlineViewPr>
    <p:cViewPr>
      <p:scale>
        <a:sx n="33" d="100"/>
        <a:sy n="33" d="100"/>
      </p:scale>
      <p:origin x="0" y="48000"/>
    </p:cViewPr>
  </p:outlineViewPr>
  <p:notesTextViewPr>
    <p:cViewPr>
      <p:scale>
        <a:sx n="100" d="100"/>
        <a:sy n="100" d="100"/>
      </p:scale>
      <p:origin x="0" y="0"/>
    </p:cViewPr>
  </p:notesTextViewPr>
  <p:sorterViewPr>
    <p:cViewPr>
      <p:scale>
        <a:sx n="66" d="100"/>
        <a:sy n="66" d="100"/>
      </p:scale>
      <p:origin x="0" y="1872"/>
    </p:cViewPr>
  </p:sorterViewPr>
  <p:notesViewPr>
    <p:cSldViewPr>
      <p:cViewPr>
        <p:scale>
          <a:sx n="100" d="100"/>
          <a:sy n="100" d="100"/>
        </p:scale>
        <p:origin x="-852"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1F14C-12A7-4FED-9151-937FB0EFE246}" type="doc">
      <dgm:prSet loTypeId="urn:microsoft.com/office/officeart/2005/8/layout/venn1" loCatId="relationship" qsTypeId="urn:microsoft.com/office/officeart/2005/8/quickstyle/3d3" qsCatId="3D" csTypeId="urn:microsoft.com/office/officeart/2005/8/colors/colorful2" csCatId="colorful" phldr="1"/>
      <dgm:spPr/>
    </dgm:pt>
    <dgm:pt modelId="{D28FDF1C-BFBA-43E3-8653-663185DBB235}">
      <dgm:prSet phldrT="[Text]"/>
      <dgm:spPr/>
      <dgm:t>
        <a:bodyPr/>
        <a:lstStyle/>
        <a:p>
          <a:r>
            <a:rPr lang="en-US" dirty="0" smtClean="0"/>
            <a:t>Conflict</a:t>
          </a:r>
        </a:p>
        <a:p>
          <a:r>
            <a:rPr lang="en-US" dirty="0" smtClean="0"/>
            <a:t>Foreign Policy</a:t>
          </a:r>
        </a:p>
        <a:p>
          <a:r>
            <a:rPr lang="en-US" dirty="0" smtClean="0"/>
            <a:t>International Organizations</a:t>
          </a:r>
        </a:p>
        <a:p>
          <a:endParaRPr lang="en-US" dirty="0" smtClean="0"/>
        </a:p>
      </dgm:t>
    </dgm:pt>
    <dgm:pt modelId="{43B33A47-05B6-40E9-ACE5-FAE86A9BE5B4}" type="parTrans" cxnId="{327CD4A4-052D-4EE2-9FA1-89CF866FC662}">
      <dgm:prSet/>
      <dgm:spPr/>
      <dgm:t>
        <a:bodyPr/>
        <a:lstStyle/>
        <a:p>
          <a:endParaRPr lang="en-US"/>
        </a:p>
      </dgm:t>
    </dgm:pt>
    <dgm:pt modelId="{981C6D0A-0A5B-423E-BACB-9910148C0E39}" type="sibTrans" cxnId="{327CD4A4-052D-4EE2-9FA1-89CF866FC662}">
      <dgm:prSet/>
      <dgm:spPr/>
      <dgm:t>
        <a:bodyPr/>
        <a:lstStyle/>
        <a:p>
          <a:endParaRPr lang="en-US"/>
        </a:p>
      </dgm:t>
    </dgm:pt>
    <dgm:pt modelId="{AE57C9C2-CE37-4412-94E4-D22B18B92C37}">
      <dgm:prSet phldrT="[Text]"/>
      <dgm:spPr/>
      <dgm:t>
        <a:bodyPr/>
        <a:lstStyle/>
        <a:p>
          <a:r>
            <a:rPr lang="en-US" dirty="0" smtClean="0"/>
            <a:t>Elections</a:t>
          </a:r>
        </a:p>
        <a:p>
          <a:r>
            <a:rPr lang="en-US" dirty="0" smtClean="0"/>
            <a:t>Party Systems</a:t>
          </a:r>
        </a:p>
        <a:p>
          <a:r>
            <a:rPr lang="en-US" dirty="0" smtClean="0"/>
            <a:t>Executive-Legislative Relations</a:t>
          </a:r>
        </a:p>
        <a:p>
          <a:r>
            <a:rPr lang="en-US" dirty="0" smtClean="0"/>
            <a:t>Interest Groups</a:t>
          </a:r>
        </a:p>
        <a:p>
          <a:r>
            <a:rPr lang="en-US" dirty="0" smtClean="0"/>
            <a:t>Legislatures</a:t>
          </a:r>
          <a:endParaRPr lang="en-US" dirty="0"/>
        </a:p>
      </dgm:t>
    </dgm:pt>
    <dgm:pt modelId="{3071BD5C-546E-4AD0-865A-173404EC4C29}" type="parTrans" cxnId="{D92697D1-AE9B-4BB8-986B-785E8360C8D5}">
      <dgm:prSet/>
      <dgm:spPr/>
      <dgm:t>
        <a:bodyPr/>
        <a:lstStyle/>
        <a:p>
          <a:endParaRPr lang="en-US"/>
        </a:p>
      </dgm:t>
    </dgm:pt>
    <dgm:pt modelId="{215E3CA8-08CB-444C-B9E3-7CDE69D1D385}" type="sibTrans" cxnId="{D92697D1-AE9B-4BB8-986B-785E8360C8D5}">
      <dgm:prSet/>
      <dgm:spPr/>
      <dgm:t>
        <a:bodyPr/>
        <a:lstStyle/>
        <a:p>
          <a:endParaRPr lang="en-US"/>
        </a:p>
      </dgm:t>
    </dgm:pt>
    <dgm:pt modelId="{AD9555D8-7B7B-440C-940E-C2A6A448BCF4}" type="pres">
      <dgm:prSet presAssocID="{DF51F14C-12A7-4FED-9151-937FB0EFE246}" presName="compositeShape" presStyleCnt="0">
        <dgm:presLayoutVars>
          <dgm:chMax val="7"/>
          <dgm:dir/>
          <dgm:resizeHandles val="exact"/>
        </dgm:presLayoutVars>
      </dgm:prSet>
      <dgm:spPr/>
    </dgm:pt>
    <dgm:pt modelId="{CF3F5490-787B-4A2B-857D-93F49E1519CC}" type="pres">
      <dgm:prSet presAssocID="{D28FDF1C-BFBA-43E3-8653-663185DBB235}" presName="circ1" presStyleLbl="vennNode1" presStyleIdx="0" presStyleCnt="2" custScaleX="103107" custScaleY="100353" custLinFactNeighborX="-1697" custLinFactNeighborY="4733"/>
      <dgm:spPr/>
      <dgm:t>
        <a:bodyPr/>
        <a:lstStyle/>
        <a:p>
          <a:endParaRPr lang="en-US"/>
        </a:p>
      </dgm:t>
    </dgm:pt>
    <dgm:pt modelId="{1A3F55A9-A11C-490D-8979-A37F8DAC07C4}" type="pres">
      <dgm:prSet presAssocID="{D28FDF1C-BFBA-43E3-8653-663185DBB235}" presName="circ1Tx" presStyleLbl="revTx" presStyleIdx="0" presStyleCnt="0">
        <dgm:presLayoutVars>
          <dgm:chMax val="0"/>
          <dgm:chPref val="0"/>
          <dgm:bulletEnabled val="1"/>
        </dgm:presLayoutVars>
      </dgm:prSet>
      <dgm:spPr/>
      <dgm:t>
        <a:bodyPr/>
        <a:lstStyle/>
        <a:p>
          <a:endParaRPr lang="en-US"/>
        </a:p>
      </dgm:t>
    </dgm:pt>
    <dgm:pt modelId="{E2D05EAA-90F7-4157-A0F3-80DF65F59388}" type="pres">
      <dgm:prSet presAssocID="{AE57C9C2-CE37-4412-94E4-D22B18B92C37}" presName="circ2" presStyleLbl="vennNode1" presStyleIdx="1" presStyleCnt="2" custScaleX="99945" custScaleY="97265" custLinFactNeighborX="-1697" custLinFactNeighborY="6020"/>
      <dgm:spPr/>
      <dgm:t>
        <a:bodyPr/>
        <a:lstStyle/>
        <a:p>
          <a:endParaRPr lang="en-US"/>
        </a:p>
      </dgm:t>
    </dgm:pt>
    <dgm:pt modelId="{F1017B98-291E-4067-9374-2F2CEB37FDBB}" type="pres">
      <dgm:prSet presAssocID="{AE57C9C2-CE37-4412-94E4-D22B18B92C37}" presName="circ2Tx" presStyleLbl="revTx" presStyleIdx="0" presStyleCnt="0">
        <dgm:presLayoutVars>
          <dgm:chMax val="0"/>
          <dgm:chPref val="0"/>
          <dgm:bulletEnabled val="1"/>
        </dgm:presLayoutVars>
      </dgm:prSet>
      <dgm:spPr/>
      <dgm:t>
        <a:bodyPr/>
        <a:lstStyle/>
        <a:p>
          <a:endParaRPr lang="en-US"/>
        </a:p>
      </dgm:t>
    </dgm:pt>
  </dgm:ptLst>
  <dgm:cxnLst>
    <dgm:cxn modelId="{0A321B88-3A52-43F5-BF52-3DCEB264EA1E}" type="presOf" srcId="{D28FDF1C-BFBA-43E3-8653-663185DBB235}" destId="{1A3F55A9-A11C-490D-8979-A37F8DAC07C4}" srcOrd="1" destOrd="0" presId="urn:microsoft.com/office/officeart/2005/8/layout/venn1"/>
    <dgm:cxn modelId="{78AB1DC8-7B14-4780-9687-6C259556DE25}" type="presOf" srcId="{D28FDF1C-BFBA-43E3-8653-663185DBB235}" destId="{CF3F5490-787B-4A2B-857D-93F49E1519CC}" srcOrd="0" destOrd="0" presId="urn:microsoft.com/office/officeart/2005/8/layout/venn1"/>
    <dgm:cxn modelId="{CF279ECB-5504-4A6F-B705-2BF60B01ADDB}" type="presOf" srcId="{AE57C9C2-CE37-4412-94E4-D22B18B92C37}" destId="{E2D05EAA-90F7-4157-A0F3-80DF65F59388}" srcOrd="0" destOrd="0" presId="urn:microsoft.com/office/officeart/2005/8/layout/venn1"/>
    <dgm:cxn modelId="{098AE443-19C2-448B-8437-A54B674BA37F}" type="presOf" srcId="{AE57C9C2-CE37-4412-94E4-D22B18B92C37}" destId="{F1017B98-291E-4067-9374-2F2CEB37FDBB}" srcOrd="1" destOrd="0" presId="urn:microsoft.com/office/officeart/2005/8/layout/venn1"/>
    <dgm:cxn modelId="{327CD4A4-052D-4EE2-9FA1-89CF866FC662}" srcId="{DF51F14C-12A7-4FED-9151-937FB0EFE246}" destId="{D28FDF1C-BFBA-43E3-8653-663185DBB235}" srcOrd="0" destOrd="0" parTransId="{43B33A47-05B6-40E9-ACE5-FAE86A9BE5B4}" sibTransId="{981C6D0A-0A5B-423E-BACB-9910148C0E39}"/>
    <dgm:cxn modelId="{D92697D1-AE9B-4BB8-986B-785E8360C8D5}" srcId="{DF51F14C-12A7-4FED-9151-937FB0EFE246}" destId="{AE57C9C2-CE37-4412-94E4-D22B18B92C37}" srcOrd="1" destOrd="0" parTransId="{3071BD5C-546E-4AD0-865A-173404EC4C29}" sibTransId="{215E3CA8-08CB-444C-B9E3-7CDE69D1D385}"/>
    <dgm:cxn modelId="{13912747-1460-401C-AA56-5494B3B3DAF7}" type="presOf" srcId="{DF51F14C-12A7-4FED-9151-937FB0EFE246}" destId="{AD9555D8-7B7B-440C-940E-C2A6A448BCF4}" srcOrd="0" destOrd="0" presId="urn:microsoft.com/office/officeart/2005/8/layout/venn1"/>
    <dgm:cxn modelId="{70737B31-CFD1-4A7F-AF97-568A0F82C033}" type="presParOf" srcId="{AD9555D8-7B7B-440C-940E-C2A6A448BCF4}" destId="{CF3F5490-787B-4A2B-857D-93F49E1519CC}" srcOrd="0" destOrd="0" presId="urn:microsoft.com/office/officeart/2005/8/layout/venn1"/>
    <dgm:cxn modelId="{A03ED211-826B-4C3A-BC25-F64D6B0A7729}" type="presParOf" srcId="{AD9555D8-7B7B-440C-940E-C2A6A448BCF4}" destId="{1A3F55A9-A11C-490D-8979-A37F8DAC07C4}" srcOrd="1" destOrd="0" presId="urn:microsoft.com/office/officeart/2005/8/layout/venn1"/>
    <dgm:cxn modelId="{C6483107-F4F3-411A-8F2F-20153DB14C13}" type="presParOf" srcId="{AD9555D8-7B7B-440C-940E-C2A6A448BCF4}" destId="{E2D05EAA-90F7-4157-A0F3-80DF65F59388}" srcOrd="2" destOrd="0" presId="urn:microsoft.com/office/officeart/2005/8/layout/venn1"/>
    <dgm:cxn modelId="{A535B8A8-7548-4F76-B4AA-9D012564124C}" type="presParOf" srcId="{AD9555D8-7B7B-440C-940E-C2A6A448BCF4}" destId="{F1017B98-291E-4067-9374-2F2CEB37FDBB}"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4C1F04-D3E4-403A-B5FF-48CB360F44B7}" type="doc">
      <dgm:prSet loTypeId="urn:microsoft.com/office/officeart/2005/8/layout/radial1" loCatId="cycle" qsTypeId="urn:microsoft.com/office/officeart/2005/8/quickstyle/simple5" qsCatId="simple" csTypeId="urn:microsoft.com/office/officeart/2005/8/colors/colorful1#1" csCatId="colorful" phldr="1"/>
      <dgm:spPr/>
      <dgm:t>
        <a:bodyPr/>
        <a:lstStyle/>
        <a:p>
          <a:endParaRPr lang="en-US"/>
        </a:p>
      </dgm:t>
    </dgm:pt>
    <dgm:pt modelId="{9BA0C27D-CD01-41BE-90CE-9E07C67EFD0E}">
      <dgm:prSet phldrT="[Text]" custT="1"/>
      <dgm:spPr/>
      <dgm:t>
        <a:bodyPr/>
        <a:lstStyle/>
        <a:p>
          <a:r>
            <a:rPr lang="en-US" sz="1800" dirty="0" smtClean="0">
              <a:solidFill>
                <a:schemeClr val="tx1"/>
              </a:solidFill>
              <a:latin typeface="Arial" pitchFamily="34" charset="0"/>
              <a:cs typeface="Arial" pitchFamily="34" charset="0"/>
            </a:rPr>
            <a:t>Comparative</a:t>
          </a:r>
        </a:p>
        <a:p>
          <a:r>
            <a:rPr lang="en-US" sz="1800" dirty="0" smtClean="0">
              <a:solidFill>
                <a:schemeClr val="tx1"/>
              </a:solidFill>
              <a:latin typeface="Arial" pitchFamily="34" charset="0"/>
              <a:cs typeface="Arial" pitchFamily="34" charset="0"/>
            </a:rPr>
            <a:t>Politics </a:t>
          </a:r>
          <a:endParaRPr lang="en-US" sz="1800" dirty="0">
            <a:solidFill>
              <a:schemeClr val="tx1"/>
            </a:solidFill>
            <a:latin typeface="Arial" pitchFamily="34" charset="0"/>
            <a:cs typeface="Arial" pitchFamily="34" charset="0"/>
          </a:endParaRPr>
        </a:p>
      </dgm:t>
    </dgm:pt>
    <dgm:pt modelId="{FA948C0A-1C1E-428D-AEF4-C56E8A4A90CA}" type="parTrans" cxnId="{EF20B3F7-998B-4D9A-B219-6F6A0198BAA1}">
      <dgm:prSet/>
      <dgm:spPr/>
      <dgm:t>
        <a:bodyPr/>
        <a:lstStyle/>
        <a:p>
          <a:endParaRPr lang="en-US"/>
        </a:p>
      </dgm:t>
    </dgm:pt>
    <dgm:pt modelId="{D14C67BA-9C19-4CBF-8BFE-1BE79AEF530E}" type="sibTrans" cxnId="{EF20B3F7-998B-4D9A-B219-6F6A0198BAA1}">
      <dgm:prSet/>
      <dgm:spPr/>
      <dgm:t>
        <a:bodyPr/>
        <a:lstStyle/>
        <a:p>
          <a:endParaRPr lang="en-US"/>
        </a:p>
      </dgm:t>
    </dgm:pt>
    <dgm:pt modelId="{BD2BBEA6-8739-4E22-866B-D94A11DDB743}">
      <dgm:prSet phldrT="[Text]" custT="1"/>
      <dgm:spPr/>
      <dgm:t>
        <a:bodyPr/>
        <a:lstStyle/>
        <a:p>
          <a:r>
            <a:rPr lang="en-US" sz="1800" dirty="0" smtClean="0">
              <a:solidFill>
                <a:schemeClr val="tx1"/>
              </a:solidFill>
              <a:latin typeface="Arial" pitchFamily="34" charset="0"/>
              <a:cs typeface="Arial" pitchFamily="34" charset="0"/>
            </a:rPr>
            <a:t>Study of political systems around the world</a:t>
          </a:r>
          <a:endParaRPr lang="en-US" sz="1800" dirty="0">
            <a:solidFill>
              <a:schemeClr val="tx1"/>
            </a:solidFill>
            <a:latin typeface="Arial" pitchFamily="34" charset="0"/>
            <a:cs typeface="Arial" pitchFamily="34" charset="0"/>
          </a:endParaRPr>
        </a:p>
      </dgm:t>
    </dgm:pt>
    <dgm:pt modelId="{84D5F6FF-BFC8-4C69-B623-DE5835B6D6F9}" type="parTrans" cxnId="{3DC070D2-13F4-4429-9616-2530009752F3}">
      <dgm:prSet/>
      <dgm:spPr/>
      <dgm:t>
        <a:bodyPr/>
        <a:lstStyle/>
        <a:p>
          <a:endParaRPr lang="en-US"/>
        </a:p>
      </dgm:t>
    </dgm:pt>
    <dgm:pt modelId="{7122F10D-FCF6-4D81-A8FB-146969409071}" type="sibTrans" cxnId="{3DC070D2-13F4-4429-9616-2530009752F3}">
      <dgm:prSet/>
      <dgm:spPr/>
      <dgm:t>
        <a:bodyPr/>
        <a:lstStyle/>
        <a:p>
          <a:endParaRPr lang="en-US"/>
        </a:p>
      </dgm:t>
    </dgm:pt>
    <dgm:pt modelId="{E0055008-A330-424A-9294-9A1DFE060811}">
      <dgm:prSet phldrT="[Text]" custT="1"/>
      <dgm:spPr/>
      <dgm:t>
        <a:bodyPr/>
        <a:lstStyle/>
        <a:p>
          <a:r>
            <a:rPr lang="en-US" sz="1800" dirty="0" smtClean="0">
              <a:solidFill>
                <a:schemeClr val="tx1"/>
              </a:solidFill>
              <a:latin typeface="Arial" pitchFamily="34" charset="0"/>
              <a:cs typeface="Arial" pitchFamily="34" charset="0"/>
            </a:rPr>
            <a:t>Investigates governmental institutions</a:t>
          </a:r>
          <a:endParaRPr lang="en-US" sz="1800" dirty="0">
            <a:solidFill>
              <a:schemeClr val="tx1"/>
            </a:solidFill>
            <a:latin typeface="Arial" pitchFamily="34" charset="0"/>
            <a:cs typeface="Arial" pitchFamily="34" charset="0"/>
          </a:endParaRPr>
        </a:p>
      </dgm:t>
    </dgm:pt>
    <dgm:pt modelId="{5BCDA8F6-4B36-45EA-B129-B0F876A84C91}" type="parTrans" cxnId="{9D9765D1-C6C3-4F9A-89D1-917DDCEC74A5}">
      <dgm:prSet/>
      <dgm:spPr/>
      <dgm:t>
        <a:bodyPr/>
        <a:lstStyle/>
        <a:p>
          <a:endParaRPr lang="en-US"/>
        </a:p>
      </dgm:t>
    </dgm:pt>
    <dgm:pt modelId="{E51AD864-042A-4DF2-AC5D-4900B499E7BB}" type="sibTrans" cxnId="{9D9765D1-C6C3-4F9A-89D1-917DDCEC74A5}">
      <dgm:prSet/>
      <dgm:spPr/>
      <dgm:t>
        <a:bodyPr/>
        <a:lstStyle/>
        <a:p>
          <a:endParaRPr lang="en-US"/>
        </a:p>
      </dgm:t>
    </dgm:pt>
    <dgm:pt modelId="{2ECC863F-AEE3-4374-B388-F92507FB977E}">
      <dgm:prSet phldrT="[Text]" custT="1"/>
      <dgm:spPr/>
      <dgm:t>
        <a:bodyPr/>
        <a:lstStyle/>
        <a:p>
          <a:r>
            <a:rPr lang="en-US" sz="1800" dirty="0" smtClean="0">
              <a:solidFill>
                <a:schemeClr val="tx1"/>
              </a:solidFill>
              <a:latin typeface="Arial" pitchFamily="34" charset="0"/>
              <a:cs typeface="Arial" pitchFamily="34" charset="0"/>
            </a:rPr>
            <a:t>Investigates formal and informal political arrangements and attitudes that support governmental institutions</a:t>
          </a:r>
          <a:endParaRPr lang="en-US" sz="1800" dirty="0">
            <a:solidFill>
              <a:schemeClr val="tx1"/>
            </a:solidFill>
            <a:latin typeface="Arial" pitchFamily="34" charset="0"/>
            <a:cs typeface="Arial" pitchFamily="34" charset="0"/>
          </a:endParaRPr>
        </a:p>
      </dgm:t>
    </dgm:pt>
    <dgm:pt modelId="{48288A2E-605D-4B1C-8BBC-3876FAF6BD25}" type="parTrans" cxnId="{13F0E665-421D-4E64-A449-3410764EAC08}">
      <dgm:prSet/>
      <dgm:spPr/>
      <dgm:t>
        <a:bodyPr/>
        <a:lstStyle/>
        <a:p>
          <a:endParaRPr lang="en-US"/>
        </a:p>
      </dgm:t>
    </dgm:pt>
    <dgm:pt modelId="{647318C4-6CBA-4AC0-AE1D-CD4641EB6F03}" type="sibTrans" cxnId="{13F0E665-421D-4E64-A449-3410764EAC08}">
      <dgm:prSet/>
      <dgm:spPr/>
      <dgm:t>
        <a:bodyPr/>
        <a:lstStyle/>
        <a:p>
          <a:endParaRPr lang="en-US"/>
        </a:p>
      </dgm:t>
    </dgm:pt>
    <dgm:pt modelId="{103268CB-7B79-4A17-BD4A-AB626A2F120B}">
      <dgm:prSet phldrT="[Text]" custT="1"/>
      <dgm:spPr/>
      <dgm:t>
        <a:bodyPr/>
        <a:lstStyle/>
        <a:p>
          <a:r>
            <a:rPr lang="en-US" sz="1800" dirty="0" smtClean="0">
              <a:solidFill>
                <a:schemeClr val="tx1"/>
              </a:solidFill>
              <a:latin typeface="Arial" pitchFamily="34" charset="0"/>
              <a:cs typeface="Arial" pitchFamily="34" charset="0"/>
            </a:rPr>
            <a:t>Why are some countries prosperous and others are not?</a:t>
          </a:r>
          <a:endParaRPr lang="en-US" sz="1800" dirty="0">
            <a:solidFill>
              <a:schemeClr val="tx1"/>
            </a:solidFill>
            <a:latin typeface="Arial" pitchFamily="34" charset="0"/>
            <a:cs typeface="Arial" pitchFamily="34" charset="0"/>
          </a:endParaRPr>
        </a:p>
      </dgm:t>
    </dgm:pt>
    <dgm:pt modelId="{8CB625D4-602B-4C26-925E-1CE947402BF6}" type="parTrans" cxnId="{5D7CA86F-790D-490F-A8BC-8A9199743957}">
      <dgm:prSet/>
      <dgm:spPr/>
      <dgm:t>
        <a:bodyPr/>
        <a:lstStyle/>
        <a:p>
          <a:endParaRPr lang="en-US"/>
        </a:p>
      </dgm:t>
    </dgm:pt>
    <dgm:pt modelId="{5CE908A4-AC06-4B66-8E0D-63578221801B}" type="sibTrans" cxnId="{5D7CA86F-790D-490F-A8BC-8A9199743957}">
      <dgm:prSet/>
      <dgm:spPr/>
      <dgm:t>
        <a:bodyPr/>
        <a:lstStyle/>
        <a:p>
          <a:endParaRPr lang="en-US"/>
        </a:p>
      </dgm:t>
    </dgm:pt>
    <dgm:pt modelId="{61D3E434-2C84-4D2D-A6F2-CF56ACF02287}">
      <dgm:prSet phldrT="[Text]" custT="1"/>
      <dgm:spPr/>
      <dgm:t>
        <a:bodyPr/>
        <a:lstStyle/>
        <a:p>
          <a:r>
            <a:rPr lang="en-US" sz="1800" dirty="0" smtClean="0">
              <a:solidFill>
                <a:schemeClr val="tx1"/>
              </a:solidFill>
              <a:latin typeface="Arial" pitchFamily="34" charset="0"/>
              <a:cs typeface="Arial" pitchFamily="34" charset="0"/>
            </a:rPr>
            <a:t>Why do different types of governments predominate in certain regions and not others?</a:t>
          </a:r>
          <a:endParaRPr lang="en-US" sz="1800" dirty="0">
            <a:solidFill>
              <a:schemeClr val="tx1"/>
            </a:solidFill>
            <a:latin typeface="Arial" pitchFamily="34" charset="0"/>
            <a:cs typeface="Arial" pitchFamily="34" charset="0"/>
          </a:endParaRPr>
        </a:p>
      </dgm:t>
    </dgm:pt>
    <dgm:pt modelId="{3165097B-78ED-4F98-B88E-75D7F8707334}" type="parTrans" cxnId="{8AAE8EFE-E575-42BB-9A2E-64ADB8505F25}">
      <dgm:prSet/>
      <dgm:spPr/>
      <dgm:t>
        <a:bodyPr/>
        <a:lstStyle/>
        <a:p>
          <a:endParaRPr lang="en-US"/>
        </a:p>
      </dgm:t>
    </dgm:pt>
    <dgm:pt modelId="{EA6A6FED-EE03-4957-850B-6E381CF278DB}" type="sibTrans" cxnId="{8AAE8EFE-E575-42BB-9A2E-64ADB8505F25}">
      <dgm:prSet/>
      <dgm:spPr/>
      <dgm:t>
        <a:bodyPr/>
        <a:lstStyle/>
        <a:p>
          <a:endParaRPr lang="en-US"/>
        </a:p>
      </dgm:t>
    </dgm:pt>
    <dgm:pt modelId="{59A109AE-9D76-448C-8420-2F1C3D1C5D2B}">
      <dgm:prSet phldrT="[Text]" custT="1"/>
      <dgm:spPr/>
      <dgm:t>
        <a:bodyPr/>
        <a:lstStyle/>
        <a:p>
          <a:r>
            <a:rPr lang="en-US" sz="1800" dirty="0" smtClean="0">
              <a:solidFill>
                <a:schemeClr val="tx1"/>
              </a:solidFill>
              <a:latin typeface="Arial" pitchFamily="34" charset="0"/>
              <a:cs typeface="Arial" pitchFamily="34" charset="0"/>
            </a:rPr>
            <a:t>Why and how are certain individuals or groups able to exercise influence over public policy?</a:t>
          </a:r>
          <a:endParaRPr lang="en-US" sz="1800" dirty="0">
            <a:solidFill>
              <a:schemeClr val="tx1"/>
            </a:solidFill>
            <a:latin typeface="Arial" pitchFamily="34" charset="0"/>
            <a:cs typeface="Arial" pitchFamily="34" charset="0"/>
          </a:endParaRPr>
        </a:p>
      </dgm:t>
    </dgm:pt>
    <dgm:pt modelId="{1C43809A-2B57-4FBA-86F9-A53180D6C92E}" type="parTrans" cxnId="{FE367C60-C49A-47EA-B8FB-2BAF5893E530}">
      <dgm:prSet/>
      <dgm:spPr/>
      <dgm:t>
        <a:bodyPr/>
        <a:lstStyle/>
        <a:p>
          <a:endParaRPr lang="en-US"/>
        </a:p>
      </dgm:t>
    </dgm:pt>
    <dgm:pt modelId="{24CF2166-9C25-4EE2-9530-DB39AA7A571E}" type="sibTrans" cxnId="{FE367C60-C49A-47EA-B8FB-2BAF5893E530}">
      <dgm:prSet/>
      <dgm:spPr/>
      <dgm:t>
        <a:bodyPr/>
        <a:lstStyle/>
        <a:p>
          <a:endParaRPr lang="en-US"/>
        </a:p>
      </dgm:t>
    </dgm:pt>
    <dgm:pt modelId="{E5D7C0F9-555F-4F6D-AC98-B359D785DCFA}">
      <dgm:prSet phldrT="[Text]" custT="1"/>
      <dgm:spPr/>
      <dgm:t>
        <a:bodyPr/>
        <a:lstStyle/>
        <a:p>
          <a:r>
            <a:rPr lang="en-US" sz="1800" dirty="0" smtClean="0">
              <a:solidFill>
                <a:schemeClr val="tx1"/>
              </a:solidFill>
              <a:latin typeface="Arial" pitchFamily="34" charset="0"/>
              <a:cs typeface="Arial" pitchFamily="34" charset="0"/>
            </a:rPr>
            <a:t>What explains political behavior?</a:t>
          </a:r>
          <a:endParaRPr lang="en-US" sz="1800" dirty="0">
            <a:solidFill>
              <a:schemeClr val="tx1"/>
            </a:solidFill>
            <a:latin typeface="Arial" pitchFamily="34" charset="0"/>
            <a:cs typeface="Arial" pitchFamily="34" charset="0"/>
          </a:endParaRPr>
        </a:p>
      </dgm:t>
    </dgm:pt>
    <dgm:pt modelId="{7914A312-F499-4AF2-9D49-180454C8DD02}" type="parTrans" cxnId="{CEBACFF0-67AA-45AD-A6B3-BFD65C3DB5D2}">
      <dgm:prSet/>
      <dgm:spPr/>
      <dgm:t>
        <a:bodyPr/>
        <a:lstStyle/>
        <a:p>
          <a:endParaRPr lang="en-US"/>
        </a:p>
      </dgm:t>
    </dgm:pt>
    <dgm:pt modelId="{1CC5F75E-7002-40F8-8362-9AED29898972}" type="sibTrans" cxnId="{CEBACFF0-67AA-45AD-A6B3-BFD65C3DB5D2}">
      <dgm:prSet/>
      <dgm:spPr/>
      <dgm:t>
        <a:bodyPr/>
        <a:lstStyle/>
        <a:p>
          <a:endParaRPr lang="en-US"/>
        </a:p>
      </dgm:t>
    </dgm:pt>
    <dgm:pt modelId="{F5A459B8-59D3-4F57-9B23-68573895DA08}">
      <dgm:prSet phldrT="[Text]" custT="1"/>
      <dgm:spPr/>
      <dgm:t>
        <a:bodyPr/>
        <a:lstStyle/>
        <a:p>
          <a:endParaRPr lang="en-US" sz="1800" dirty="0">
            <a:latin typeface="Arial" pitchFamily="34" charset="0"/>
            <a:cs typeface="Arial" pitchFamily="34" charset="0"/>
          </a:endParaRPr>
        </a:p>
      </dgm:t>
    </dgm:pt>
    <dgm:pt modelId="{CDE7E8D6-3B4C-4D32-A4B5-FB1DB9C53341}" type="parTrans" cxnId="{68B84360-713A-4DF5-8A81-34A147C7A596}">
      <dgm:prSet/>
      <dgm:spPr/>
      <dgm:t>
        <a:bodyPr/>
        <a:lstStyle/>
        <a:p>
          <a:endParaRPr lang="en-US"/>
        </a:p>
      </dgm:t>
    </dgm:pt>
    <dgm:pt modelId="{44AD984A-DCA3-4B6E-B932-E7C8A86F0C8C}" type="sibTrans" cxnId="{68B84360-713A-4DF5-8A81-34A147C7A596}">
      <dgm:prSet/>
      <dgm:spPr/>
      <dgm:t>
        <a:bodyPr/>
        <a:lstStyle/>
        <a:p>
          <a:endParaRPr lang="en-US"/>
        </a:p>
      </dgm:t>
    </dgm:pt>
    <dgm:pt modelId="{A443F357-C51A-4A60-82DF-AD2F44E55024}">
      <dgm:prSet phldrT="[Text]" custT="1"/>
      <dgm:spPr/>
      <dgm:t>
        <a:bodyPr/>
        <a:lstStyle/>
        <a:p>
          <a:endParaRPr lang="en-US" sz="1800" dirty="0">
            <a:latin typeface="Arial" pitchFamily="34" charset="0"/>
            <a:cs typeface="Arial" pitchFamily="34" charset="0"/>
          </a:endParaRPr>
        </a:p>
      </dgm:t>
    </dgm:pt>
    <dgm:pt modelId="{44324D61-C765-42DD-AF33-D12811BAD61C}" type="parTrans" cxnId="{3B2C0729-7086-43D9-8DF6-C835BDA13036}">
      <dgm:prSet/>
      <dgm:spPr/>
      <dgm:t>
        <a:bodyPr/>
        <a:lstStyle/>
        <a:p>
          <a:endParaRPr lang="en-US"/>
        </a:p>
      </dgm:t>
    </dgm:pt>
    <dgm:pt modelId="{D547A347-CD23-47C0-9A2B-323FFD1C7582}" type="sibTrans" cxnId="{3B2C0729-7086-43D9-8DF6-C835BDA13036}">
      <dgm:prSet/>
      <dgm:spPr/>
      <dgm:t>
        <a:bodyPr/>
        <a:lstStyle/>
        <a:p>
          <a:endParaRPr lang="en-US"/>
        </a:p>
      </dgm:t>
    </dgm:pt>
    <dgm:pt modelId="{C90E3373-D945-49B3-BBF4-E1AC4375380A}">
      <dgm:prSet phldrT="[Text]" custT="1"/>
      <dgm:spPr/>
      <dgm:t>
        <a:bodyPr/>
        <a:lstStyle/>
        <a:p>
          <a:r>
            <a:rPr lang="en-US" sz="1800" dirty="0" smtClean="0">
              <a:solidFill>
                <a:schemeClr val="tx1"/>
              </a:solidFill>
              <a:latin typeface="Arial" pitchFamily="34" charset="0"/>
              <a:cs typeface="Arial" pitchFamily="34" charset="0"/>
            </a:rPr>
            <a:t>Who rules?</a:t>
          </a:r>
          <a:endParaRPr lang="en-US" sz="1800" dirty="0">
            <a:solidFill>
              <a:schemeClr val="tx1"/>
            </a:solidFill>
            <a:latin typeface="Arial" pitchFamily="34" charset="0"/>
            <a:cs typeface="Arial" pitchFamily="34" charset="0"/>
          </a:endParaRPr>
        </a:p>
      </dgm:t>
    </dgm:pt>
    <dgm:pt modelId="{74ED0C11-D2A1-43B4-AA9B-B1970F36BD31}" type="parTrans" cxnId="{F7B760B3-063C-4D8F-857A-3BCD7BEC412C}">
      <dgm:prSet/>
      <dgm:spPr/>
      <dgm:t>
        <a:bodyPr/>
        <a:lstStyle/>
        <a:p>
          <a:endParaRPr lang="en-US"/>
        </a:p>
      </dgm:t>
    </dgm:pt>
    <dgm:pt modelId="{AE59DD38-3C77-4AB1-ABB5-180DE53FB34D}" type="sibTrans" cxnId="{F7B760B3-063C-4D8F-857A-3BCD7BEC412C}">
      <dgm:prSet/>
      <dgm:spPr/>
      <dgm:t>
        <a:bodyPr/>
        <a:lstStyle/>
        <a:p>
          <a:endParaRPr lang="en-US"/>
        </a:p>
      </dgm:t>
    </dgm:pt>
    <dgm:pt modelId="{777D5C0D-2B5B-4D56-A5CD-706C989B9D0E}">
      <dgm:prSet phldrT="[Text]" custT="1"/>
      <dgm:spPr/>
      <dgm:t>
        <a:bodyPr/>
        <a:lstStyle/>
        <a:p>
          <a:r>
            <a:rPr lang="en-US" sz="1800" dirty="0" smtClean="0">
              <a:solidFill>
                <a:schemeClr val="tx1"/>
              </a:solidFill>
              <a:latin typeface="Arial" pitchFamily="34" charset="0"/>
              <a:cs typeface="Arial" pitchFamily="34" charset="0"/>
            </a:rPr>
            <a:t>Where and why do particular types of political behavior occur?</a:t>
          </a:r>
          <a:endParaRPr lang="en-US" sz="1800" dirty="0">
            <a:solidFill>
              <a:schemeClr val="tx1"/>
            </a:solidFill>
            <a:latin typeface="Arial" pitchFamily="34" charset="0"/>
            <a:cs typeface="Arial" pitchFamily="34" charset="0"/>
          </a:endParaRPr>
        </a:p>
      </dgm:t>
    </dgm:pt>
    <dgm:pt modelId="{BDE6B34F-8B3B-4D3B-9C26-0B7669F7ED0D}" type="parTrans" cxnId="{491707A8-A5A0-4292-9977-7BDD38163930}">
      <dgm:prSet/>
      <dgm:spPr/>
      <dgm:t>
        <a:bodyPr/>
        <a:lstStyle/>
        <a:p>
          <a:endParaRPr lang="en-US"/>
        </a:p>
      </dgm:t>
    </dgm:pt>
    <dgm:pt modelId="{89F775DE-CCF4-4EDE-A576-F56FF2FB38FA}" type="sibTrans" cxnId="{491707A8-A5A0-4292-9977-7BDD38163930}">
      <dgm:prSet/>
      <dgm:spPr/>
      <dgm:t>
        <a:bodyPr/>
        <a:lstStyle/>
        <a:p>
          <a:endParaRPr lang="en-US"/>
        </a:p>
      </dgm:t>
    </dgm:pt>
    <dgm:pt modelId="{110B92E1-52D4-4798-BF70-37B13F36C3B2}" type="pres">
      <dgm:prSet presAssocID="{F44C1F04-D3E4-403A-B5FF-48CB360F44B7}" presName="cycle" presStyleCnt="0">
        <dgm:presLayoutVars>
          <dgm:chMax val="1"/>
          <dgm:dir/>
          <dgm:animLvl val="ctr"/>
          <dgm:resizeHandles val="exact"/>
        </dgm:presLayoutVars>
      </dgm:prSet>
      <dgm:spPr/>
      <dgm:t>
        <a:bodyPr/>
        <a:lstStyle/>
        <a:p>
          <a:endParaRPr lang="en-US"/>
        </a:p>
      </dgm:t>
    </dgm:pt>
    <dgm:pt modelId="{BC06AD80-CEB8-49DF-8716-A69BF75472A4}" type="pres">
      <dgm:prSet presAssocID="{9BA0C27D-CD01-41BE-90CE-9E07C67EFD0E}" presName="centerShape" presStyleLbl="node0" presStyleIdx="0" presStyleCnt="1" custScaleX="138696"/>
      <dgm:spPr/>
      <dgm:t>
        <a:bodyPr/>
        <a:lstStyle/>
        <a:p>
          <a:endParaRPr lang="en-US"/>
        </a:p>
      </dgm:t>
    </dgm:pt>
    <dgm:pt modelId="{2E8E4A9C-306B-4BEC-8191-62A80210521F}" type="pres">
      <dgm:prSet presAssocID="{84D5F6FF-BFC8-4C69-B623-DE5835B6D6F9}" presName="Name9" presStyleLbl="parChTrans1D2" presStyleIdx="0" presStyleCnt="9"/>
      <dgm:spPr/>
      <dgm:t>
        <a:bodyPr/>
        <a:lstStyle/>
        <a:p>
          <a:endParaRPr lang="en-US"/>
        </a:p>
      </dgm:t>
    </dgm:pt>
    <dgm:pt modelId="{745B6E66-DAD0-474B-BCB4-3ABC8A029E2E}" type="pres">
      <dgm:prSet presAssocID="{84D5F6FF-BFC8-4C69-B623-DE5835B6D6F9}" presName="connTx" presStyleLbl="parChTrans1D2" presStyleIdx="0" presStyleCnt="9"/>
      <dgm:spPr/>
      <dgm:t>
        <a:bodyPr/>
        <a:lstStyle/>
        <a:p>
          <a:endParaRPr lang="en-US"/>
        </a:p>
      </dgm:t>
    </dgm:pt>
    <dgm:pt modelId="{BB878D3E-F9E3-4695-87D0-9F7CFAF98E99}" type="pres">
      <dgm:prSet presAssocID="{BD2BBEA6-8739-4E22-866B-D94A11DDB743}" presName="node" presStyleLbl="node1" presStyleIdx="0" presStyleCnt="9" custScaleX="138719" custScaleY="110438" custRadScaleRad="87656" custRadScaleInc="-60643">
        <dgm:presLayoutVars>
          <dgm:bulletEnabled val="1"/>
        </dgm:presLayoutVars>
      </dgm:prSet>
      <dgm:spPr/>
      <dgm:t>
        <a:bodyPr/>
        <a:lstStyle/>
        <a:p>
          <a:endParaRPr lang="en-US"/>
        </a:p>
      </dgm:t>
    </dgm:pt>
    <dgm:pt modelId="{4D152CC6-5009-4711-AC7B-75F6CA5386F9}" type="pres">
      <dgm:prSet presAssocID="{5BCDA8F6-4B36-45EA-B129-B0F876A84C91}" presName="Name9" presStyleLbl="parChTrans1D2" presStyleIdx="1" presStyleCnt="9"/>
      <dgm:spPr/>
      <dgm:t>
        <a:bodyPr/>
        <a:lstStyle/>
        <a:p>
          <a:endParaRPr lang="en-US"/>
        </a:p>
      </dgm:t>
    </dgm:pt>
    <dgm:pt modelId="{48649E48-D485-4CA7-BBD9-B917F526C33E}" type="pres">
      <dgm:prSet presAssocID="{5BCDA8F6-4B36-45EA-B129-B0F876A84C91}" presName="connTx" presStyleLbl="parChTrans1D2" presStyleIdx="1" presStyleCnt="9"/>
      <dgm:spPr/>
      <dgm:t>
        <a:bodyPr/>
        <a:lstStyle/>
        <a:p>
          <a:endParaRPr lang="en-US"/>
        </a:p>
      </dgm:t>
    </dgm:pt>
    <dgm:pt modelId="{5F4F4AF8-A0ED-4364-B92F-696C32C682E8}" type="pres">
      <dgm:prSet presAssocID="{E0055008-A330-424A-9294-9A1DFE060811}" presName="node" presStyleLbl="node1" presStyleIdx="1" presStyleCnt="9" custScaleX="168809" custScaleY="106002" custRadScaleRad="117030" custRadScaleInc="-10546">
        <dgm:presLayoutVars>
          <dgm:bulletEnabled val="1"/>
        </dgm:presLayoutVars>
      </dgm:prSet>
      <dgm:spPr/>
      <dgm:t>
        <a:bodyPr/>
        <a:lstStyle/>
        <a:p>
          <a:endParaRPr lang="en-US"/>
        </a:p>
      </dgm:t>
    </dgm:pt>
    <dgm:pt modelId="{72C34A80-62B3-4240-990A-EA8473D9F3EE}" type="pres">
      <dgm:prSet presAssocID="{48288A2E-605D-4B1C-8BBC-3876FAF6BD25}" presName="Name9" presStyleLbl="parChTrans1D2" presStyleIdx="2" presStyleCnt="9"/>
      <dgm:spPr/>
      <dgm:t>
        <a:bodyPr/>
        <a:lstStyle/>
        <a:p>
          <a:endParaRPr lang="en-US"/>
        </a:p>
      </dgm:t>
    </dgm:pt>
    <dgm:pt modelId="{872A7E60-4D77-457B-9F49-665709844196}" type="pres">
      <dgm:prSet presAssocID="{48288A2E-605D-4B1C-8BBC-3876FAF6BD25}" presName="connTx" presStyleLbl="parChTrans1D2" presStyleIdx="2" presStyleCnt="9"/>
      <dgm:spPr/>
      <dgm:t>
        <a:bodyPr/>
        <a:lstStyle/>
        <a:p>
          <a:endParaRPr lang="en-US"/>
        </a:p>
      </dgm:t>
    </dgm:pt>
    <dgm:pt modelId="{1912311C-62E1-44A5-8C9C-F3B6DC672539}" type="pres">
      <dgm:prSet presAssocID="{2ECC863F-AEE3-4374-B388-F92507FB977E}" presName="node" presStyleLbl="node1" presStyleIdx="2" presStyleCnt="9" custScaleX="186302" custScaleY="156222" custRadScaleRad="109398" custRadScaleInc="-13980">
        <dgm:presLayoutVars>
          <dgm:bulletEnabled val="1"/>
        </dgm:presLayoutVars>
      </dgm:prSet>
      <dgm:spPr/>
      <dgm:t>
        <a:bodyPr/>
        <a:lstStyle/>
        <a:p>
          <a:endParaRPr lang="en-US"/>
        </a:p>
      </dgm:t>
    </dgm:pt>
    <dgm:pt modelId="{371A4C02-C51B-46C1-98D5-8F6E1762693F}" type="pres">
      <dgm:prSet presAssocID="{8CB625D4-602B-4C26-925E-1CE947402BF6}" presName="Name9" presStyleLbl="parChTrans1D2" presStyleIdx="3" presStyleCnt="9"/>
      <dgm:spPr/>
      <dgm:t>
        <a:bodyPr/>
        <a:lstStyle/>
        <a:p>
          <a:endParaRPr lang="en-US"/>
        </a:p>
      </dgm:t>
    </dgm:pt>
    <dgm:pt modelId="{D3A29CD5-88CB-4F03-B58D-A9204C07D9AB}" type="pres">
      <dgm:prSet presAssocID="{8CB625D4-602B-4C26-925E-1CE947402BF6}" presName="connTx" presStyleLbl="parChTrans1D2" presStyleIdx="3" presStyleCnt="9"/>
      <dgm:spPr/>
      <dgm:t>
        <a:bodyPr/>
        <a:lstStyle/>
        <a:p>
          <a:endParaRPr lang="en-US"/>
        </a:p>
      </dgm:t>
    </dgm:pt>
    <dgm:pt modelId="{51A79EF7-CE0C-4544-A404-93C6DDA612DE}" type="pres">
      <dgm:prSet presAssocID="{103268CB-7B79-4A17-BD4A-AB626A2F120B}" presName="node" presStyleLbl="node1" presStyleIdx="3" presStyleCnt="9" custScaleX="161268" custScaleY="115657" custRadScaleRad="123330" custRadScaleInc="-36796">
        <dgm:presLayoutVars>
          <dgm:bulletEnabled val="1"/>
        </dgm:presLayoutVars>
      </dgm:prSet>
      <dgm:spPr/>
      <dgm:t>
        <a:bodyPr/>
        <a:lstStyle/>
        <a:p>
          <a:endParaRPr lang="en-US"/>
        </a:p>
      </dgm:t>
    </dgm:pt>
    <dgm:pt modelId="{6DC7078F-5EE8-4280-9CF3-676D04440B21}" type="pres">
      <dgm:prSet presAssocID="{3165097B-78ED-4F98-B88E-75D7F8707334}" presName="Name9" presStyleLbl="parChTrans1D2" presStyleIdx="4" presStyleCnt="9"/>
      <dgm:spPr/>
      <dgm:t>
        <a:bodyPr/>
        <a:lstStyle/>
        <a:p>
          <a:endParaRPr lang="en-US"/>
        </a:p>
      </dgm:t>
    </dgm:pt>
    <dgm:pt modelId="{8C7D3407-F645-4BDF-857F-9B4BFB64D02A}" type="pres">
      <dgm:prSet presAssocID="{3165097B-78ED-4F98-B88E-75D7F8707334}" presName="connTx" presStyleLbl="parChTrans1D2" presStyleIdx="4" presStyleCnt="9"/>
      <dgm:spPr/>
      <dgm:t>
        <a:bodyPr/>
        <a:lstStyle/>
        <a:p>
          <a:endParaRPr lang="en-US"/>
        </a:p>
      </dgm:t>
    </dgm:pt>
    <dgm:pt modelId="{1225D761-CB6B-4EEB-BC6E-FB48BCE60E80}" type="pres">
      <dgm:prSet presAssocID="{61D3E434-2C84-4D2D-A6F2-CF56ACF02287}" presName="node" presStyleLbl="node1" presStyleIdx="4" presStyleCnt="9" custScaleX="165936" custScaleY="144343" custRadScaleRad="100448" custRadScaleInc="-29952">
        <dgm:presLayoutVars>
          <dgm:bulletEnabled val="1"/>
        </dgm:presLayoutVars>
      </dgm:prSet>
      <dgm:spPr/>
      <dgm:t>
        <a:bodyPr/>
        <a:lstStyle/>
        <a:p>
          <a:endParaRPr lang="en-US"/>
        </a:p>
      </dgm:t>
    </dgm:pt>
    <dgm:pt modelId="{094BFD7A-41A9-4CEB-BE8E-FE7F8A00FD34}" type="pres">
      <dgm:prSet presAssocID="{1C43809A-2B57-4FBA-86F9-A53180D6C92E}" presName="Name9" presStyleLbl="parChTrans1D2" presStyleIdx="5" presStyleCnt="9"/>
      <dgm:spPr/>
      <dgm:t>
        <a:bodyPr/>
        <a:lstStyle/>
        <a:p>
          <a:endParaRPr lang="en-US"/>
        </a:p>
      </dgm:t>
    </dgm:pt>
    <dgm:pt modelId="{38099331-78CA-4C47-913A-F07E8EC7148D}" type="pres">
      <dgm:prSet presAssocID="{1C43809A-2B57-4FBA-86F9-A53180D6C92E}" presName="connTx" presStyleLbl="parChTrans1D2" presStyleIdx="5" presStyleCnt="9"/>
      <dgm:spPr/>
      <dgm:t>
        <a:bodyPr/>
        <a:lstStyle/>
        <a:p>
          <a:endParaRPr lang="en-US"/>
        </a:p>
      </dgm:t>
    </dgm:pt>
    <dgm:pt modelId="{FDE594F0-F3CB-4C47-882E-FAB66888004D}" type="pres">
      <dgm:prSet presAssocID="{59A109AE-9D76-448C-8420-2F1C3D1C5D2B}" presName="node" presStyleLbl="node1" presStyleIdx="5" presStyleCnt="9" custScaleX="165254" custScaleY="158621" custRadScaleRad="92129" custRadScaleInc="52557">
        <dgm:presLayoutVars>
          <dgm:bulletEnabled val="1"/>
        </dgm:presLayoutVars>
      </dgm:prSet>
      <dgm:spPr/>
      <dgm:t>
        <a:bodyPr/>
        <a:lstStyle/>
        <a:p>
          <a:endParaRPr lang="en-US"/>
        </a:p>
      </dgm:t>
    </dgm:pt>
    <dgm:pt modelId="{29BB97C2-B282-4DDF-B16F-3E691EED99E8}" type="pres">
      <dgm:prSet presAssocID="{7914A312-F499-4AF2-9D49-180454C8DD02}" presName="Name9" presStyleLbl="parChTrans1D2" presStyleIdx="6" presStyleCnt="9"/>
      <dgm:spPr/>
      <dgm:t>
        <a:bodyPr/>
        <a:lstStyle/>
        <a:p>
          <a:endParaRPr lang="en-US"/>
        </a:p>
      </dgm:t>
    </dgm:pt>
    <dgm:pt modelId="{B30E9A53-8209-4316-9A55-532C46B15568}" type="pres">
      <dgm:prSet presAssocID="{7914A312-F499-4AF2-9D49-180454C8DD02}" presName="connTx" presStyleLbl="parChTrans1D2" presStyleIdx="6" presStyleCnt="9"/>
      <dgm:spPr/>
      <dgm:t>
        <a:bodyPr/>
        <a:lstStyle/>
        <a:p>
          <a:endParaRPr lang="en-US"/>
        </a:p>
      </dgm:t>
    </dgm:pt>
    <dgm:pt modelId="{36F96978-9998-425B-AC80-6462285B02E9}" type="pres">
      <dgm:prSet presAssocID="{E5D7C0F9-555F-4F6D-AC98-B359D785DCFA}" presName="node" presStyleLbl="node1" presStyleIdx="6" presStyleCnt="9" custScaleX="113163" custScaleY="103298" custRadScaleRad="135117" custRadScaleInc="13257">
        <dgm:presLayoutVars>
          <dgm:bulletEnabled val="1"/>
        </dgm:presLayoutVars>
      </dgm:prSet>
      <dgm:spPr/>
      <dgm:t>
        <a:bodyPr/>
        <a:lstStyle/>
        <a:p>
          <a:endParaRPr lang="en-US"/>
        </a:p>
      </dgm:t>
    </dgm:pt>
    <dgm:pt modelId="{B35529D7-2AA8-4372-98C7-DAC694D66566}" type="pres">
      <dgm:prSet presAssocID="{74ED0C11-D2A1-43B4-AA9B-B1970F36BD31}" presName="Name9" presStyleLbl="parChTrans1D2" presStyleIdx="7" presStyleCnt="9"/>
      <dgm:spPr/>
      <dgm:t>
        <a:bodyPr/>
        <a:lstStyle/>
        <a:p>
          <a:endParaRPr lang="en-US"/>
        </a:p>
      </dgm:t>
    </dgm:pt>
    <dgm:pt modelId="{0A7AD0A2-8009-48E2-B8F8-ABC7FB1BC955}" type="pres">
      <dgm:prSet presAssocID="{74ED0C11-D2A1-43B4-AA9B-B1970F36BD31}" presName="connTx" presStyleLbl="parChTrans1D2" presStyleIdx="7" presStyleCnt="9"/>
      <dgm:spPr/>
      <dgm:t>
        <a:bodyPr/>
        <a:lstStyle/>
        <a:p>
          <a:endParaRPr lang="en-US"/>
        </a:p>
      </dgm:t>
    </dgm:pt>
    <dgm:pt modelId="{09E3275C-403D-4946-88A3-5EEDE162C8BA}" type="pres">
      <dgm:prSet presAssocID="{C90E3373-D945-49B3-BBF4-E1AC4375380A}" presName="node" presStyleLbl="node1" presStyleIdx="7" presStyleCnt="9" custScaleX="137360" custScaleY="131562" custRadScaleRad="116736" custRadScaleInc="-42004">
        <dgm:presLayoutVars>
          <dgm:bulletEnabled val="1"/>
        </dgm:presLayoutVars>
      </dgm:prSet>
      <dgm:spPr/>
      <dgm:t>
        <a:bodyPr/>
        <a:lstStyle/>
        <a:p>
          <a:endParaRPr lang="en-US"/>
        </a:p>
      </dgm:t>
    </dgm:pt>
    <dgm:pt modelId="{B0E98346-A7DF-4DC6-A55B-A92FD47AFAB0}" type="pres">
      <dgm:prSet presAssocID="{BDE6B34F-8B3B-4D3B-9C26-0B7669F7ED0D}" presName="Name9" presStyleLbl="parChTrans1D2" presStyleIdx="8" presStyleCnt="9"/>
      <dgm:spPr/>
      <dgm:t>
        <a:bodyPr/>
        <a:lstStyle/>
        <a:p>
          <a:endParaRPr lang="en-US"/>
        </a:p>
      </dgm:t>
    </dgm:pt>
    <dgm:pt modelId="{B2C3F2AF-B619-4C67-B109-803FEC5D1769}" type="pres">
      <dgm:prSet presAssocID="{BDE6B34F-8B3B-4D3B-9C26-0B7669F7ED0D}" presName="connTx" presStyleLbl="parChTrans1D2" presStyleIdx="8" presStyleCnt="9"/>
      <dgm:spPr/>
      <dgm:t>
        <a:bodyPr/>
        <a:lstStyle/>
        <a:p>
          <a:endParaRPr lang="en-US"/>
        </a:p>
      </dgm:t>
    </dgm:pt>
    <dgm:pt modelId="{9EA73973-CFC6-49D0-9453-FCF8C456EC65}" type="pres">
      <dgm:prSet presAssocID="{777D5C0D-2B5B-4D56-A5CD-706C989B9D0E}" presName="node" presStyleLbl="node1" presStyleIdx="8" presStyleCnt="9" custScaleX="141754" custScaleY="140080" custRadScaleRad="122166" custRadScaleInc="-60171">
        <dgm:presLayoutVars>
          <dgm:bulletEnabled val="1"/>
        </dgm:presLayoutVars>
      </dgm:prSet>
      <dgm:spPr/>
      <dgm:t>
        <a:bodyPr/>
        <a:lstStyle/>
        <a:p>
          <a:endParaRPr lang="en-US"/>
        </a:p>
      </dgm:t>
    </dgm:pt>
  </dgm:ptLst>
  <dgm:cxnLst>
    <dgm:cxn modelId="{491707A8-A5A0-4292-9977-7BDD38163930}" srcId="{9BA0C27D-CD01-41BE-90CE-9E07C67EFD0E}" destId="{777D5C0D-2B5B-4D56-A5CD-706C989B9D0E}" srcOrd="8" destOrd="0" parTransId="{BDE6B34F-8B3B-4D3B-9C26-0B7669F7ED0D}" sibTransId="{89F775DE-CCF4-4EDE-A576-F56FF2FB38FA}"/>
    <dgm:cxn modelId="{3B2C0729-7086-43D9-8DF6-C835BDA13036}" srcId="{F44C1F04-D3E4-403A-B5FF-48CB360F44B7}" destId="{A443F357-C51A-4A60-82DF-AD2F44E55024}" srcOrd="1" destOrd="0" parTransId="{44324D61-C765-42DD-AF33-D12811BAD61C}" sibTransId="{D547A347-CD23-47C0-9A2B-323FFD1C7582}"/>
    <dgm:cxn modelId="{3DC070D2-13F4-4429-9616-2530009752F3}" srcId="{9BA0C27D-CD01-41BE-90CE-9E07C67EFD0E}" destId="{BD2BBEA6-8739-4E22-866B-D94A11DDB743}" srcOrd="0" destOrd="0" parTransId="{84D5F6FF-BFC8-4C69-B623-DE5835B6D6F9}" sibTransId="{7122F10D-FCF6-4D81-A8FB-146969409071}"/>
    <dgm:cxn modelId="{9E73AB39-9CC1-4549-A7DB-1797FA37634E}" type="presOf" srcId="{2ECC863F-AEE3-4374-B388-F92507FB977E}" destId="{1912311C-62E1-44A5-8C9C-F3B6DC672539}" srcOrd="0" destOrd="0" presId="urn:microsoft.com/office/officeart/2005/8/layout/radial1"/>
    <dgm:cxn modelId="{261A1AA6-066A-4775-965B-10490E58CFA7}" type="presOf" srcId="{BD2BBEA6-8739-4E22-866B-D94A11DDB743}" destId="{BB878D3E-F9E3-4695-87D0-9F7CFAF98E99}" srcOrd="0" destOrd="0" presId="urn:microsoft.com/office/officeart/2005/8/layout/radial1"/>
    <dgm:cxn modelId="{4EB1E998-4D06-4E01-BA6F-8CFEDE21A0E5}" type="presOf" srcId="{1C43809A-2B57-4FBA-86F9-A53180D6C92E}" destId="{38099331-78CA-4C47-913A-F07E8EC7148D}" srcOrd="1" destOrd="0" presId="urn:microsoft.com/office/officeart/2005/8/layout/radial1"/>
    <dgm:cxn modelId="{FE367C60-C49A-47EA-B8FB-2BAF5893E530}" srcId="{9BA0C27D-CD01-41BE-90CE-9E07C67EFD0E}" destId="{59A109AE-9D76-448C-8420-2F1C3D1C5D2B}" srcOrd="5" destOrd="0" parTransId="{1C43809A-2B57-4FBA-86F9-A53180D6C92E}" sibTransId="{24CF2166-9C25-4EE2-9530-DB39AA7A571E}"/>
    <dgm:cxn modelId="{293B7A2D-B1BA-4E3C-8E2D-C53C66449508}" type="presOf" srcId="{8CB625D4-602B-4C26-925E-1CE947402BF6}" destId="{371A4C02-C51B-46C1-98D5-8F6E1762693F}" srcOrd="0" destOrd="0" presId="urn:microsoft.com/office/officeart/2005/8/layout/radial1"/>
    <dgm:cxn modelId="{8AAE8EFE-E575-42BB-9A2E-64ADB8505F25}" srcId="{9BA0C27D-CD01-41BE-90CE-9E07C67EFD0E}" destId="{61D3E434-2C84-4D2D-A6F2-CF56ACF02287}" srcOrd="4" destOrd="0" parTransId="{3165097B-78ED-4F98-B88E-75D7F8707334}" sibTransId="{EA6A6FED-EE03-4957-850B-6E381CF278DB}"/>
    <dgm:cxn modelId="{13F0E665-421D-4E64-A449-3410764EAC08}" srcId="{9BA0C27D-CD01-41BE-90CE-9E07C67EFD0E}" destId="{2ECC863F-AEE3-4374-B388-F92507FB977E}" srcOrd="2" destOrd="0" parTransId="{48288A2E-605D-4B1C-8BBC-3876FAF6BD25}" sibTransId="{647318C4-6CBA-4AC0-AE1D-CD4641EB6F03}"/>
    <dgm:cxn modelId="{F7B760B3-063C-4D8F-857A-3BCD7BEC412C}" srcId="{9BA0C27D-CD01-41BE-90CE-9E07C67EFD0E}" destId="{C90E3373-D945-49B3-BBF4-E1AC4375380A}" srcOrd="7" destOrd="0" parTransId="{74ED0C11-D2A1-43B4-AA9B-B1970F36BD31}" sibTransId="{AE59DD38-3C77-4AB1-ABB5-180DE53FB34D}"/>
    <dgm:cxn modelId="{A1521BE4-4568-41E6-B1C1-91BDBC78DEDE}" type="presOf" srcId="{E5D7C0F9-555F-4F6D-AC98-B359D785DCFA}" destId="{36F96978-9998-425B-AC80-6462285B02E9}" srcOrd="0" destOrd="0" presId="urn:microsoft.com/office/officeart/2005/8/layout/radial1"/>
    <dgm:cxn modelId="{E41F9573-664C-4C6E-9F09-59255F73C6B5}" type="presOf" srcId="{61D3E434-2C84-4D2D-A6F2-CF56ACF02287}" destId="{1225D761-CB6B-4EEB-BC6E-FB48BCE60E80}" srcOrd="0" destOrd="0" presId="urn:microsoft.com/office/officeart/2005/8/layout/radial1"/>
    <dgm:cxn modelId="{AAC0A80E-05F0-45D6-AF34-209FFDFFD5E5}" type="presOf" srcId="{74ED0C11-D2A1-43B4-AA9B-B1970F36BD31}" destId="{0A7AD0A2-8009-48E2-B8F8-ABC7FB1BC955}" srcOrd="1" destOrd="0" presId="urn:microsoft.com/office/officeart/2005/8/layout/radial1"/>
    <dgm:cxn modelId="{2AE11E74-2048-4840-883D-87F64CC75907}" type="presOf" srcId="{3165097B-78ED-4F98-B88E-75D7F8707334}" destId="{8C7D3407-F645-4BDF-857F-9B4BFB64D02A}" srcOrd="1" destOrd="0" presId="urn:microsoft.com/office/officeart/2005/8/layout/radial1"/>
    <dgm:cxn modelId="{5D7CA86F-790D-490F-A8BC-8A9199743957}" srcId="{9BA0C27D-CD01-41BE-90CE-9E07C67EFD0E}" destId="{103268CB-7B79-4A17-BD4A-AB626A2F120B}" srcOrd="3" destOrd="0" parTransId="{8CB625D4-602B-4C26-925E-1CE947402BF6}" sibTransId="{5CE908A4-AC06-4B66-8E0D-63578221801B}"/>
    <dgm:cxn modelId="{570F5247-BD04-418D-BAC5-9914E6923840}" type="presOf" srcId="{C90E3373-D945-49B3-BBF4-E1AC4375380A}" destId="{09E3275C-403D-4946-88A3-5EEDE162C8BA}" srcOrd="0" destOrd="0" presId="urn:microsoft.com/office/officeart/2005/8/layout/radial1"/>
    <dgm:cxn modelId="{9F51B90E-2810-4533-85D0-589E14EAF1EB}" type="presOf" srcId="{7914A312-F499-4AF2-9D49-180454C8DD02}" destId="{B30E9A53-8209-4316-9A55-532C46B15568}" srcOrd="1" destOrd="0" presId="urn:microsoft.com/office/officeart/2005/8/layout/radial1"/>
    <dgm:cxn modelId="{8BC5F346-D48B-4BB7-B0B3-37F0D59E6564}" type="presOf" srcId="{F44C1F04-D3E4-403A-B5FF-48CB360F44B7}" destId="{110B92E1-52D4-4798-BF70-37B13F36C3B2}" srcOrd="0" destOrd="0" presId="urn:microsoft.com/office/officeart/2005/8/layout/radial1"/>
    <dgm:cxn modelId="{9D9765D1-C6C3-4F9A-89D1-917DDCEC74A5}" srcId="{9BA0C27D-CD01-41BE-90CE-9E07C67EFD0E}" destId="{E0055008-A330-424A-9294-9A1DFE060811}" srcOrd="1" destOrd="0" parTransId="{5BCDA8F6-4B36-45EA-B129-B0F876A84C91}" sibTransId="{E51AD864-042A-4DF2-AC5D-4900B499E7BB}"/>
    <dgm:cxn modelId="{4A13C7E4-CE05-4C44-8187-7BF57213779B}" type="presOf" srcId="{1C43809A-2B57-4FBA-86F9-A53180D6C92E}" destId="{094BFD7A-41A9-4CEB-BE8E-FE7F8A00FD34}" srcOrd="0" destOrd="0" presId="urn:microsoft.com/office/officeart/2005/8/layout/radial1"/>
    <dgm:cxn modelId="{D6BB7D21-699E-4365-9454-586750F3CB23}" type="presOf" srcId="{BDE6B34F-8B3B-4D3B-9C26-0B7669F7ED0D}" destId="{B0E98346-A7DF-4DC6-A55B-A92FD47AFAB0}" srcOrd="0" destOrd="0" presId="urn:microsoft.com/office/officeart/2005/8/layout/radial1"/>
    <dgm:cxn modelId="{2C33A8AD-8319-4BB1-93DB-64DE3C6C9CC5}" type="presOf" srcId="{59A109AE-9D76-448C-8420-2F1C3D1C5D2B}" destId="{FDE594F0-F3CB-4C47-882E-FAB66888004D}" srcOrd="0" destOrd="0" presId="urn:microsoft.com/office/officeart/2005/8/layout/radial1"/>
    <dgm:cxn modelId="{91622B50-2ED6-4CAA-ACD7-19DF189DB6FF}" type="presOf" srcId="{74ED0C11-D2A1-43B4-AA9B-B1970F36BD31}" destId="{B35529D7-2AA8-4372-98C7-DAC694D66566}" srcOrd="0" destOrd="0" presId="urn:microsoft.com/office/officeart/2005/8/layout/radial1"/>
    <dgm:cxn modelId="{68B84360-713A-4DF5-8A81-34A147C7A596}" srcId="{F44C1F04-D3E4-403A-B5FF-48CB360F44B7}" destId="{F5A459B8-59D3-4F57-9B23-68573895DA08}" srcOrd="2" destOrd="0" parTransId="{CDE7E8D6-3B4C-4D32-A4B5-FB1DB9C53341}" sibTransId="{44AD984A-DCA3-4B6E-B932-E7C8A86F0C8C}"/>
    <dgm:cxn modelId="{311BF9B1-786D-4AB3-A5FF-415D10A75776}" type="presOf" srcId="{48288A2E-605D-4B1C-8BBC-3876FAF6BD25}" destId="{72C34A80-62B3-4240-990A-EA8473D9F3EE}" srcOrd="0" destOrd="0" presId="urn:microsoft.com/office/officeart/2005/8/layout/radial1"/>
    <dgm:cxn modelId="{31FAEA33-7F63-48E2-8EDD-CFC00B434D9D}" type="presOf" srcId="{48288A2E-605D-4B1C-8BBC-3876FAF6BD25}" destId="{872A7E60-4D77-457B-9F49-665709844196}" srcOrd="1" destOrd="0" presId="urn:microsoft.com/office/officeart/2005/8/layout/radial1"/>
    <dgm:cxn modelId="{67A1C457-188D-4304-B4FF-051524FC3042}" type="presOf" srcId="{3165097B-78ED-4F98-B88E-75D7F8707334}" destId="{6DC7078F-5EE8-4280-9CF3-676D04440B21}" srcOrd="0" destOrd="0" presId="urn:microsoft.com/office/officeart/2005/8/layout/radial1"/>
    <dgm:cxn modelId="{CEBACFF0-67AA-45AD-A6B3-BFD65C3DB5D2}" srcId="{9BA0C27D-CD01-41BE-90CE-9E07C67EFD0E}" destId="{E5D7C0F9-555F-4F6D-AC98-B359D785DCFA}" srcOrd="6" destOrd="0" parTransId="{7914A312-F499-4AF2-9D49-180454C8DD02}" sibTransId="{1CC5F75E-7002-40F8-8362-9AED29898972}"/>
    <dgm:cxn modelId="{EF20B3F7-998B-4D9A-B219-6F6A0198BAA1}" srcId="{F44C1F04-D3E4-403A-B5FF-48CB360F44B7}" destId="{9BA0C27D-CD01-41BE-90CE-9E07C67EFD0E}" srcOrd="0" destOrd="0" parTransId="{FA948C0A-1C1E-428D-AEF4-C56E8A4A90CA}" sibTransId="{D14C67BA-9C19-4CBF-8BFE-1BE79AEF530E}"/>
    <dgm:cxn modelId="{AB080595-F5A3-4318-956A-997A63DE7674}" type="presOf" srcId="{777D5C0D-2B5B-4D56-A5CD-706C989B9D0E}" destId="{9EA73973-CFC6-49D0-9453-FCF8C456EC65}" srcOrd="0" destOrd="0" presId="urn:microsoft.com/office/officeart/2005/8/layout/radial1"/>
    <dgm:cxn modelId="{96912E70-B5F7-4A68-B39C-BB59AEEFBEBC}" type="presOf" srcId="{8CB625D4-602B-4C26-925E-1CE947402BF6}" destId="{D3A29CD5-88CB-4F03-B58D-A9204C07D9AB}" srcOrd="1" destOrd="0" presId="urn:microsoft.com/office/officeart/2005/8/layout/radial1"/>
    <dgm:cxn modelId="{5D17F3D3-782E-4673-A16A-4A07564BA2BD}" type="presOf" srcId="{84D5F6FF-BFC8-4C69-B623-DE5835B6D6F9}" destId="{2E8E4A9C-306B-4BEC-8191-62A80210521F}" srcOrd="0" destOrd="0" presId="urn:microsoft.com/office/officeart/2005/8/layout/radial1"/>
    <dgm:cxn modelId="{C1671248-AF08-4B91-9D2B-523FF84D0FEE}" type="presOf" srcId="{E0055008-A330-424A-9294-9A1DFE060811}" destId="{5F4F4AF8-A0ED-4364-B92F-696C32C682E8}" srcOrd="0" destOrd="0" presId="urn:microsoft.com/office/officeart/2005/8/layout/radial1"/>
    <dgm:cxn modelId="{1B532316-0D7F-47D9-8FAE-9225ABFDA70F}" type="presOf" srcId="{5BCDA8F6-4B36-45EA-B129-B0F876A84C91}" destId="{4D152CC6-5009-4711-AC7B-75F6CA5386F9}" srcOrd="0" destOrd="0" presId="urn:microsoft.com/office/officeart/2005/8/layout/radial1"/>
    <dgm:cxn modelId="{29DEB51B-87F7-4F34-A6E9-23B82A1D14D1}" type="presOf" srcId="{84D5F6FF-BFC8-4C69-B623-DE5835B6D6F9}" destId="{745B6E66-DAD0-474B-BCB4-3ABC8A029E2E}" srcOrd="1" destOrd="0" presId="urn:microsoft.com/office/officeart/2005/8/layout/radial1"/>
    <dgm:cxn modelId="{4B729F2C-CF5F-452D-932A-1210729414AA}" type="presOf" srcId="{BDE6B34F-8B3B-4D3B-9C26-0B7669F7ED0D}" destId="{B2C3F2AF-B619-4C67-B109-803FEC5D1769}" srcOrd="1" destOrd="0" presId="urn:microsoft.com/office/officeart/2005/8/layout/radial1"/>
    <dgm:cxn modelId="{AA17228E-1F3E-4248-843E-57B5652A0AFA}" type="presOf" srcId="{103268CB-7B79-4A17-BD4A-AB626A2F120B}" destId="{51A79EF7-CE0C-4544-A404-93C6DDA612DE}" srcOrd="0" destOrd="0" presId="urn:microsoft.com/office/officeart/2005/8/layout/radial1"/>
    <dgm:cxn modelId="{0F11F7D7-403F-4245-A96A-0D8CFE1E54CC}" type="presOf" srcId="{5BCDA8F6-4B36-45EA-B129-B0F876A84C91}" destId="{48649E48-D485-4CA7-BBD9-B917F526C33E}" srcOrd="1" destOrd="0" presId="urn:microsoft.com/office/officeart/2005/8/layout/radial1"/>
    <dgm:cxn modelId="{F7FCADFF-5035-4A70-925C-C5037A5DFC8E}" type="presOf" srcId="{9BA0C27D-CD01-41BE-90CE-9E07C67EFD0E}" destId="{BC06AD80-CEB8-49DF-8716-A69BF75472A4}" srcOrd="0" destOrd="0" presId="urn:microsoft.com/office/officeart/2005/8/layout/radial1"/>
    <dgm:cxn modelId="{F63F1017-BC86-45B0-935F-132066CB8510}" type="presOf" srcId="{7914A312-F499-4AF2-9D49-180454C8DD02}" destId="{29BB97C2-B282-4DDF-B16F-3E691EED99E8}" srcOrd="0" destOrd="0" presId="urn:microsoft.com/office/officeart/2005/8/layout/radial1"/>
    <dgm:cxn modelId="{92823A93-F6FB-4EF6-8A7A-7B54AAB58147}" type="presParOf" srcId="{110B92E1-52D4-4798-BF70-37B13F36C3B2}" destId="{BC06AD80-CEB8-49DF-8716-A69BF75472A4}" srcOrd="0" destOrd="0" presId="urn:microsoft.com/office/officeart/2005/8/layout/radial1"/>
    <dgm:cxn modelId="{82B0E784-DEC1-408E-BBE2-098EFA3A133C}" type="presParOf" srcId="{110B92E1-52D4-4798-BF70-37B13F36C3B2}" destId="{2E8E4A9C-306B-4BEC-8191-62A80210521F}" srcOrd="1" destOrd="0" presId="urn:microsoft.com/office/officeart/2005/8/layout/radial1"/>
    <dgm:cxn modelId="{258C1D1C-E9C6-4AB9-A2A6-F42F2F4B16AF}" type="presParOf" srcId="{2E8E4A9C-306B-4BEC-8191-62A80210521F}" destId="{745B6E66-DAD0-474B-BCB4-3ABC8A029E2E}" srcOrd="0" destOrd="0" presId="urn:microsoft.com/office/officeart/2005/8/layout/radial1"/>
    <dgm:cxn modelId="{E0CF029E-7448-44D3-A21D-B93C1B245E8A}" type="presParOf" srcId="{110B92E1-52D4-4798-BF70-37B13F36C3B2}" destId="{BB878D3E-F9E3-4695-87D0-9F7CFAF98E99}" srcOrd="2" destOrd="0" presId="urn:microsoft.com/office/officeart/2005/8/layout/radial1"/>
    <dgm:cxn modelId="{2E7F5A4E-9F7D-44C7-9884-BCBC9D1147D6}" type="presParOf" srcId="{110B92E1-52D4-4798-BF70-37B13F36C3B2}" destId="{4D152CC6-5009-4711-AC7B-75F6CA5386F9}" srcOrd="3" destOrd="0" presId="urn:microsoft.com/office/officeart/2005/8/layout/radial1"/>
    <dgm:cxn modelId="{6F2536D9-BF1A-4E28-BDBA-12E490B03930}" type="presParOf" srcId="{4D152CC6-5009-4711-AC7B-75F6CA5386F9}" destId="{48649E48-D485-4CA7-BBD9-B917F526C33E}" srcOrd="0" destOrd="0" presId="urn:microsoft.com/office/officeart/2005/8/layout/radial1"/>
    <dgm:cxn modelId="{C24973CA-E2E5-4564-BB6F-C10DBEED3C39}" type="presParOf" srcId="{110B92E1-52D4-4798-BF70-37B13F36C3B2}" destId="{5F4F4AF8-A0ED-4364-B92F-696C32C682E8}" srcOrd="4" destOrd="0" presId="urn:microsoft.com/office/officeart/2005/8/layout/radial1"/>
    <dgm:cxn modelId="{750DF264-BFB9-4FED-8FF2-2AEAC5FD4FD9}" type="presParOf" srcId="{110B92E1-52D4-4798-BF70-37B13F36C3B2}" destId="{72C34A80-62B3-4240-990A-EA8473D9F3EE}" srcOrd="5" destOrd="0" presId="urn:microsoft.com/office/officeart/2005/8/layout/radial1"/>
    <dgm:cxn modelId="{8F8C4A61-7492-413E-99B1-705C97522AB4}" type="presParOf" srcId="{72C34A80-62B3-4240-990A-EA8473D9F3EE}" destId="{872A7E60-4D77-457B-9F49-665709844196}" srcOrd="0" destOrd="0" presId="urn:microsoft.com/office/officeart/2005/8/layout/radial1"/>
    <dgm:cxn modelId="{3CC51978-3BAE-485B-8984-7714194F9BC5}" type="presParOf" srcId="{110B92E1-52D4-4798-BF70-37B13F36C3B2}" destId="{1912311C-62E1-44A5-8C9C-F3B6DC672539}" srcOrd="6" destOrd="0" presId="urn:microsoft.com/office/officeart/2005/8/layout/radial1"/>
    <dgm:cxn modelId="{348795C3-BA56-4039-8A45-DFF078B1E715}" type="presParOf" srcId="{110B92E1-52D4-4798-BF70-37B13F36C3B2}" destId="{371A4C02-C51B-46C1-98D5-8F6E1762693F}" srcOrd="7" destOrd="0" presId="urn:microsoft.com/office/officeart/2005/8/layout/radial1"/>
    <dgm:cxn modelId="{2EF002A4-BB48-45BD-95C0-F9B0DDEB5D8C}" type="presParOf" srcId="{371A4C02-C51B-46C1-98D5-8F6E1762693F}" destId="{D3A29CD5-88CB-4F03-B58D-A9204C07D9AB}" srcOrd="0" destOrd="0" presId="urn:microsoft.com/office/officeart/2005/8/layout/radial1"/>
    <dgm:cxn modelId="{6CFC91B0-333A-4AC6-9D3A-A91BF7D60D89}" type="presParOf" srcId="{110B92E1-52D4-4798-BF70-37B13F36C3B2}" destId="{51A79EF7-CE0C-4544-A404-93C6DDA612DE}" srcOrd="8" destOrd="0" presId="urn:microsoft.com/office/officeart/2005/8/layout/radial1"/>
    <dgm:cxn modelId="{0B1D2DFE-E828-491D-9754-99446E5865B4}" type="presParOf" srcId="{110B92E1-52D4-4798-BF70-37B13F36C3B2}" destId="{6DC7078F-5EE8-4280-9CF3-676D04440B21}" srcOrd="9" destOrd="0" presId="urn:microsoft.com/office/officeart/2005/8/layout/radial1"/>
    <dgm:cxn modelId="{53FF9749-00E0-4C94-999B-CE4109BC8B39}" type="presParOf" srcId="{6DC7078F-5EE8-4280-9CF3-676D04440B21}" destId="{8C7D3407-F645-4BDF-857F-9B4BFB64D02A}" srcOrd="0" destOrd="0" presId="urn:microsoft.com/office/officeart/2005/8/layout/radial1"/>
    <dgm:cxn modelId="{46265A18-7055-4E7E-B647-81420B9D5A16}" type="presParOf" srcId="{110B92E1-52D4-4798-BF70-37B13F36C3B2}" destId="{1225D761-CB6B-4EEB-BC6E-FB48BCE60E80}" srcOrd="10" destOrd="0" presId="urn:microsoft.com/office/officeart/2005/8/layout/radial1"/>
    <dgm:cxn modelId="{6F48F8EC-10F3-4F7E-A9C8-14CB8F933C2F}" type="presParOf" srcId="{110B92E1-52D4-4798-BF70-37B13F36C3B2}" destId="{094BFD7A-41A9-4CEB-BE8E-FE7F8A00FD34}" srcOrd="11" destOrd="0" presId="urn:microsoft.com/office/officeart/2005/8/layout/radial1"/>
    <dgm:cxn modelId="{20FFB9D5-0550-447C-84CC-F8786A32F3C7}" type="presParOf" srcId="{094BFD7A-41A9-4CEB-BE8E-FE7F8A00FD34}" destId="{38099331-78CA-4C47-913A-F07E8EC7148D}" srcOrd="0" destOrd="0" presId="urn:microsoft.com/office/officeart/2005/8/layout/radial1"/>
    <dgm:cxn modelId="{42553665-2768-4FBA-9403-5C1143E30F5D}" type="presParOf" srcId="{110B92E1-52D4-4798-BF70-37B13F36C3B2}" destId="{FDE594F0-F3CB-4C47-882E-FAB66888004D}" srcOrd="12" destOrd="0" presId="urn:microsoft.com/office/officeart/2005/8/layout/radial1"/>
    <dgm:cxn modelId="{FE5B0596-727D-432B-9BC7-3D6B05566EDE}" type="presParOf" srcId="{110B92E1-52D4-4798-BF70-37B13F36C3B2}" destId="{29BB97C2-B282-4DDF-B16F-3E691EED99E8}" srcOrd="13" destOrd="0" presId="urn:microsoft.com/office/officeart/2005/8/layout/radial1"/>
    <dgm:cxn modelId="{83610E6C-58DE-4A95-9898-9A3BA7C00774}" type="presParOf" srcId="{29BB97C2-B282-4DDF-B16F-3E691EED99E8}" destId="{B30E9A53-8209-4316-9A55-532C46B15568}" srcOrd="0" destOrd="0" presId="urn:microsoft.com/office/officeart/2005/8/layout/radial1"/>
    <dgm:cxn modelId="{34A5ABE2-E6B2-478A-AC30-2004320856D9}" type="presParOf" srcId="{110B92E1-52D4-4798-BF70-37B13F36C3B2}" destId="{36F96978-9998-425B-AC80-6462285B02E9}" srcOrd="14" destOrd="0" presId="urn:microsoft.com/office/officeart/2005/8/layout/radial1"/>
    <dgm:cxn modelId="{D4075C71-9D7D-403F-9ACD-8CAFFBCC4794}" type="presParOf" srcId="{110B92E1-52D4-4798-BF70-37B13F36C3B2}" destId="{B35529D7-2AA8-4372-98C7-DAC694D66566}" srcOrd="15" destOrd="0" presId="urn:microsoft.com/office/officeart/2005/8/layout/radial1"/>
    <dgm:cxn modelId="{9A707BB0-79AB-4BC7-9485-289BB3F0BE41}" type="presParOf" srcId="{B35529D7-2AA8-4372-98C7-DAC694D66566}" destId="{0A7AD0A2-8009-48E2-B8F8-ABC7FB1BC955}" srcOrd="0" destOrd="0" presId="urn:microsoft.com/office/officeart/2005/8/layout/radial1"/>
    <dgm:cxn modelId="{413A8729-BB40-444C-84D3-9A478BF5A3D4}" type="presParOf" srcId="{110B92E1-52D4-4798-BF70-37B13F36C3B2}" destId="{09E3275C-403D-4946-88A3-5EEDE162C8BA}" srcOrd="16" destOrd="0" presId="urn:microsoft.com/office/officeart/2005/8/layout/radial1"/>
    <dgm:cxn modelId="{515747A1-55D0-4135-B00D-C2CF6A44A481}" type="presParOf" srcId="{110B92E1-52D4-4798-BF70-37B13F36C3B2}" destId="{B0E98346-A7DF-4DC6-A55B-A92FD47AFAB0}" srcOrd="17" destOrd="0" presId="urn:microsoft.com/office/officeart/2005/8/layout/radial1"/>
    <dgm:cxn modelId="{52B5F2CE-89D5-4B8A-BC04-BA6EF960AE86}" type="presParOf" srcId="{B0E98346-A7DF-4DC6-A55B-A92FD47AFAB0}" destId="{B2C3F2AF-B619-4C67-B109-803FEC5D1769}" srcOrd="0" destOrd="0" presId="urn:microsoft.com/office/officeart/2005/8/layout/radial1"/>
    <dgm:cxn modelId="{195570E7-890E-49D8-9431-4B27C90C4583}" type="presParOf" srcId="{110B92E1-52D4-4798-BF70-37B13F36C3B2}" destId="{9EA73973-CFC6-49D0-9453-FCF8C456EC65}"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F5490-787B-4A2B-857D-93F49E1519CC}">
      <dsp:nvSpPr>
        <dsp:cNvPr id="0" name=""/>
        <dsp:cNvSpPr/>
      </dsp:nvSpPr>
      <dsp:spPr>
        <a:xfrm>
          <a:off x="76177" y="1143008"/>
          <a:ext cx="4927362" cy="4795752"/>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Conflict</a:t>
          </a:r>
        </a:p>
        <a:p>
          <a:pPr lvl="0" algn="ctr" defTabSz="1333500">
            <a:lnSpc>
              <a:spcPct val="90000"/>
            </a:lnSpc>
            <a:spcBef>
              <a:spcPct val="0"/>
            </a:spcBef>
            <a:spcAft>
              <a:spcPct val="35000"/>
            </a:spcAft>
          </a:pPr>
          <a:r>
            <a:rPr lang="en-US" sz="3000" kern="1200" dirty="0" smtClean="0"/>
            <a:t>Foreign Policy</a:t>
          </a:r>
        </a:p>
        <a:p>
          <a:pPr lvl="0" algn="ctr" defTabSz="1333500">
            <a:lnSpc>
              <a:spcPct val="90000"/>
            </a:lnSpc>
            <a:spcBef>
              <a:spcPct val="0"/>
            </a:spcBef>
            <a:spcAft>
              <a:spcPct val="35000"/>
            </a:spcAft>
          </a:pPr>
          <a:r>
            <a:rPr lang="en-US" sz="3000" kern="1200" dirty="0" smtClean="0"/>
            <a:t>International Organizations</a:t>
          </a:r>
        </a:p>
        <a:p>
          <a:pPr lvl="0" algn="ctr" defTabSz="1333500">
            <a:lnSpc>
              <a:spcPct val="90000"/>
            </a:lnSpc>
            <a:spcBef>
              <a:spcPct val="0"/>
            </a:spcBef>
            <a:spcAft>
              <a:spcPct val="35000"/>
            </a:spcAft>
          </a:pPr>
          <a:endParaRPr lang="en-US" sz="3000" kern="1200" dirty="0" smtClean="0"/>
        </a:p>
      </dsp:txBody>
      <dsp:txXfrm>
        <a:off x="764233" y="1708530"/>
        <a:ext cx="2841002" cy="3664707"/>
      </dsp:txXfrm>
    </dsp:sp>
    <dsp:sp modelId="{E2D05EAA-90F7-4157-A0F3-80DF65F59388}">
      <dsp:nvSpPr>
        <dsp:cNvPr id="0" name=""/>
        <dsp:cNvSpPr/>
      </dsp:nvSpPr>
      <dsp:spPr>
        <a:xfrm>
          <a:off x="3595972" y="1278298"/>
          <a:ext cx="4776254" cy="4648180"/>
        </a:xfrm>
        <a:prstGeom prst="ellipse">
          <a:avLst/>
        </a:prstGeom>
        <a:solidFill>
          <a:schemeClr val="accent2">
            <a:alpha val="50000"/>
            <a:hueOff val="-8543489"/>
            <a:satOff val="24962"/>
            <a:lumOff val="-470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Elections</a:t>
          </a:r>
        </a:p>
        <a:p>
          <a:pPr lvl="0" algn="ctr" defTabSz="1333500">
            <a:lnSpc>
              <a:spcPct val="90000"/>
            </a:lnSpc>
            <a:spcBef>
              <a:spcPct val="0"/>
            </a:spcBef>
            <a:spcAft>
              <a:spcPct val="35000"/>
            </a:spcAft>
          </a:pPr>
          <a:r>
            <a:rPr lang="en-US" sz="3000" kern="1200" dirty="0" smtClean="0"/>
            <a:t>Party Systems</a:t>
          </a:r>
        </a:p>
        <a:p>
          <a:pPr lvl="0" algn="ctr" defTabSz="1333500">
            <a:lnSpc>
              <a:spcPct val="90000"/>
            </a:lnSpc>
            <a:spcBef>
              <a:spcPct val="0"/>
            </a:spcBef>
            <a:spcAft>
              <a:spcPct val="35000"/>
            </a:spcAft>
          </a:pPr>
          <a:r>
            <a:rPr lang="en-US" sz="3000" kern="1200" dirty="0" smtClean="0"/>
            <a:t>Executive-Legislative Relations</a:t>
          </a:r>
        </a:p>
        <a:p>
          <a:pPr lvl="0" algn="ctr" defTabSz="1333500">
            <a:lnSpc>
              <a:spcPct val="90000"/>
            </a:lnSpc>
            <a:spcBef>
              <a:spcPct val="0"/>
            </a:spcBef>
            <a:spcAft>
              <a:spcPct val="35000"/>
            </a:spcAft>
          </a:pPr>
          <a:r>
            <a:rPr lang="en-US" sz="3000" kern="1200" dirty="0" smtClean="0"/>
            <a:t>Interest Groups</a:t>
          </a:r>
        </a:p>
        <a:p>
          <a:pPr lvl="0" algn="ctr" defTabSz="1333500">
            <a:lnSpc>
              <a:spcPct val="90000"/>
            </a:lnSpc>
            <a:spcBef>
              <a:spcPct val="0"/>
            </a:spcBef>
            <a:spcAft>
              <a:spcPct val="35000"/>
            </a:spcAft>
          </a:pPr>
          <a:r>
            <a:rPr lang="en-US" sz="3000" kern="1200" dirty="0" smtClean="0"/>
            <a:t>Legislatures</a:t>
          </a:r>
          <a:endParaRPr lang="en-US" sz="3000" kern="1200" dirty="0"/>
        </a:p>
      </dsp:txBody>
      <dsp:txXfrm>
        <a:off x="4951395" y="1826418"/>
        <a:ext cx="2753876" cy="3551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6AD80-CEB8-49DF-8716-A69BF75472A4}">
      <dsp:nvSpPr>
        <dsp:cNvPr id="0" name=""/>
        <dsp:cNvSpPr/>
      </dsp:nvSpPr>
      <dsp:spPr>
        <a:xfrm>
          <a:off x="3380877" y="2606808"/>
          <a:ext cx="2024967" cy="1460003"/>
        </a:xfrm>
        <a:prstGeom prst="ellipse">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Comparative</a:t>
          </a:r>
        </a:p>
        <a:p>
          <a:pPr lvl="0" algn="ctr"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Politics </a:t>
          </a:r>
          <a:endParaRPr lang="en-US" sz="1800" kern="1200" dirty="0">
            <a:solidFill>
              <a:schemeClr val="tx1"/>
            </a:solidFill>
            <a:latin typeface="Arial" pitchFamily="34" charset="0"/>
            <a:cs typeface="Arial" pitchFamily="34" charset="0"/>
          </a:endParaRPr>
        </a:p>
      </dsp:txBody>
      <dsp:txXfrm>
        <a:off x="3677427" y="2820620"/>
        <a:ext cx="1431867" cy="1032379"/>
      </dsp:txXfrm>
    </dsp:sp>
    <dsp:sp modelId="{2E8E4A9C-306B-4BEC-8191-62A80210521F}">
      <dsp:nvSpPr>
        <dsp:cNvPr id="0" name=""/>
        <dsp:cNvSpPr/>
      </dsp:nvSpPr>
      <dsp:spPr>
        <a:xfrm rot="15472284">
          <a:off x="3704764" y="2169963"/>
          <a:ext cx="881850" cy="28740"/>
        </a:xfrm>
        <a:custGeom>
          <a:avLst/>
          <a:gdLst/>
          <a:ahLst/>
          <a:cxnLst/>
          <a:rect l="0" t="0" r="0" b="0"/>
          <a:pathLst>
            <a:path>
              <a:moveTo>
                <a:pt x="0" y="14370"/>
              </a:moveTo>
              <a:lnTo>
                <a:pt x="881850" y="1437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123643" y="2162286"/>
        <a:ext cx="44092" cy="44092"/>
      </dsp:txXfrm>
    </dsp:sp>
    <dsp:sp modelId="{BB878D3E-F9E3-4695-87D0-9F7CFAF98E99}">
      <dsp:nvSpPr>
        <dsp:cNvPr id="0" name=""/>
        <dsp:cNvSpPr/>
      </dsp:nvSpPr>
      <dsp:spPr>
        <a:xfrm>
          <a:off x="2869623" y="152397"/>
          <a:ext cx="2025302" cy="1612399"/>
        </a:xfrm>
        <a:prstGeom prst="ellipse">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Study of political systems around the world</a:t>
          </a:r>
          <a:endParaRPr lang="en-US" sz="1800" kern="1200" dirty="0">
            <a:solidFill>
              <a:schemeClr val="tx1"/>
            </a:solidFill>
            <a:latin typeface="Arial" pitchFamily="34" charset="0"/>
            <a:cs typeface="Arial" pitchFamily="34" charset="0"/>
          </a:endParaRPr>
        </a:p>
      </dsp:txBody>
      <dsp:txXfrm>
        <a:off x="3166222" y="388527"/>
        <a:ext cx="1432104" cy="1140139"/>
      </dsp:txXfrm>
    </dsp:sp>
    <dsp:sp modelId="{4D152CC6-5009-4711-AC7B-75F6CA5386F9}">
      <dsp:nvSpPr>
        <dsp:cNvPr id="0" name=""/>
        <dsp:cNvSpPr/>
      </dsp:nvSpPr>
      <dsp:spPr>
        <a:xfrm rot="18473449">
          <a:off x="4587848" y="2070248"/>
          <a:ext cx="1559991" cy="28740"/>
        </a:xfrm>
        <a:custGeom>
          <a:avLst/>
          <a:gdLst/>
          <a:ahLst/>
          <a:cxnLst/>
          <a:rect l="0" t="0" r="0" b="0"/>
          <a:pathLst>
            <a:path>
              <a:moveTo>
                <a:pt x="0" y="14370"/>
              </a:moveTo>
              <a:lnTo>
                <a:pt x="1559991" y="1437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28843" y="2045618"/>
        <a:ext cx="77999" cy="77999"/>
      </dsp:txXfrm>
    </dsp:sp>
    <dsp:sp modelId="{5F4F4AF8-A0ED-4364-B92F-696C32C682E8}">
      <dsp:nvSpPr>
        <dsp:cNvPr id="0" name=""/>
        <dsp:cNvSpPr/>
      </dsp:nvSpPr>
      <dsp:spPr>
        <a:xfrm>
          <a:off x="5155628" y="0"/>
          <a:ext cx="2464617" cy="1547633"/>
        </a:xfrm>
        <a:prstGeom prst="ellipse">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Investigates governmental institutions</a:t>
          </a:r>
          <a:endParaRPr lang="en-US" sz="1800" kern="1200" dirty="0">
            <a:solidFill>
              <a:schemeClr val="tx1"/>
            </a:solidFill>
            <a:latin typeface="Arial" pitchFamily="34" charset="0"/>
            <a:cs typeface="Arial" pitchFamily="34" charset="0"/>
          </a:endParaRPr>
        </a:p>
      </dsp:txBody>
      <dsp:txXfrm>
        <a:off x="5516563" y="226646"/>
        <a:ext cx="1742747" cy="1094341"/>
      </dsp:txXfrm>
    </dsp:sp>
    <dsp:sp modelId="{72C34A80-62B3-4240-990A-EA8473D9F3EE}">
      <dsp:nvSpPr>
        <dsp:cNvPr id="0" name=""/>
        <dsp:cNvSpPr/>
      </dsp:nvSpPr>
      <dsp:spPr>
        <a:xfrm rot="20832240">
          <a:off x="5350379" y="3025653"/>
          <a:ext cx="699426" cy="28740"/>
        </a:xfrm>
        <a:custGeom>
          <a:avLst/>
          <a:gdLst/>
          <a:ahLst/>
          <a:cxnLst/>
          <a:rect l="0" t="0" r="0" b="0"/>
          <a:pathLst>
            <a:path>
              <a:moveTo>
                <a:pt x="0" y="14370"/>
              </a:moveTo>
              <a:lnTo>
                <a:pt x="699426" y="1437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82606" y="3022538"/>
        <a:ext cx="34971" cy="34971"/>
      </dsp:txXfrm>
    </dsp:sp>
    <dsp:sp modelId="{1912311C-62E1-44A5-8C9C-F3B6DC672539}">
      <dsp:nvSpPr>
        <dsp:cNvPr id="0" name=""/>
        <dsp:cNvSpPr/>
      </dsp:nvSpPr>
      <dsp:spPr>
        <a:xfrm>
          <a:off x="5993821" y="1524001"/>
          <a:ext cx="2720016" cy="2280847"/>
        </a:xfrm>
        <a:prstGeom prst="ellipse">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Investigates formal and informal political arrangements and attitudes that support governmental institutions</a:t>
          </a:r>
          <a:endParaRPr lang="en-US" sz="1800" kern="1200" dirty="0">
            <a:solidFill>
              <a:schemeClr val="tx1"/>
            </a:solidFill>
            <a:latin typeface="Arial" pitchFamily="34" charset="0"/>
            <a:cs typeface="Arial" pitchFamily="34" charset="0"/>
          </a:endParaRPr>
        </a:p>
      </dsp:txBody>
      <dsp:txXfrm>
        <a:off x="6392158" y="1858023"/>
        <a:ext cx="1923342" cy="1612803"/>
      </dsp:txXfrm>
    </dsp:sp>
    <dsp:sp modelId="{371A4C02-C51B-46C1-98D5-8F6E1762693F}">
      <dsp:nvSpPr>
        <dsp:cNvPr id="0" name=""/>
        <dsp:cNvSpPr/>
      </dsp:nvSpPr>
      <dsp:spPr>
        <a:xfrm rot="1358448">
          <a:off x="5216964" y="3951727"/>
          <a:ext cx="1370267" cy="28740"/>
        </a:xfrm>
        <a:custGeom>
          <a:avLst/>
          <a:gdLst/>
          <a:ahLst/>
          <a:cxnLst/>
          <a:rect l="0" t="0" r="0" b="0"/>
          <a:pathLst>
            <a:path>
              <a:moveTo>
                <a:pt x="0" y="14370"/>
              </a:moveTo>
              <a:lnTo>
                <a:pt x="1370267" y="1437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67840" y="3931840"/>
        <a:ext cx="68513" cy="68513"/>
      </dsp:txXfrm>
    </dsp:sp>
    <dsp:sp modelId="{51A79EF7-CE0C-4544-A404-93C6DDA612DE}">
      <dsp:nvSpPr>
        <dsp:cNvPr id="0" name=""/>
        <dsp:cNvSpPr/>
      </dsp:nvSpPr>
      <dsp:spPr>
        <a:xfrm>
          <a:off x="6374839" y="3810006"/>
          <a:ext cx="2354519" cy="1688596"/>
        </a:xfrm>
        <a:prstGeom prst="ellipse">
          <a:avLst/>
        </a:prstGeom>
        <a:gradFill rotWithShape="0">
          <a:gsLst>
            <a:gs pos="0">
              <a:schemeClr val="accent5">
                <a:hueOff val="0"/>
                <a:satOff val="0"/>
                <a:lumOff val="0"/>
                <a:alphaOff val="0"/>
                <a:shade val="63000"/>
              </a:schemeClr>
            </a:gs>
            <a:gs pos="30000">
              <a:schemeClr val="accent5">
                <a:hueOff val="0"/>
                <a:satOff val="0"/>
                <a:lumOff val="0"/>
                <a:alphaOff val="0"/>
                <a:shade val="90000"/>
                <a:satMod val="110000"/>
              </a:schemeClr>
            </a:gs>
            <a:gs pos="45000">
              <a:schemeClr val="accent5">
                <a:hueOff val="0"/>
                <a:satOff val="0"/>
                <a:lumOff val="0"/>
                <a:alphaOff val="0"/>
                <a:shade val="100000"/>
                <a:satMod val="118000"/>
              </a:schemeClr>
            </a:gs>
            <a:gs pos="55000">
              <a:schemeClr val="accent5">
                <a:hueOff val="0"/>
                <a:satOff val="0"/>
                <a:lumOff val="0"/>
                <a:alphaOff val="0"/>
                <a:shade val="100000"/>
                <a:satMod val="118000"/>
              </a:schemeClr>
            </a:gs>
            <a:gs pos="73000">
              <a:schemeClr val="accent5">
                <a:hueOff val="0"/>
                <a:satOff val="0"/>
                <a:lumOff val="0"/>
                <a:alphaOff val="0"/>
                <a:shade val="90000"/>
                <a:satMod val="110000"/>
              </a:schemeClr>
            </a:gs>
            <a:gs pos="100000">
              <a:schemeClr val="accent5">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Why are some countries prosperous and others are not?</a:t>
          </a:r>
          <a:endParaRPr lang="en-US" sz="1800" kern="1200" dirty="0">
            <a:solidFill>
              <a:schemeClr val="tx1"/>
            </a:solidFill>
            <a:latin typeface="Arial" pitchFamily="34" charset="0"/>
            <a:cs typeface="Arial" pitchFamily="34" charset="0"/>
          </a:endParaRPr>
        </a:p>
      </dsp:txBody>
      <dsp:txXfrm>
        <a:off x="6719650" y="4057295"/>
        <a:ext cx="1664897" cy="1194018"/>
      </dsp:txXfrm>
    </dsp:sp>
    <dsp:sp modelId="{6DC7078F-5EE8-4280-9CF3-676D04440B21}">
      <dsp:nvSpPr>
        <dsp:cNvPr id="0" name=""/>
        <dsp:cNvSpPr/>
      </dsp:nvSpPr>
      <dsp:spPr>
        <a:xfrm rot="3840576">
          <a:off x="4464492" y="4434542"/>
          <a:ext cx="942093" cy="28740"/>
        </a:xfrm>
        <a:custGeom>
          <a:avLst/>
          <a:gdLst/>
          <a:ahLst/>
          <a:cxnLst/>
          <a:rect l="0" t="0" r="0" b="0"/>
          <a:pathLst>
            <a:path>
              <a:moveTo>
                <a:pt x="0" y="14370"/>
              </a:moveTo>
              <a:lnTo>
                <a:pt x="942093" y="1437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11987" y="4425360"/>
        <a:ext cx="47104" cy="47104"/>
      </dsp:txXfrm>
    </dsp:sp>
    <dsp:sp modelId="{1225D761-CB6B-4EEB-BC6E-FB48BCE60E80}">
      <dsp:nvSpPr>
        <dsp:cNvPr id="0" name=""/>
        <dsp:cNvSpPr/>
      </dsp:nvSpPr>
      <dsp:spPr>
        <a:xfrm>
          <a:off x="4403563" y="4788693"/>
          <a:ext cx="2422672" cy="2107413"/>
        </a:xfrm>
        <a:prstGeom prst="ellipse">
          <a:avLst/>
        </a:prstGeom>
        <a:gradFill rotWithShape="0">
          <a:gsLst>
            <a:gs pos="0">
              <a:schemeClr val="accent6">
                <a:hueOff val="0"/>
                <a:satOff val="0"/>
                <a:lumOff val="0"/>
                <a:alphaOff val="0"/>
                <a:shade val="63000"/>
              </a:schemeClr>
            </a:gs>
            <a:gs pos="30000">
              <a:schemeClr val="accent6">
                <a:hueOff val="0"/>
                <a:satOff val="0"/>
                <a:lumOff val="0"/>
                <a:alphaOff val="0"/>
                <a:shade val="90000"/>
                <a:satMod val="110000"/>
              </a:schemeClr>
            </a:gs>
            <a:gs pos="45000">
              <a:schemeClr val="accent6">
                <a:hueOff val="0"/>
                <a:satOff val="0"/>
                <a:lumOff val="0"/>
                <a:alphaOff val="0"/>
                <a:shade val="100000"/>
                <a:satMod val="118000"/>
              </a:schemeClr>
            </a:gs>
            <a:gs pos="55000">
              <a:schemeClr val="accent6">
                <a:hueOff val="0"/>
                <a:satOff val="0"/>
                <a:lumOff val="0"/>
                <a:alphaOff val="0"/>
                <a:shade val="100000"/>
                <a:satMod val="118000"/>
              </a:schemeClr>
            </a:gs>
            <a:gs pos="73000">
              <a:schemeClr val="accent6">
                <a:hueOff val="0"/>
                <a:satOff val="0"/>
                <a:lumOff val="0"/>
                <a:alphaOff val="0"/>
                <a:shade val="90000"/>
                <a:satMod val="110000"/>
              </a:schemeClr>
            </a:gs>
            <a:gs pos="100000">
              <a:schemeClr val="accent6">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6">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Why do different types of governments predominate in certain regions and not others?</a:t>
          </a:r>
          <a:endParaRPr lang="en-US" sz="1800" kern="1200" dirty="0">
            <a:solidFill>
              <a:schemeClr val="tx1"/>
            </a:solidFill>
            <a:latin typeface="Arial" pitchFamily="34" charset="0"/>
            <a:cs typeface="Arial" pitchFamily="34" charset="0"/>
          </a:endParaRPr>
        </a:p>
      </dsp:txBody>
      <dsp:txXfrm>
        <a:off x="4758355" y="5097316"/>
        <a:ext cx="1713088" cy="1490167"/>
      </dsp:txXfrm>
    </dsp:sp>
    <dsp:sp modelId="{094BFD7A-41A9-4CEB-BE8E-FE7F8A00FD34}">
      <dsp:nvSpPr>
        <dsp:cNvPr id="0" name=""/>
        <dsp:cNvSpPr/>
      </dsp:nvSpPr>
      <dsp:spPr>
        <a:xfrm rot="7230684">
          <a:off x="3539887" y="4255749"/>
          <a:ext cx="606924" cy="28740"/>
        </a:xfrm>
        <a:custGeom>
          <a:avLst/>
          <a:gdLst/>
          <a:ahLst/>
          <a:cxnLst/>
          <a:rect l="0" t="0" r="0" b="0"/>
          <a:pathLst>
            <a:path>
              <a:moveTo>
                <a:pt x="0" y="14370"/>
              </a:moveTo>
              <a:lnTo>
                <a:pt x="606924" y="1437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828176" y="4254946"/>
        <a:ext cx="30346" cy="30346"/>
      </dsp:txXfrm>
    </dsp:sp>
    <dsp:sp modelId="{FDE594F0-F3CB-4C47-882E-FAB66888004D}">
      <dsp:nvSpPr>
        <dsp:cNvPr id="0" name=""/>
        <dsp:cNvSpPr/>
      </dsp:nvSpPr>
      <dsp:spPr>
        <a:xfrm>
          <a:off x="1888973" y="4381490"/>
          <a:ext cx="2412714" cy="2315872"/>
        </a:xfrm>
        <a:prstGeom prst="ellipse">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Why and how are certain individuals or groups able to exercise influence over public policy?</a:t>
          </a:r>
          <a:endParaRPr lang="en-US" sz="1800" kern="1200" dirty="0">
            <a:solidFill>
              <a:schemeClr val="tx1"/>
            </a:solidFill>
            <a:latin typeface="Arial" pitchFamily="34" charset="0"/>
            <a:cs typeface="Arial" pitchFamily="34" charset="0"/>
          </a:endParaRPr>
        </a:p>
      </dsp:txBody>
      <dsp:txXfrm>
        <a:off x="2242307" y="4720642"/>
        <a:ext cx="1706046" cy="1637568"/>
      </dsp:txXfrm>
    </dsp:sp>
    <dsp:sp modelId="{29BB97C2-B282-4DDF-B16F-3E691EED99E8}">
      <dsp:nvSpPr>
        <dsp:cNvPr id="0" name=""/>
        <dsp:cNvSpPr/>
      </dsp:nvSpPr>
      <dsp:spPr>
        <a:xfrm rot="9159084">
          <a:off x="1669048" y="4210609"/>
          <a:ext cx="2014181" cy="28740"/>
        </a:xfrm>
        <a:custGeom>
          <a:avLst/>
          <a:gdLst/>
          <a:ahLst/>
          <a:cxnLst/>
          <a:rect l="0" t="0" r="0" b="0"/>
          <a:pathLst>
            <a:path>
              <a:moveTo>
                <a:pt x="0" y="14370"/>
              </a:moveTo>
              <a:lnTo>
                <a:pt x="2014181" y="1437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625784" y="4174625"/>
        <a:ext cx="100709" cy="100709"/>
      </dsp:txXfrm>
    </dsp:sp>
    <dsp:sp modelId="{36F96978-9998-425B-AC80-6462285B02E9}">
      <dsp:nvSpPr>
        <dsp:cNvPr id="0" name=""/>
        <dsp:cNvSpPr/>
      </dsp:nvSpPr>
      <dsp:spPr>
        <a:xfrm>
          <a:off x="236784" y="4305303"/>
          <a:ext cx="1652184" cy="1508154"/>
        </a:xfrm>
        <a:prstGeom prst="ellipse">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What explains political behavior?</a:t>
          </a:r>
          <a:endParaRPr lang="en-US" sz="1800" kern="1200" dirty="0">
            <a:solidFill>
              <a:schemeClr val="tx1"/>
            </a:solidFill>
            <a:latin typeface="Arial" pitchFamily="34" charset="0"/>
            <a:cs typeface="Arial" pitchFamily="34" charset="0"/>
          </a:endParaRPr>
        </a:p>
      </dsp:txBody>
      <dsp:txXfrm>
        <a:off x="478741" y="4526167"/>
        <a:ext cx="1168270" cy="1066426"/>
      </dsp:txXfrm>
    </dsp:sp>
    <dsp:sp modelId="{B35529D7-2AA8-4372-98C7-DAC694D66566}">
      <dsp:nvSpPr>
        <dsp:cNvPr id="0" name=""/>
        <dsp:cNvSpPr/>
      </dsp:nvSpPr>
      <dsp:spPr>
        <a:xfrm rot="10895952">
          <a:off x="2157190" y="3277104"/>
          <a:ext cx="1224683" cy="28740"/>
        </a:xfrm>
        <a:custGeom>
          <a:avLst/>
          <a:gdLst/>
          <a:ahLst/>
          <a:cxnLst/>
          <a:rect l="0" t="0" r="0" b="0"/>
          <a:pathLst>
            <a:path>
              <a:moveTo>
                <a:pt x="0" y="14370"/>
              </a:moveTo>
              <a:lnTo>
                <a:pt x="1224683" y="1437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38915" y="3260857"/>
        <a:ext cx="61234" cy="61234"/>
      </dsp:txXfrm>
    </dsp:sp>
    <dsp:sp modelId="{09E3275C-403D-4946-88A3-5EEDE162C8BA}">
      <dsp:nvSpPr>
        <dsp:cNvPr id="0" name=""/>
        <dsp:cNvSpPr/>
      </dsp:nvSpPr>
      <dsp:spPr>
        <a:xfrm>
          <a:off x="152393" y="2285997"/>
          <a:ext cx="2005461" cy="1920810"/>
        </a:xfrm>
        <a:prstGeom prst="ellipse">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Who rules?</a:t>
          </a:r>
          <a:endParaRPr lang="en-US" sz="1800" kern="1200" dirty="0">
            <a:solidFill>
              <a:schemeClr val="tx1"/>
            </a:solidFill>
            <a:latin typeface="Arial" pitchFamily="34" charset="0"/>
            <a:cs typeface="Arial" pitchFamily="34" charset="0"/>
          </a:endParaRPr>
        </a:p>
      </dsp:txBody>
      <dsp:txXfrm>
        <a:off x="446086" y="2567293"/>
        <a:ext cx="1418075" cy="1358218"/>
      </dsp:txXfrm>
    </dsp:sp>
    <dsp:sp modelId="{B0E98346-A7DF-4DC6-A55B-A92FD47AFAB0}">
      <dsp:nvSpPr>
        <dsp:cNvPr id="0" name=""/>
        <dsp:cNvSpPr/>
      </dsp:nvSpPr>
      <dsp:spPr>
        <a:xfrm rot="13077948">
          <a:off x="2375245" y="2328413"/>
          <a:ext cx="1488507" cy="28740"/>
        </a:xfrm>
        <a:custGeom>
          <a:avLst/>
          <a:gdLst/>
          <a:ahLst/>
          <a:cxnLst/>
          <a:rect l="0" t="0" r="0" b="0"/>
          <a:pathLst>
            <a:path>
              <a:moveTo>
                <a:pt x="0" y="14370"/>
              </a:moveTo>
              <a:lnTo>
                <a:pt x="1488507" y="1437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82286" y="2305571"/>
        <a:ext cx="74425" cy="74425"/>
      </dsp:txXfrm>
    </dsp:sp>
    <dsp:sp modelId="{9EA73973-CFC6-49D0-9453-FCF8C456EC65}">
      <dsp:nvSpPr>
        <dsp:cNvPr id="0" name=""/>
        <dsp:cNvSpPr/>
      </dsp:nvSpPr>
      <dsp:spPr>
        <a:xfrm>
          <a:off x="685806" y="228611"/>
          <a:ext cx="2069613" cy="2045173"/>
        </a:xfrm>
        <a:prstGeom prst="ellipse">
          <a:avLst/>
        </a:prstGeom>
        <a:gradFill rotWithShape="0">
          <a:gsLst>
            <a:gs pos="0">
              <a:schemeClr val="accent5">
                <a:hueOff val="0"/>
                <a:satOff val="0"/>
                <a:lumOff val="0"/>
                <a:alphaOff val="0"/>
                <a:shade val="63000"/>
              </a:schemeClr>
            </a:gs>
            <a:gs pos="30000">
              <a:schemeClr val="accent5">
                <a:hueOff val="0"/>
                <a:satOff val="0"/>
                <a:lumOff val="0"/>
                <a:alphaOff val="0"/>
                <a:shade val="90000"/>
                <a:satMod val="110000"/>
              </a:schemeClr>
            </a:gs>
            <a:gs pos="45000">
              <a:schemeClr val="accent5">
                <a:hueOff val="0"/>
                <a:satOff val="0"/>
                <a:lumOff val="0"/>
                <a:alphaOff val="0"/>
                <a:shade val="100000"/>
                <a:satMod val="118000"/>
              </a:schemeClr>
            </a:gs>
            <a:gs pos="55000">
              <a:schemeClr val="accent5">
                <a:hueOff val="0"/>
                <a:satOff val="0"/>
                <a:lumOff val="0"/>
                <a:alphaOff val="0"/>
                <a:shade val="100000"/>
                <a:satMod val="118000"/>
              </a:schemeClr>
            </a:gs>
            <a:gs pos="73000">
              <a:schemeClr val="accent5">
                <a:hueOff val="0"/>
                <a:satOff val="0"/>
                <a:lumOff val="0"/>
                <a:alphaOff val="0"/>
                <a:shade val="90000"/>
                <a:satMod val="110000"/>
              </a:schemeClr>
            </a:gs>
            <a:gs pos="100000">
              <a:schemeClr val="accent5">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Where and why do particular types of political behavior occur?</a:t>
          </a:r>
          <a:endParaRPr lang="en-US" sz="1800" kern="1200" dirty="0">
            <a:solidFill>
              <a:schemeClr val="tx1"/>
            </a:solidFill>
            <a:latin typeface="Arial" pitchFamily="34" charset="0"/>
            <a:cs typeface="Arial" pitchFamily="34" charset="0"/>
          </a:endParaRPr>
        </a:p>
      </dsp:txBody>
      <dsp:txXfrm>
        <a:off x="988894" y="528120"/>
        <a:ext cx="1463437" cy="144615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A8E306C-C3BA-4429-9BD5-5880345176A5}" type="datetimeFigureOut">
              <a:rPr lang="en-US" smtClean="0"/>
              <a:t>2/4/14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1E0B45C-75FA-4DF8-846E-D5C4040EADCA}" type="slidenum">
              <a:rPr lang="en-US" smtClean="0"/>
              <a:t>‹#›</a:t>
            </a:fld>
            <a:endParaRPr lang="en-US"/>
          </a:p>
        </p:txBody>
      </p:sp>
    </p:spTree>
    <p:extLst>
      <p:ext uri="{BB962C8B-B14F-4D97-AF65-F5344CB8AC3E}">
        <p14:creationId xmlns:p14="http://schemas.microsoft.com/office/powerpoint/2010/main" val="1381098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1B9EA00-1269-4D41-9251-9F3CB764CDAE}" type="datetimeFigureOut">
              <a:rPr lang="en-US" smtClean="0"/>
              <a:pPr/>
              <a:t>2/4/14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FAFA51A-7CC1-4824-AFF8-798AC9F4C08F}" type="slidenum">
              <a:rPr lang="en-US" smtClean="0"/>
              <a:pPr/>
              <a:t>‹#›</a:t>
            </a:fld>
            <a:endParaRPr lang="en-US"/>
          </a:p>
        </p:txBody>
      </p:sp>
    </p:spTree>
    <p:extLst>
      <p:ext uri="{BB962C8B-B14F-4D97-AF65-F5344CB8AC3E}">
        <p14:creationId xmlns:p14="http://schemas.microsoft.com/office/powerpoint/2010/main" val="136196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1</a:t>
            </a:fld>
            <a:endParaRPr lang="en-US"/>
          </a:p>
        </p:txBody>
      </p:sp>
    </p:spTree>
    <p:extLst>
      <p:ext uri="{BB962C8B-B14F-4D97-AF65-F5344CB8AC3E}">
        <p14:creationId xmlns:p14="http://schemas.microsoft.com/office/powerpoint/2010/main" val="2560964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Infant</a:t>
            </a:r>
            <a:r>
              <a:rPr lang="en-US" baseline="0" dirty="0" smtClean="0"/>
              <a:t> Mortality Rate per country</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World population by proportion</a:t>
            </a:r>
            <a:r>
              <a:rPr lang="en-US" baseline="0" dirty="0" smtClean="0"/>
              <a:t> to world (</a:t>
            </a:r>
            <a:r>
              <a:rPr lang="en-US" baseline="0" dirty="0" err="1" smtClean="0"/>
              <a:t>Worldmapper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Number of Freight</a:t>
            </a:r>
            <a:r>
              <a:rPr lang="en-US" baseline="0" dirty="0" smtClean="0"/>
              <a:t> Trucks</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World Approach – used until early 1990’s – based on Cold War politics</a:t>
            </a:r>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smtClean="0"/>
              <a:t>Role of informal</a:t>
            </a:r>
            <a:r>
              <a:rPr lang="en-US" baseline="0" dirty="0" smtClean="0"/>
              <a:t> politics – gain a deeper understanding of political systems if you connect civil society (way that citizens organize/define themselves and their interests) to the ways that formal government operates.</a:t>
            </a:r>
          </a:p>
          <a:p>
            <a:pPr>
              <a:buFont typeface="Arial" pitchFamily="34" charset="0"/>
              <a:buChar char="•"/>
            </a:pPr>
            <a:r>
              <a:rPr lang="en-US" baseline="0" dirty="0" smtClean="0"/>
              <a:t>Informal politics takes into consideration not only the ways that politicians operate </a:t>
            </a:r>
            <a:r>
              <a:rPr lang="en-US" b="1" i="1" baseline="0" dirty="0" smtClean="0"/>
              <a:t>outside</a:t>
            </a:r>
            <a:r>
              <a:rPr lang="en-US" baseline="0" dirty="0" smtClean="0"/>
              <a:t> their formal powers, but also the impact that beliefs, values and actions of ordinary citizens have on policy-making.</a:t>
            </a:r>
          </a:p>
          <a:p>
            <a:pPr>
              <a:buFont typeface="Arial" pitchFamily="34" charset="0"/>
              <a:buChar char="•"/>
            </a:pPr>
            <a:r>
              <a:rPr lang="en-US" baseline="0" dirty="0" smtClean="0"/>
              <a:t>Political Change – world no longer dominated by two superpowers</a:t>
            </a:r>
          </a:p>
          <a:p>
            <a:pPr>
              <a:buFont typeface="Arial" pitchFamily="34" charset="0"/>
              <a:buChar char="•"/>
            </a:pPr>
            <a:r>
              <a:rPr lang="en-US" baseline="0" dirty="0" smtClean="0"/>
              <a:t>Integration of political and economic systems – cannot be truly separated.  Attitudes/behaviors of citizens are affected in many ways by </a:t>
            </a:r>
            <a:r>
              <a:rPr lang="en-US" baseline="0" dirty="0" err="1" smtClean="0"/>
              <a:t>ec</a:t>
            </a:r>
            <a:r>
              <a:rPr lang="en-US" baseline="0" dirty="0" smtClean="0"/>
              <a:t> inefficiency, </a:t>
            </a:r>
            <a:r>
              <a:rPr lang="en-US" baseline="0" dirty="0" err="1" smtClean="0"/>
              <a:t>ec</a:t>
            </a:r>
            <a:r>
              <a:rPr lang="en-US" baseline="0" dirty="0" smtClean="0"/>
              <a:t> inequality, &amp; </a:t>
            </a:r>
            <a:r>
              <a:rPr lang="en-US" baseline="0" dirty="0" err="1" smtClean="0"/>
              <a:t>ec</a:t>
            </a:r>
            <a:r>
              <a:rPr lang="en-US" baseline="0" dirty="0" smtClean="0"/>
              <a:t> decision-making.  They may turn to </a:t>
            </a:r>
            <a:r>
              <a:rPr lang="en-US" baseline="0" dirty="0" err="1" smtClean="0"/>
              <a:t>gov’t</a:t>
            </a:r>
            <a:r>
              <a:rPr lang="en-US" baseline="0" dirty="0" smtClean="0"/>
              <a:t> for solutions and </a:t>
            </a:r>
            <a:r>
              <a:rPr lang="en-US" baseline="0" dirty="0" err="1" smtClean="0"/>
              <a:t>gov’t</a:t>
            </a:r>
            <a:r>
              <a:rPr lang="en-US" baseline="0" dirty="0" smtClean="0"/>
              <a:t> must respond</a:t>
            </a:r>
          </a:p>
          <a:p>
            <a:pPr>
              <a:buFont typeface="Arial" pitchFamily="34" charset="0"/>
              <a:buChar char="•"/>
            </a:pPr>
            <a:r>
              <a:rPr lang="en-US" baseline="0" dirty="0" smtClean="0"/>
              <a:t>Advanced Democracies – have well established democratic </a:t>
            </a:r>
            <a:r>
              <a:rPr lang="en-US" baseline="0" dirty="0" err="1" smtClean="0"/>
              <a:t>govts</a:t>
            </a:r>
            <a:r>
              <a:rPr lang="en-US" baseline="0" dirty="0" smtClean="0"/>
              <a:t> and a high level of economic development</a:t>
            </a:r>
          </a:p>
          <a:p>
            <a:pPr>
              <a:buFont typeface="Arial" pitchFamily="34" charset="0"/>
              <a:buChar char="•"/>
            </a:pPr>
            <a:r>
              <a:rPr lang="en-US" baseline="0" dirty="0" smtClean="0"/>
              <a:t>Communist/Post-Communist – These countries have sought to create a system that limits individual freedoms in order to divide wealth more equally.  Communism flourished during 20</a:t>
            </a:r>
            <a:r>
              <a:rPr lang="en-US" baseline="30000" dirty="0" smtClean="0"/>
              <a:t>th</a:t>
            </a:r>
            <a:r>
              <a:rPr lang="en-US" baseline="0" dirty="0" smtClean="0"/>
              <a:t> century, but lost ground to </a:t>
            </a:r>
            <a:r>
              <a:rPr lang="en-US" baseline="0" dirty="0" err="1" smtClean="0"/>
              <a:t>dem</a:t>
            </a:r>
            <a:r>
              <a:rPr lang="en-US" baseline="0" dirty="0" smtClean="0"/>
              <a:t>. Regimes by beginning of 21</a:t>
            </a:r>
            <a:r>
              <a:rPr lang="en-US" baseline="30000" dirty="0" smtClean="0"/>
              <a:t>st</a:t>
            </a:r>
            <a:r>
              <a:rPr lang="en-US" baseline="0" dirty="0" smtClean="0"/>
              <a:t> century.</a:t>
            </a:r>
          </a:p>
          <a:p>
            <a:pPr>
              <a:buFont typeface="Arial" pitchFamily="34" charset="0"/>
              <a:buChar char="•"/>
            </a:pPr>
            <a:r>
              <a:rPr lang="en-US" baseline="0" dirty="0" smtClean="0"/>
              <a:t>Newly Industrializing – experiencing rapid economic growth and have shown a tendency toward democratization and political and social stability.  Note: Iran has many characteristics that make it difficult to categorize in this scheme</a:t>
            </a:r>
          </a:p>
          <a:p>
            <a:pPr>
              <a:buFont typeface="Arial" pitchFamily="34" charset="0"/>
              <a:buChar char="•"/>
            </a:pPr>
            <a:r>
              <a:rPr lang="en-US" baseline="0" dirty="0" smtClean="0"/>
              <a:t>Less Developed – lack significant </a:t>
            </a:r>
            <a:r>
              <a:rPr lang="en-US" baseline="0" dirty="0" err="1" smtClean="0"/>
              <a:t>ec</a:t>
            </a:r>
            <a:r>
              <a:rPr lang="en-US" baseline="0" dirty="0" smtClean="0"/>
              <a:t> development, then to have authoritarian governments, although Nigeria has shown some signs of democratization in recent yrs.</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15</a:t>
            </a:fld>
            <a:endParaRPr lang="en-US"/>
          </a:p>
        </p:txBody>
      </p:sp>
    </p:spTree>
    <p:extLst>
      <p:ext uri="{BB962C8B-B14F-4D97-AF65-F5344CB8AC3E}">
        <p14:creationId xmlns:p14="http://schemas.microsoft.com/office/powerpoint/2010/main" val="206180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16</a:t>
            </a:fld>
            <a:endParaRPr lang="en-US"/>
          </a:p>
        </p:txBody>
      </p:sp>
    </p:spTree>
    <p:extLst>
      <p:ext uri="{BB962C8B-B14F-4D97-AF65-F5344CB8AC3E}">
        <p14:creationId xmlns:p14="http://schemas.microsoft.com/office/powerpoint/2010/main" val="432640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Power:</a:t>
            </a:r>
          </a:p>
          <a:p>
            <a:pPr marL="171450" indent="-171450">
              <a:buFont typeface="Arial" pitchFamily="34" charset="0"/>
              <a:buChar char="•"/>
            </a:pPr>
            <a:r>
              <a:rPr lang="en-US" dirty="0" smtClean="0"/>
              <a:t>Coercion/force, persuasion, incentives</a:t>
            </a:r>
          </a:p>
          <a:p>
            <a:r>
              <a:rPr lang="en-US" b="1" dirty="0" smtClean="0"/>
              <a:t>Sovereignty:</a:t>
            </a:r>
          </a:p>
          <a:p>
            <a:pPr marL="171450" indent="-171450">
              <a:buFont typeface="Arial" pitchFamily="34" charset="0"/>
              <a:buChar char="•"/>
            </a:pPr>
            <a:r>
              <a:rPr lang="en-US" dirty="0"/>
              <a:t>Can be challenged internally or externally</a:t>
            </a:r>
          </a:p>
          <a:p>
            <a:pPr marL="171450" indent="-171450">
              <a:buFont typeface="Arial" pitchFamily="34" charset="0"/>
              <a:buChar char="•"/>
            </a:pPr>
            <a:r>
              <a:rPr lang="en-US" dirty="0" smtClean="0"/>
              <a:t>External: no</a:t>
            </a:r>
            <a:r>
              <a:rPr lang="en-US" baseline="0" dirty="0" smtClean="0"/>
              <a:t>t overly dependent on resources or decisions of another power</a:t>
            </a:r>
          </a:p>
          <a:p>
            <a:pPr marL="171450" indent="-171450">
              <a:buFont typeface="Arial" pitchFamily="34" charset="0"/>
              <a:buChar char="•"/>
            </a:pPr>
            <a:r>
              <a:rPr lang="en-US" baseline="0" dirty="0" smtClean="0"/>
              <a:t>Internal: sole authority within a territory capable of making and enforcing laws and policies</a:t>
            </a: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Legitimate Governments</a:t>
            </a:r>
          </a:p>
          <a:p>
            <a:pPr marL="171450" indent="-171450">
              <a:buFont typeface="Arial" pitchFamily="34" charset="0"/>
              <a:buChar char="•"/>
            </a:pPr>
            <a:r>
              <a:rPr lang="en-US" dirty="0"/>
              <a:t>People accept the authority of leaders</a:t>
            </a:r>
          </a:p>
          <a:p>
            <a:pPr marL="171450" indent="-171450">
              <a:buFont typeface="Arial" pitchFamily="34" charset="0"/>
              <a:buChar char="•"/>
            </a:pPr>
            <a:r>
              <a:rPr lang="en-US" dirty="0"/>
              <a:t>Other countries recognize the regime’s right to rule</a:t>
            </a:r>
          </a:p>
          <a:p>
            <a:pPr marL="171450" indent="-171450">
              <a:buFont typeface="Arial" pitchFamily="34" charset="0"/>
              <a:buChar char="•"/>
            </a:pPr>
            <a:r>
              <a:rPr lang="en-US" dirty="0"/>
              <a:t>Authoritarian Governments generally ARE legitimate</a:t>
            </a:r>
          </a:p>
          <a:p>
            <a:pPr marL="171450" indent="-171450">
              <a:buFont typeface="Arial" pitchFamily="34" charset="0"/>
              <a:buChar char="•"/>
            </a:pPr>
            <a:r>
              <a:rPr lang="en-US" dirty="0"/>
              <a:t>Essentially, it confers authority and power based not on coercion, but on consent.  </a:t>
            </a:r>
          </a:p>
          <a:p>
            <a:r>
              <a:rPr lang="en-US" b="1" dirty="0"/>
              <a:t>Traditional </a:t>
            </a:r>
            <a:r>
              <a:rPr lang="en-US" b="1" dirty="0" smtClean="0"/>
              <a:t>Legitimacy </a:t>
            </a:r>
          </a:p>
          <a:p>
            <a:pPr marL="171450" indent="-171450">
              <a:buFont typeface="Arial" pitchFamily="34" charset="0"/>
              <a:buChar char="•"/>
            </a:pPr>
            <a:r>
              <a:rPr lang="en-US" dirty="0" smtClean="0"/>
              <a:t>Rests </a:t>
            </a:r>
            <a:r>
              <a:rPr lang="en-US" dirty="0"/>
              <a:t>on the idea that someone or something is valid because “it has always been that way.” </a:t>
            </a:r>
            <a:endParaRPr lang="en-US" dirty="0" smtClean="0"/>
          </a:p>
          <a:p>
            <a:pPr marL="171450" indent="-171450">
              <a:buFont typeface="Arial" pitchFamily="34" charset="0"/>
              <a:buChar char="•"/>
            </a:pPr>
            <a:r>
              <a:rPr lang="en-US" dirty="0" smtClean="0"/>
              <a:t>The </a:t>
            </a:r>
            <a:r>
              <a:rPr lang="en-US" dirty="0"/>
              <a:t>longer a traditional legitimacy has been in place, the more institutionalized it becomes and, thus, carries the weight of history on its </a:t>
            </a:r>
            <a:r>
              <a:rPr lang="en-US" dirty="0" smtClean="0"/>
              <a:t>side</a:t>
            </a:r>
          </a:p>
          <a:p>
            <a:pPr marL="171450" indent="-171450">
              <a:buFont typeface="Arial" pitchFamily="34" charset="0"/>
              <a:buChar char="•"/>
            </a:pPr>
            <a:r>
              <a:rPr lang="en-US" dirty="0" smtClean="0"/>
              <a:t>A specific family for example</a:t>
            </a:r>
          </a:p>
          <a:p>
            <a:pPr marL="171450" indent="-171450">
              <a:buFont typeface="Arial" pitchFamily="34" charset="0"/>
              <a:buChar char="•"/>
            </a:pPr>
            <a:r>
              <a:rPr lang="en-US" dirty="0" smtClean="0"/>
              <a:t>Most monarchies based on this concept</a:t>
            </a:r>
          </a:p>
          <a:p>
            <a:r>
              <a:rPr lang="en-US" b="1" dirty="0" smtClean="0"/>
              <a:t>Charismatic Legitimacy</a:t>
            </a:r>
          </a:p>
          <a:p>
            <a:pPr marL="171450" indent="-171450">
              <a:buFont typeface="Arial" pitchFamily="34" charset="0"/>
              <a:buChar char="•"/>
            </a:pPr>
            <a:r>
              <a:rPr lang="en-US" dirty="0" smtClean="0"/>
              <a:t>Is </a:t>
            </a:r>
            <a:r>
              <a:rPr lang="en-US" dirty="0"/>
              <a:t>based on the power of ideas and is typically embodied by one </a:t>
            </a:r>
            <a:r>
              <a:rPr lang="en-US" dirty="0" smtClean="0"/>
              <a:t>individual</a:t>
            </a:r>
            <a:endParaRPr lang="en-US" dirty="0"/>
          </a:p>
          <a:p>
            <a:r>
              <a:rPr lang="en-US" b="1" dirty="0" smtClean="0"/>
              <a:t>Rational-Legal Legitimacy </a:t>
            </a:r>
          </a:p>
          <a:p>
            <a:pPr marL="171450" indent="-171450">
              <a:buFont typeface="Arial" pitchFamily="34" charset="0"/>
              <a:buChar char="•"/>
            </a:pPr>
            <a:r>
              <a:rPr lang="en-US" dirty="0" smtClean="0"/>
              <a:t>Is </a:t>
            </a:r>
            <a:r>
              <a:rPr lang="en-US" dirty="0"/>
              <a:t>based on a system of laws and procedures that are highly </a:t>
            </a:r>
            <a:r>
              <a:rPr lang="en-US" dirty="0" smtClean="0"/>
              <a:t>institutionalized</a:t>
            </a:r>
          </a:p>
          <a:p>
            <a:pPr marL="171450" indent="-171450">
              <a:buFont typeface="Arial" pitchFamily="34" charset="0"/>
              <a:buChar char="•"/>
            </a:pPr>
            <a:r>
              <a:rPr lang="en-US" dirty="0" smtClean="0"/>
              <a:t>People abide </a:t>
            </a:r>
            <a:r>
              <a:rPr lang="en-US" dirty="0"/>
              <a:t>by the decisions in this system because they believe rulers serve the public’s best </a:t>
            </a:r>
            <a:r>
              <a:rPr lang="en-US" dirty="0" smtClean="0"/>
              <a:t>interest</a:t>
            </a:r>
          </a:p>
          <a:p>
            <a:pPr marL="171450" indent="-171450">
              <a:buFont typeface="Arial" pitchFamily="34" charset="0"/>
              <a:buChar char="•"/>
            </a:pPr>
            <a:r>
              <a:rPr lang="en-US" dirty="0" smtClean="0"/>
              <a:t>Modern </a:t>
            </a:r>
            <a:r>
              <a:rPr lang="en-US" dirty="0"/>
              <a:t>western nations are built on the rational legal foundation</a:t>
            </a:r>
          </a:p>
          <a:p>
            <a:pPr marL="171450" indent="-171450">
              <a:buFont typeface="Arial" pitchFamily="34" charset="0"/>
              <a:buChar char="•"/>
            </a:pPr>
            <a:r>
              <a:rPr lang="en-US" dirty="0"/>
              <a:t>Common Law: based on tradition, past practices, and legal precedents (Britain)</a:t>
            </a:r>
          </a:p>
          <a:p>
            <a:pPr marL="171450" indent="-171450">
              <a:buFont typeface="Arial" pitchFamily="34" charset="0"/>
              <a:buChar char="•"/>
            </a:pPr>
            <a:r>
              <a:rPr lang="en-US" dirty="0"/>
              <a:t>Code Law: based on written rules/codes of law (China, Mexico, Russia)</a:t>
            </a:r>
          </a:p>
          <a:p>
            <a:endParaRPr lang="en-US" dirty="0"/>
          </a:p>
          <a:p>
            <a:endParaRPr lang="en-US" dirty="0"/>
          </a:p>
          <a:p>
            <a:endParaRPr lang="en-US" dirty="0"/>
          </a:p>
          <a:p>
            <a:pPr marL="0" indent="0">
              <a:buNone/>
            </a:pP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18</a:t>
            </a:fld>
            <a:endParaRPr lang="en-US"/>
          </a:p>
        </p:txBody>
      </p:sp>
    </p:spTree>
    <p:extLst>
      <p:ext uri="{BB962C8B-B14F-4D97-AF65-F5344CB8AC3E}">
        <p14:creationId xmlns:p14="http://schemas.microsoft.com/office/powerpoint/2010/main" val="115689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19</a:t>
            </a:fld>
            <a:endParaRPr lang="en-US"/>
          </a:p>
        </p:txBody>
      </p:sp>
    </p:spTree>
    <p:extLst>
      <p:ext uri="{BB962C8B-B14F-4D97-AF65-F5344CB8AC3E}">
        <p14:creationId xmlns:p14="http://schemas.microsoft.com/office/powerpoint/2010/main" val="11568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2</a:t>
            </a:fld>
            <a:endParaRPr lang="en-US"/>
          </a:p>
        </p:txBody>
      </p:sp>
    </p:spTree>
    <p:extLst>
      <p:ext uri="{BB962C8B-B14F-4D97-AF65-F5344CB8AC3E}">
        <p14:creationId xmlns:p14="http://schemas.microsoft.com/office/powerpoint/2010/main" val="3083199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State</a:t>
            </a:r>
            <a:r>
              <a:rPr lang="en-US" dirty="0"/>
              <a:t> </a:t>
            </a:r>
            <a:endParaRPr lang="en-US" dirty="0" smtClean="0"/>
          </a:p>
          <a:p>
            <a:pPr marL="171450" indent="-171450">
              <a:buFont typeface="Arial" pitchFamily="34" charset="0"/>
              <a:buChar char="•"/>
            </a:pPr>
            <a:r>
              <a:rPr lang="en-US" dirty="0" smtClean="0"/>
              <a:t>= </a:t>
            </a:r>
            <a:r>
              <a:rPr lang="en-US" dirty="0"/>
              <a:t>population + defined territory + governing institutions + sovereignty + international </a:t>
            </a:r>
            <a:r>
              <a:rPr lang="en-US" dirty="0" smtClean="0"/>
              <a:t>recognition</a:t>
            </a:r>
          </a:p>
          <a:p>
            <a:pPr marL="171450" indent="-171450">
              <a:buFont typeface="Arial" pitchFamily="34" charset="0"/>
              <a:buChar char="•"/>
            </a:pPr>
            <a:r>
              <a:rPr lang="en-US" dirty="0" smtClean="0"/>
              <a:t>Can maintain armed forces – use violence if necessary</a:t>
            </a:r>
            <a:endParaRPr lang="en-US" dirty="0"/>
          </a:p>
          <a:p>
            <a:r>
              <a:rPr lang="en-US" b="1" dirty="0" smtClean="0"/>
              <a:t>Political institution: </a:t>
            </a:r>
          </a:p>
          <a:p>
            <a:pPr marL="171450" indent="-171450">
              <a:buFont typeface="Arial" pitchFamily="34" charset="0"/>
              <a:buChar char="•"/>
            </a:pPr>
            <a:r>
              <a:rPr lang="en-US" dirty="0" smtClean="0"/>
              <a:t>set of</a:t>
            </a:r>
            <a:r>
              <a:rPr lang="en-US" baseline="0" dirty="0" smtClean="0"/>
              <a:t> rules, norms, or standard operating procedures that is widely recognized  and accepted by the society and that structures and constrains political actions</a:t>
            </a:r>
          </a:p>
          <a:p>
            <a:pPr marL="171450" indent="-171450">
              <a:buFont typeface="Arial" pitchFamily="34" charset="0"/>
              <a:buChar char="•"/>
            </a:pPr>
            <a:r>
              <a:rPr lang="en-US" dirty="0"/>
              <a:t>In order to carry out public policies, government structures such as parliaments, bureaucracies, and administrative agencies perform functions, which in turn enable the government to formulate, implement, and enforce policies</a:t>
            </a:r>
            <a:endParaRPr lang="en-US" baseline="0" dirty="0" smtClean="0"/>
          </a:p>
          <a:p>
            <a:pPr marL="171450" indent="-171450">
              <a:buFont typeface="Arial" pitchFamily="34" charset="0"/>
              <a:buChar char="•"/>
            </a:pPr>
            <a:r>
              <a:rPr lang="en-US" baseline="0" dirty="0" smtClean="0"/>
              <a:t>formal and informal rules that structure the relationship among individuals</a:t>
            </a:r>
          </a:p>
          <a:p>
            <a:pPr marL="171450" indent="-171450">
              <a:buFont typeface="Arial" pitchFamily="34" charset="0"/>
              <a:buChar char="•"/>
            </a:pPr>
            <a:r>
              <a:rPr lang="en-US" dirty="0" smtClean="0"/>
              <a:t>Institutions are stable and long-lasting (even when leaders change)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buClr>
                <a:schemeClr val="tx1"/>
              </a:buClr>
            </a:pPr>
            <a:r>
              <a:rPr lang="en-US" sz="1200" b="1" dirty="0" smtClean="0"/>
              <a:t>Nations:</a:t>
            </a:r>
          </a:p>
          <a:p>
            <a:pPr marL="171450" indent="-171450" eaLnBrk="1" hangingPunct="1">
              <a:lnSpc>
                <a:spcPct val="90000"/>
              </a:lnSpc>
              <a:buClr>
                <a:schemeClr val="tx1"/>
              </a:buClr>
              <a:buFont typeface="Arial" pitchFamily="34" charset="0"/>
              <a:buChar char="•"/>
            </a:pPr>
            <a:r>
              <a:rPr lang="en-US" sz="1200" dirty="0" smtClean="0"/>
              <a:t>Nations larger than states: Germans found in Austria, Switzerland, Netherlands</a:t>
            </a:r>
          </a:p>
          <a:p>
            <a:pPr marL="171450" indent="-171450" eaLnBrk="1" hangingPunct="1">
              <a:lnSpc>
                <a:spcPct val="90000"/>
              </a:lnSpc>
              <a:buClr>
                <a:schemeClr val="tx1"/>
              </a:buClr>
              <a:buFont typeface="Arial" pitchFamily="34" charset="0"/>
              <a:buChar char="•"/>
            </a:pPr>
            <a:r>
              <a:rPr lang="en-US" sz="1200" dirty="0" smtClean="0"/>
              <a:t>Nations divided in two: Korea</a:t>
            </a:r>
          </a:p>
          <a:p>
            <a:pPr marL="171450" indent="-171450" eaLnBrk="1" hangingPunct="1">
              <a:lnSpc>
                <a:spcPct val="90000"/>
              </a:lnSpc>
              <a:buClr>
                <a:schemeClr val="tx1"/>
              </a:buClr>
              <a:buFont typeface="Arial" pitchFamily="34" charset="0"/>
              <a:buChar char="•"/>
            </a:pPr>
            <a:r>
              <a:rPr lang="en-US" sz="1200" dirty="0" smtClean="0"/>
              <a:t>Nations without states: Basques, Jews in past, Palestinians</a:t>
            </a:r>
          </a:p>
          <a:p>
            <a:r>
              <a:rPr lang="en-US" b="1" dirty="0" smtClean="0"/>
              <a:t>Nationalism</a:t>
            </a:r>
            <a:r>
              <a:rPr lang="en-US" baseline="0" dirty="0" smtClean="0"/>
              <a:t> </a:t>
            </a:r>
          </a:p>
          <a:p>
            <a:pPr marL="171450" indent="-171450">
              <a:buFont typeface="Arial" pitchFamily="34" charset="0"/>
              <a:buChar char="•"/>
            </a:pPr>
            <a:r>
              <a:rPr lang="en-US" baseline="0" dirty="0" smtClean="0"/>
              <a:t>pursuit of a set of rights for a nation, including the right of political control over a certain territory</a:t>
            </a:r>
          </a:p>
          <a:p>
            <a:r>
              <a:rPr lang="en-US" b="1" baseline="0" dirty="0" smtClean="0"/>
              <a:t>Nation-state:  </a:t>
            </a:r>
          </a:p>
          <a:p>
            <a:pPr marL="171450" indent="-171450">
              <a:buFont typeface="Arial" pitchFamily="34" charset="0"/>
              <a:buChar char="•"/>
            </a:pPr>
            <a:r>
              <a:rPr lang="en-US" baseline="0" dirty="0" smtClean="0"/>
              <a:t>state boundaries AND nation identity coincide</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Government is the leadership or elite</a:t>
            </a:r>
            <a:r>
              <a:rPr lang="en-US" baseline="0" dirty="0" smtClean="0"/>
              <a:t> in charge of running the state</a:t>
            </a:r>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5D6522-620D-834C-B8EC-A0EE36415657}" type="slidenum">
              <a:rPr lang="en-US"/>
              <a:pPr/>
              <a:t>23</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3BD64-31B8-A446-8338-A5A4525C3244}" type="slidenum">
              <a:rPr lang="en-US"/>
              <a:pPr/>
              <a:t>24</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380CE3-3D79-244D-A03C-23183AA25362}" type="slidenum">
              <a:rPr lang="en-US"/>
              <a:pPr/>
              <a:t>25</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60DFD-48BD-7C4A-A1DF-C46109787A6F}" type="slidenum">
              <a:rPr lang="en-US"/>
              <a:pPr/>
              <a:t>26</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95964-75C9-EB48-9226-AEFFC0B9D7C3}" type="slidenum">
              <a:rPr lang="en-US"/>
              <a:pPr/>
              <a:t>27</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59A5C0-3F09-A64C-8765-3EF1D6DB7E6F}" type="slidenum">
              <a:rPr lang="en-US"/>
              <a:pPr/>
              <a:t>28</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3626DE-0FC0-9840-9A74-E7A7C2A01AE2}" type="slidenum">
              <a:rPr lang="en-US"/>
              <a:pPr/>
              <a:t>29</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the overlap.  These two fields of study are increasingly overlapping because of globalization.  Courses on international relations now often integrate a concern with how internal political processes affect states’ behavior toward other states, while course in comparative politics highlight the importance of transnational forces for understanding what goes on within a country’s border.</a:t>
            </a:r>
            <a:endParaRPr lang="en-US" dirty="0"/>
          </a:p>
        </p:txBody>
      </p:sp>
      <p:sp>
        <p:nvSpPr>
          <p:cNvPr id="4" name="Slide Number Placeholder 3"/>
          <p:cNvSpPr>
            <a:spLocks noGrp="1"/>
          </p:cNvSpPr>
          <p:nvPr>
            <p:ph type="sldNum" sz="quarter" idx="10"/>
          </p:nvPr>
        </p:nvSpPr>
        <p:spPr/>
        <p:txBody>
          <a:bodyPr/>
          <a:lstStyle/>
          <a:p>
            <a:fld id="{8FFDDE8B-7F85-4235-B833-CC8D325CAF2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AF525-94B4-4C46-BDBF-C0D804B87A59}"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FB93B-B468-4147-8EF8-A6C4C982B53D}" type="slidenum">
              <a:rPr lang="en-US"/>
              <a:pPr/>
              <a:t>31</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1D3C8F-E898-9F4A-B344-B98938824A7D}" type="slidenum">
              <a:rPr lang="en-US"/>
              <a:pPr/>
              <a:t>32</a:t>
            </a:fld>
            <a:endParaRPr 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9A52E-3286-BD4A-8A8C-6495E037AE3D}" type="slidenum">
              <a:rPr lang="en-US"/>
              <a:pPr/>
              <a:t>33</a:t>
            </a:fld>
            <a:endParaRPr 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EFFB37-2C8E-DB4D-BCCB-51DF08E11D03}" type="slidenum">
              <a:rPr lang="en-US"/>
              <a:pPr/>
              <a:t>34</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6BE0C-DDE6-5C41-93BB-D521265DC086}" type="slidenum">
              <a:rPr lang="en-US"/>
              <a:pPr/>
              <a:t>35</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8DA666-F91A-A143-8F09-AC34829ADB28}" type="slidenum">
              <a:rPr lang="en-US"/>
              <a:pPr/>
              <a:t>36</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D002F-CD95-384B-9990-BBB106254C2E}" type="slidenum">
              <a:rPr lang="en-US"/>
              <a:pPr/>
              <a:t>37</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08E99A-04C3-5D4A-8A6D-C87AF58D0FD7}" type="slidenum">
              <a:rPr lang="en-US"/>
              <a:pPr/>
              <a:t>38</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9445F-4186-8C40-8A4D-654FEED5E096}" type="slidenum">
              <a:rPr lang="en-US"/>
              <a:pPr/>
              <a:t>39</a:t>
            </a:fld>
            <a:endParaRPr lang="en-US"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Zagorski</a:t>
            </a:r>
            <a:endParaRPr lang="en-US" dirty="0"/>
          </a:p>
        </p:txBody>
      </p:sp>
      <p:sp>
        <p:nvSpPr>
          <p:cNvPr id="4" name="Slide Number Placeholder 3"/>
          <p:cNvSpPr>
            <a:spLocks noGrp="1"/>
          </p:cNvSpPr>
          <p:nvPr>
            <p:ph type="sldNum" sz="quarter" idx="10"/>
          </p:nvPr>
        </p:nvSpPr>
        <p:spPr/>
        <p:txBody>
          <a:bodyPr/>
          <a:lstStyle/>
          <a:p>
            <a:fld id="{8FFDDE8B-7F85-4235-B833-CC8D325CAF2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40</a:t>
            </a:fld>
            <a:endParaRPr lang="en-US"/>
          </a:p>
        </p:txBody>
      </p:sp>
    </p:spTree>
    <p:extLst>
      <p:ext uri="{BB962C8B-B14F-4D97-AF65-F5344CB8AC3E}">
        <p14:creationId xmlns:p14="http://schemas.microsoft.com/office/powerpoint/2010/main" val="1674864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There is no guarantee that democracies will grant </a:t>
            </a:r>
            <a:r>
              <a:rPr lang="en-US" b="0" u="sng" dirty="0" smtClean="0"/>
              <a:t>human rights</a:t>
            </a:r>
            <a:r>
              <a:rPr lang="en-US" b="0" dirty="0" smtClean="0"/>
              <a:t> and </a:t>
            </a:r>
            <a:r>
              <a:rPr lang="en-US" b="0" u="sng" dirty="0" smtClean="0"/>
              <a:t>civil liberties</a:t>
            </a:r>
            <a:r>
              <a:rPr lang="en-US" b="0" dirty="0" smtClean="0"/>
              <a:t> to all people.  Democracies are supposed to find a balance between respecting the will of the </a:t>
            </a:r>
            <a:r>
              <a:rPr lang="en-US" b="0" u="sng" dirty="0" smtClean="0"/>
              <a:t>majority</a:t>
            </a:r>
            <a:r>
              <a:rPr lang="en-US" b="0" dirty="0" smtClean="0"/>
              <a:t> and protecting the rights of the </a:t>
            </a:r>
            <a:r>
              <a:rPr lang="en-US" b="0" u="sng" dirty="0" smtClean="0"/>
              <a:t>minority</a:t>
            </a:r>
            <a:r>
              <a:rPr lang="en-US" b="0" dirty="0" smtClean="0"/>
              <a:t>. </a:t>
            </a:r>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41</a:t>
            </a:fld>
            <a:endParaRPr lang="en-US"/>
          </a:p>
        </p:txBody>
      </p:sp>
    </p:spTree>
    <p:extLst>
      <p:ext uri="{BB962C8B-B14F-4D97-AF65-F5344CB8AC3E}">
        <p14:creationId xmlns:p14="http://schemas.microsoft.com/office/powerpoint/2010/main" val="11861698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A </a:t>
            </a:r>
            <a:r>
              <a:rPr lang="en-US" sz="1200" u="sng" dirty="0" smtClean="0"/>
              <a:t>liberal</a:t>
            </a:r>
            <a:r>
              <a:rPr lang="en-US" sz="1200" b="0" u="sng" dirty="0" smtClean="0"/>
              <a:t> </a:t>
            </a:r>
            <a:r>
              <a:rPr lang="en-US" sz="1200" u="sng" dirty="0" smtClean="0"/>
              <a:t>democracy</a:t>
            </a:r>
            <a:r>
              <a:rPr lang="en-US" sz="1200" b="0" dirty="0" smtClean="0"/>
              <a:t> is the term used by many political scientists to imply a system that promotes participation, competition, and liberty.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Competitive elections:</a:t>
            </a:r>
            <a:r>
              <a:rPr lang="en-US" sz="1200" b="0" dirty="0" smtClean="0"/>
              <a:t>  regular, free, and fair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These types of democracies are rooted in the idea of liberalism, with an emphasis in </a:t>
            </a:r>
            <a:r>
              <a:rPr lang="en-US" sz="1200" b="0" u="sng" dirty="0" smtClean="0"/>
              <a:t>individual rights</a:t>
            </a:r>
            <a:r>
              <a:rPr lang="en-US" sz="1200" b="0" dirty="0" smtClean="0"/>
              <a:t> and </a:t>
            </a:r>
            <a:r>
              <a:rPr lang="en-US" sz="1200" b="0" u="sng" dirty="0" smtClean="0"/>
              <a:t>freedom</a:t>
            </a:r>
            <a:r>
              <a:rPr lang="en-US" sz="1200" b="0" dirty="0" smtClean="0"/>
              <a:t>.</a:t>
            </a:r>
          </a:p>
          <a:p>
            <a:pPr marL="171450" indent="-171450">
              <a:lnSpc>
                <a:spcPct val="80000"/>
              </a:lnSpc>
              <a:buFont typeface="Arial" pitchFamily="34" charset="0"/>
              <a:buChar char="•"/>
            </a:pPr>
            <a:r>
              <a:rPr lang="en-US" sz="1200" b="0" dirty="0" smtClean="0"/>
              <a:t>Participation</a:t>
            </a:r>
            <a:r>
              <a:rPr lang="en-US" sz="1200" dirty="0" smtClean="0"/>
              <a:t> is central to a liberal democracy. The most basic way to participate is through </a:t>
            </a:r>
            <a:r>
              <a:rPr lang="en-US" sz="1200" u="sng" dirty="0" smtClean="0"/>
              <a:t>voting</a:t>
            </a:r>
            <a:r>
              <a:rPr lang="en-US" sz="1200" dirty="0" smtClean="0"/>
              <a:t> and </a:t>
            </a:r>
            <a:r>
              <a:rPr lang="en-US" sz="1200" u="sng" dirty="0" smtClean="0"/>
              <a:t>elections</a:t>
            </a:r>
            <a:r>
              <a:rPr lang="en-US" sz="1200" dirty="0" smtClean="0"/>
              <a:t>. Through these, the public is given the opportunity to have control over </a:t>
            </a:r>
            <a:r>
              <a:rPr lang="en-US" sz="1200" u="sng" dirty="0" smtClean="0"/>
              <a:t>public</a:t>
            </a:r>
            <a:r>
              <a:rPr lang="en-US" sz="1200" dirty="0" smtClean="0"/>
              <a:t> </a:t>
            </a:r>
            <a:r>
              <a:rPr lang="en-US" sz="1200" u="sng" dirty="0" smtClean="0"/>
              <a:t>officials</a:t>
            </a:r>
            <a:r>
              <a:rPr lang="en-US" sz="1200" dirty="0" smtClean="0"/>
              <a:t> and their policies.</a:t>
            </a:r>
          </a:p>
          <a:p>
            <a:pPr marL="171450" indent="-171450">
              <a:lnSpc>
                <a:spcPct val="80000"/>
              </a:lnSpc>
              <a:buFont typeface="Arial" pitchFamily="34" charset="0"/>
              <a:buChar char="•"/>
            </a:pPr>
            <a:r>
              <a:rPr lang="en-US" sz="1200" dirty="0" smtClean="0"/>
              <a:t>In a liberal democracy, </a:t>
            </a:r>
            <a:r>
              <a:rPr lang="en-US" sz="1200" b="0" u="sng" dirty="0" smtClean="0"/>
              <a:t>suffrage</a:t>
            </a:r>
            <a:r>
              <a:rPr lang="en-US" sz="1200" dirty="0" smtClean="0"/>
              <a:t> (the right to vote) must be available to all adult citizens with few </a:t>
            </a:r>
            <a:r>
              <a:rPr lang="en-US" sz="1200" u="sng" dirty="0" smtClean="0"/>
              <a:t>restrictions</a:t>
            </a:r>
            <a:r>
              <a:rPr lang="en-US" sz="1200" dirty="0" smtClean="0"/>
              <a:t>. </a:t>
            </a:r>
          </a:p>
          <a:p>
            <a:pPr marL="171450" indent="-171450">
              <a:buFont typeface="Arial" pitchFamily="34" charset="0"/>
              <a:buChar char="•"/>
              <a:defRPr/>
            </a:pPr>
            <a:r>
              <a:rPr lang="en-US" b="1" dirty="0" smtClean="0"/>
              <a:t>Rule of Law</a:t>
            </a:r>
          </a:p>
          <a:p>
            <a:pPr marL="171450" indent="-171450">
              <a:buFont typeface="Arial" pitchFamily="34" charset="0"/>
              <a:buChar char="•"/>
              <a:defRPr/>
            </a:pPr>
            <a:r>
              <a:rPr lang="en-US" dirty="0" smtClean="0"/>
              <a:t>"</a:t>
            </a:r>
            <a:r>
              <a:rPr lang="en-US" dirty="0"/>
              <a:t>For the United Nations, the rule of law refers to a principle of governance in which all persons, institutions and entities, public and private, including the State itself, are accountable to laws that are publicly promulgated, equally enforced and independently adjudicated, and which are consistent with international human rights norms and standards. It requires, as well, measures to ensure adherence to the principles of supremacy of law, equality before the law, accountability to the law, fairness in the application of the law, separation of powers, participation in decision-making, legal certainty, avoidance of arbitrariness and procedural and legal transparency."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 </a:t>
            </a:r>
            <a:r>
              <a:rPr lang="en-US" b="1" dirty="0" smtClean="0"/>
              <a:t>Illiberal Democracy: </a:t>
            </a:r>
            <a:r>
              <a:rPr lang="en-US" dirty="0" smtClean="0"/>
              <a:t>a governing system in which, although elections take place, citizens are cut off from knowledge about the activities of those who exercise real power because of the lack of civil liberties. It is not an 'open society'.</a:t>
            </a:r>
          </a:p>
          <a:p>
            <a:pPr marL="171450" indent="-171450">
              <a:buFont typeface="Arial" pitchFamily="34" charset="0"/>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42</a:t>
            </a:fld>
            <a:endParaRPr lang="en-US"/>
          </a:p>
        </p:txBody>
      </p:sp>
    </p:spTree>
    <p:extLst>
      <p:ext uri="{BB962C8B-B14F-4D97-AF65-F5344CB8AC3E}">
        <p14:creationId xmlns:p14="http://schemas.microsoft.com/office/powerpoint/2010/main" val="1836231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r>
              <a:rPr lang="en-US" sz="1200" dirty="0" smtClean="0"/>
              <a:t>Single dictator, hereditary monarch, small group of aristocrats, or single political party</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43</a:t>
            </a:fld>
            <a:endParaRPr lang="en-US"/>
          </a:p>
        </p:txBody>
      </p:sp>
    </p:spTree>
    <p:extLst>
      <p:ext uri="{BB962C8B-B14F-4D97-AF65-F5344CB8AC3E}">
        <p14:creationId xmlns:p14="http://schemas.microsoft.com/office/powerpoint/2010/main" val="32417645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Communist party controls gov’t, economy, social life</a:t>
            </a:r>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44</a:t>
            </a:fld>
            <a:endParaRPr lang="en-US"/>
          </a:p>
        </p:txBody>
      </p:sp>
    </p:spTree>
    <p:extLst>
      <p:ext uri="{BB962C8B-B14F-4D97-AF65-F5344CB8AC3E}">
        <p14:creationId xmlns:p14="http://schemas.microsoft.com/office/powerpoint/2010/main" val="219015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Examples:</a:t>
            </a:r>
            <a:r>
              <a:rPr lang="en-US" sz="1200" kern="1200" dirty="0" smtClean="0">
                <a:solidFill>
                  <a:schemeClr val="tx1"/>
                </a:solidFill>
                <a:effectLst/>
                <a:latin typeface="+mn-lt"/>
                <a:ea typeface="+mn-ea"/>
                <a:cs typeface="+mn-cs"/>
              </a:rPr>
              <a:t>  Hitler's Nazi's rule Germany, Stalin's Soviet Russia, and Mussolini's Italy, are all cases of totalitarian governments. Modern day example</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North Korea</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45</a:t>
            </a:fld>
            <a:endParaRPr lang="en-US"/>
          </a:p>
        </p:txBody>
      </p:sp>
    </p:spTree>
    <p:extLst>
      <p:ext uri="{BB962C8B-B14F-4D97-AF65-F5344CB8AC3E}">
        <p14:creationId xmlns:p14="http://schemas.microsoft.com/office/powerpoint/2010/main" val="20355208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Military Rule</a:t>
            </a:r>
            <a:r>
              <a:rPr lang="en-US" sz="1200" dirty="0" smtClean="0"/>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Increasingly, more common in states that are struggling with legitimacy and stability and in those where there is a high level of public unrest or violence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a:t>
            </a:r>
            <a:r>
              <a:rPr lang="en-US" sz="1200" dirty="0" smtClean="0"/>
              <a:t>he military sees itself as the only organized force able to ensure stability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Coup </a:t>
            </a:r>
            <a:r>
              <a:rPr lang="en-US" sz="1200" b="1" dirty="0" err="1" smtClean="0"/>
              <a:t>D’etat</a:t>
            </a:r>
            <a:endParaRPr lang="en-US" sz="1200" b="1"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Coup may or may not have widespread</a:t>
            </a:r>
            <a:r>
              <a:rPr lang="en-US" sz="1200" baseline="0" dirty="0" smtClean="0"/>
              <a:t> support among the people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Once they take control, leaders often restrict civil rights and keep political parties from forming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Usually lack a specific ideology or source of authority</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46</a:t>
            </a:fld>
            <a:endParaRPr lang="en-US"/>
          </a:p>
        </p:txBody>
      </p:sp>
    </p:spTree>
    <p:extLst>
      <p:ext uri="{BB962C8B-B14F-4D97-AF65-F5344CB8AC3E}">
        <p14:creationId xmlns:p14="http://schemas.microsoft.com/office/powerpoint/2010/main" val="11026339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47</a:t>
            </a:fld>
            <a:endParaRPr lang="en-US"/>
          </a:p>
        </p:txBody>
      </p:sp>
    </p:spTree>
    <p:extLst>
      <p:ext uri="{BB962C8B-B14F-4D97-AF65-F5344CB8AC3E}">
        <p14:creationId xmlns:p14="http://schemas.microsoft.com/office/powerpoint/2010/main" val="4014062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48</a:t>
            </a:fld>
            <a:endParaRPr lang="en-US"/>
          </a:p>
        </p:txBody>
      </p:sp>
    </p:spTree>
    <p:extLst>
      <p:ext uri="{BB962C8B-B14F-4D97-AF65-F5344CB8AC3E}">
        <p14:creationId xmlns:p14="http://schemas.microsoft.com/office/powerpoint/2010/main" val="25798767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E</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49</a:t>
            </a:fld>
            <a:endParaRPr lang="en-US"/>
          </a:p>
        </p:txBody>
      </p:sp>
    </p:spTree>
    <p:extLst>
      <p:ext uri="{BB962C8B-B14F-4D97-AF65-F5344CB8AC3E}">
        <p14:creationId xmlns:p14="http://schemas.microsoft.com/office/powerpoint/2010/main" val="298878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institutions?  Examples?</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50</a:t>
            </a:fld>
            <a:endParaRPr lang="en-US"/>
          </a:p>
        </p:txBody>
      </p:sp>
    </p:spTree>
    <p:extLst>
      <p:ext uri="{BB962C8B-B14F-4D97-AF65-F5344CB8AC3E}">
        <p14:creationId xmlns:p14="http://schemas.microsoft.com/office/powerpoint/2010/main" val="9542471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51</a:t>
            </a:fld>
            <a:endParaRPr lang="en-US"/>
          </a:p>
        </p:txBody>
      </p:sp>
    </p:spTree>
    <p:extLst>
      <p:ext uri="{BB962C8B-B14F-4D97-AF65-F5344CB8AC3E}">
        <p14:creationId xmlns:p14="http://schemas.microsoft.com/office/powerpoint/2010/main" val="187442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6</a:t>
            </a:fld>
            <a:endParaRPr lang="en-US"/>
          </a:p>
        </p:txBody>
      </p:sp>
    </p:spTree>
    <p:extLst>
      <p:ext uri="{BB962C8B-B14F-4D97-AF65-F5344CB8AC3E}">
        <p14:creationId xmlns:p14="http://schemas.microsoft.com/office/powerpoint/2010/main" val="543852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u="sng" dirty="0" smtClean="0"/>
              <a:t>Hypothesis:</a:t>
            </a:r>
            <a:r>
              <a:rPr lang="en-US" dirty="0" smtClean="0"/>
              <a:t> speculative statement about relationship between two or more variables</a:t>
            </a:r>
          </a:p>
          <a:p>
            <a:pPr lvl="1"/>
            <a:r>
              <a:rPr lang="en-US" u="sng" dirty="0" smtClean="0"/>
              <a:t>Independent variable:</a:t>
            </a:r>
            <a:r>
              <a:rPr lang="en-US" dirty="0" smtClean="0"/>
              <a:t> influences the dependent variable</a:t>
            </a:r>
          </a:p>
          <a:p>
            <a:pPr lvl="1"/>
            <a:r>
              <a:rPr lang="en-US" u="sng" dirty="0" smtClean="0"/>
              <a:t>Dependent variable:</a:t>
            </a:r>
            <a:r>
              <a:rPr lang="en-US" dirty="0" smtClean="0"/>
              <a:t> variable that is measured; depends on action of independent variable</a:t>
            </a:r>
          </a:p>
          <a:p>
            <a:pPr lvl="1"/>
            <a:r>
              <a:rPr lang="en-US" u="sng" dirty="0" smtClean="0"/>
              <a:t>Correlation:</a:t>
            </a:r>
            <a:r>
              <a:rPr lang="en-US" dirty="0" smtClean="0"/>
              <a:t> exists when a change in one variable accompanies a change in another</a:t>
            </a:r>
          </a:p>
          <a:p>
            <a:pPr lvl="1"/>
            <a:r>
              <a:rPr lang="en-US" u="sng" dirty="0" smtClean="0"/>
              <a:t>Causation</a:t>
            </a:r>
            <a:r>
              <a:rPr lang="en-US" dirty="0" smtClean="0"/>
              <a:t> – the idea that one variable (the independent variable) causes another (the dependent variable)</a:t>
            </a:r>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Independent</a:t>
            </a:r>
            <a:r>
              <a:rPr lang="en-US" baseline="0" dirty="0" smtClean="0"/>
              <a:t> variable = level of education</a:t>
            </a:r>
          </a:p>
          <a:p>
            <a:r>
              <a:rPr lang="en-US" baseline="0" dirty="0" smtClean="0"/>
              <a:t>Dependent variable = poverty level</a:t>
            </a:r>
          </a:p>
          <a:p>
            <a:r>
              <a:rPr lang="en-US" baseline="0" dirty="0" smtClean="0"/>
              <a:t>Inverse – as levels of education increase, poverty level declines</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Independent</a:t>
            </a:r>
            <a:r>
              <a:rPr lang="en-US" baseline="0" dirty="0" smtClean="0"/>
              <a:t> variable = level of education</a:t>
            </a:r>
          </a:p>
          <a:p>
            <a:r>
              <a:rPr lang="en-US" baseline="0" dirty="0" smtClean="0"/>
              <a:t>Dependent variable = poverty level</a:t>
            </a:r>
          </a:p>
          <a:p>
            <a:r>
              <a:rPr lang="en-US" baseline="0" dirty="0" smtClean="0"/>
              <a:t>Inverse – as levels of education increase, poverty level declines</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A97DC6F-2BE7-4316-ACF5-CA91EF7788FD}" type="datetimeFigureOut">
              <a:rPr lang="en-US" smtClean="0"/>
              <a:pPr/>
              <a:t>2/4/14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436CE08-A0DD-4A52-9EB2-B654E26D2086}"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A97DC6F-2BE7-4316-ACF5-CA91EF7788FD}" type="datetimeFigureOut">
              <a:rPr lang="en-US" smtClean="0"/>
              <a:pPr/>
              <a:t>2/4/14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436CE08-A0DD-4A52-9EB2-B654E26D2086}"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97DC6F-2BE7-4316-ACF5-CA91EF7788FD}" type="datetimeFigureOut">
              <a:rPr lang="en-US" smtClean="0"/>
              <a:pPr/>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A97DC6F-2BE7-4316-ACF5-CA91EF7788FD}" type="datetimeFigureOut">
              <a:rPr lang="en-US" smtClean="0"/>
              <a:pPr/>
              <a:t>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6CE08-A0DD-4A52-9EB2-B654E26D2086}"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97DC6F-2BE7-4316-ACF5-CA91EF7788FD}" type="datetimeFigureOut">
              <a:rPr lang="en-US" smtClean="0"/>
              <a:pPr/>
              <a:t>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6CE08-A0DD-4A52-9EB2-B654E26D2086}"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7DC6F-2BE7-4316-ACF5-CA91EF7788FD}" type="datetimeFigureOut">
              <a:rPr lang="en-US" smtClean="0"/>
              <a:pPr/>
              <a:t>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6CE08-A0DD-4A52-9EB2-B654E26D2086}"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97DC6F-2BE7-4316-ACF5-CA91EF7788FD}" type="datetimeFigureOut">
              <a:rPr lang="en-US" smtClean="0"/>
              <a:pPr/>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97DC6F-2BE7-4316-ACF5-CA91EF7788FD}" type="datetimeFigureOut">
              <a:rPr lang="en-US" smtClean="0"/>
              <a:pPr/>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A97DC6F-2BE7-4316-ACF5-CA91EF7788FD}" type="datetimeFigureOut">
              <a:rPr lang="en-US" smtClean="0"/>
              <a:pPr/>
              <a:t>2/4/14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436CE08-A0DD-4A52-9EB2-B654E26D2086}"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hyperlink" Target="http://keywords.fordhamitac.org/wiki2/index.php?title=Image:Nationalism.jpg" TargetMode="External"/><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3" Type="http://schemas.openxmlformats.org/officeDocument/2006/relationships/hyperlink" Target="http://www.economist.com/node/21525911" TargetMode="External"/><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2971800"/>
            <a:ext cx="4876800" cy="1066800"/>
          </a:xfrm>
        </p:spPr>
        <p:txBody>
          <a:bodyPr>
            <a:normAutofit fontScale="90000"/>
          </a:bodyPr>
          <a:lstStyle/>
          <a:p>
            <a:r>
              <a:rPr lang="en-US" dirty="0" smtClean="0">
                <a:effectLst>
                  <a:outerShdw blurRad="38100" dist="38100" dir="2700000" algn="tl">
                    <a:srgbClr val="000000">
                      <a:alpha val="43137"/>
                    </a:srgbClr>
                  </a:outerShdw>
                </a:effectLst>
              </a:rPr>
              <a:t>Part One: Intro to Comparative Politics</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1295400" y="4267200"/>
            <a:ext cx="6781800" cy="1295400"/>
          </a:xfrm>
        </p:spPr>
        <p:txBody>
          <a:bodyPr>
            <a:normAutofit fontScale="85000" lnSpcReduction="20000"/>
          </a:bodyPr>
          <a:lstStyle/>
          <a:p>
            <a:r>
              <a:rPr lang="en-US" i="1" dirty="0" smtClean="0"/>
              <a:t>“Without comparisons to make, the mind does not know how to proceed.”</a:t>
            </a:r>
            <a:r>
              <a:rPr lang="en-US" dirty="0" smtClean="0"/>
              <a:t> – Alex de Tocqueville</a:t>
            </a:r>
          </a:p>
          <a:p>
            <a:endParaRPr lang="en-US" dirty="0" smtClean="0"/>
          </a:p>
          <a:p>
            <a:r>
              <a:rPr lang="en-US" i="1" dirty="0" smtClean="0"/>
              <a:t>“A man who has tasted only his mother’s soup has no basis to claim that hers is the best.” </a:t>
            </a:r>
            <a:r>
              <a:rPr lang="en-US" dirty="0" smtClean="0"/>
              <a:t>– African Proverb</a:t>
            </a:r>
            <a:endParaRPr lang="en-US" dirty="0"/>
          </a:p>
        </p:txBody>
      </p:sp>
      <p:pic>
        <p:nvPicPr>
          <p:cNvPr id="6" name="Picture 5" descr="ap-tests-comparative-government-and-politics.png"/>
          <p:cNvPicPr>
            <a:picLocks noChangeAspect="1"/>
          </p:cNvPicPr>
          <p:nvPr/>
        </p:nvPicPr>
        <p:blipFill>
          <a:blip r:embed="rId3" cstate="print"/>
          <a:stretch>
            <a:fillRect/>
          </a:stretch>
        </p:blipFill>
        <p:spPr>
          <a:xfrm>
            <a:off x="533400" y="685800"/>
            <a:ext cx="3810000" cy="35718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filipspagnoli.files.wordpress.com/2008/05/infant_mortality_world.jpg"/>
          <p:cNvPicPr>
            <a:picLocks noChangeAspect="1" noChangeArrowheads="1"/>
          </p:cNvPicPr>
          <p:nvPr/>
        </p:nvPicPr>
        <p:blipFill>
          <a:blip r:embed="rId3" cstate="print"/>
          <a:srcRect/>
          <a:stretch>
            <a:fillRect/>
          </a:stretch>
        </p:blipFill>
        <p:spPr bwMode="auto">
          <a:xfrm>
            <a:off x="91141" y="457200"/>
            <a:ext cx="8871324" cy="54292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png"/>
          <p:cNvPicPr>
            <a:picLocks noChangeAspect="1"/>
          </p:cNvPicPr>
          <p:nvPr/>
        </p:nvPicPr>
        <p:blipFill>
          <a:blip r:embed="rId3" cstate="print"/>
          <a:stretch>
            <a:fillRect/>
          </a:stretch>
        </p:blipFill>
        <p:spPr>
          <a:xfrm>
            <a:off x="0" y="1178719"/>
            <a:ext cx="9144000" cy="4500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joannaharries.files.wordpress.com/2008/10/gdp-wealth.png"/>
          <p:cNvPicPr>
            <a:picLocks noChangeAspect="1" noChangeArrowheads="1"/>
          </p:cNvPicPr>
          <p:nvPr/>
        </p:nvPicPr>
        <p:blipFill>
          <a:blip r:embed="rId3" cstate="print"/>
          <a:srcRect/>
          <a:stretch>
            <a:fillRect/>
          </a:stretch>
        </p:blipFill>
        <p:spPr bwMode="auto">
          <a:xfrm>
            <a:off x="218923" y="1600200"/>
            <a:ext cx="8747275" cy="43053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Approaches</a:t>
            </a:r>
            <a:endParaRPr lang="en-US" dirty="0"/>
          </a:p>
        </p:txBody>
      </p:sp>
      <p:sp>
        <p:nvSpPr>
          <p:cNvPr id="3" name="Content Placeholder 2"/>
          <p:cNvSpPr>
            <a:spLocks noGrp="1"/>
          </p:cNvSpPr>
          <p:nvPr>
            <p:ph sz="quarter" idx="1"/>
          </p:nvPr>
        </p:nvSpPr>
        <p:spPr/>
        <p:txBody>
          <a:bodyPr/>
          <a:lstStyle/>
          <a:p>
            <a:r>
              <a:rPr lang="en-US" dirty="0" smtClean="0"/>
              <a:t>Various terms are used to compare countries</a:t>
            </a:r>
          </a:p>
          <a:p>
            <a:r>
              <a:rPr lang="en-US" dirty="0" smtClean="0"/>
              <a:t>Old Approach:  Three </a:t>
            </a:r>
            <a:r>
              <a:rPr lang="en-US" dirty="0" smtClean="0"/>
              <a:t>Worlds</a:t>
            </a:r>
            <a:endParaRPr lang="en-US" dirty="0" smtClean="0"/>
          </a:p>
          <a:p>
            <a:pPr lvl="1"/>
            <a:r>
              <a:rPr lang="en-US" dirty="0" smtClean="0"/>
              <a:t>1 – United States and its allies</a:t>
            </a:r>
          </a:p>
          <a:p>
            <a:pPr lvl="1"/>
            <a:r>
              <a:rPr lang="en-US" dirty="0" smtClean="0"/>
              <a:t>2 -  Soviet Union and its allies</a:t>
            </a:r>
          </a:p>
          <a:p>
            <a:pPr lvl="2"/>
            <a:r>
              <a:rPr lang="en-US" dirty="0" smtClean="0"/>
              <a:t>Soviet Union collapsed in 1991, Russia maintains many relationships</a:t>
            </a:r>
          </a:p>
          <a:p>
            <a:pPr lvl="1"/>
            <a:r>
              <a:rPr lang="en-US" dirty="0" smtClean="0"/>
              <a:t>3 -  Third world nations</a:t>
            </a:r>
          </a:p>
          <a:p>
            <a:pPr lvl="2"/>
            <a:r>
              <a:rPr lang="en-US" dirty="0" smtClean="0"/>
              <a:t>Economically deprived and underdeveloped </a:t>
            </a:r>
          </a:p>
          <a:p>
            <a:r>
              <a:rPr lang="en-US" dirty="0" smtClean="0"/>
              <a:t>Newer Approaches</a:t>
            </a:r>
          </a:p>
          <a:p>
            <a:pPr lvl="1"/>
            <a:r>
              <a:rPr lang="en-US" dirty="0" smtClean="0"/>
              <a:t>Democracy vs. authoritarianism (political)</a:t>
            </a:r>
          </a:p>
          <a:p>
            <a:pPr lvl="1"/>
            <a:r>
              <a:rPr lang="en-US" dirty="0" smtClean="0"/>
              <a:t>Communism vs. capitalism (economic)</a:t>
            </a:r>
          </a:p>
          <a:p>
            <a:pPr lvl="2"/>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990600"/>
          </a:xfrm>
        </p:spPr>
        <p:txBody>
          <a:bodyPr>
            <a:normAutofit/>
          </a:bodyPr>
          <a:lstStyle/>
          <a:p>
            <a:r>
              <a:rPr lang="en-US" dirty="0" smtClean="0"/>
              <a:t>Comparative Approaches</a:t>
            </a:r>
            <a:endParaRPr lang="en-US" dirty="0"/>
          </a:p>
        </p:txBody>
      </p:sp>
      <p:sp>
        <p:nvSpPr>
          <p:cNvPr id="3" name="Content Placeholder 2"/>
          <p:cNvSpPr>
            <a:spLocks noGrp="1"/>
          </p:cNvSpPr>
          <p:nvPr>
            <p:ph sz="quarter" idx="1"/>
          </p:nvPr>
        </p:nvSpPr>
        <p:spPr/>
        <p:txBody>
          <a:bodyPr>
            <a:normAutofit/>
          </a:bodyPr>
          <a:lstStyle/>
          <a:p>
            <a:r>
              <a:rPr lang="en-US" dirty="0" smtClean="0"/>
              <a:t>New approaches must also take into account:</a:t>
            </a:r>
          </a:p>
          <a:p>
            <a:pPr lvl="1"/>
            <a:r>
              <a:rPr lang="en-US" dirty="0" smtClean="0"/>
              <a:t>Role of informal politics</a:t>
            </a:r>
          </a:p>
          <a:p>
            <a:pPr lvl="1"/>
            <a:r>
              <a:rPr lang="en-US" dirty="0" smtClean="0"/>
              <a:t>Importance of political change</a:t>
            </a:r>
          </a:p>
          <a:p>
            <a:pPr lvl="1"/>
            <a:r>
              <a:rPr lang="en-US" dirty="0" smtClean="0"/>
              <a:t>Integration of political and economic systems</a:t>
            </a:r>
          </a:p>
          <a:p>
            <a:r>
              <a:rPr lang="en-US" dirty="0" smtClean="0"/>
              <a:t>Our Approach:  Countries fall into one of 3 groups:</a:t>
            </a:r>
          </a:p>
          <a:p>
            <a:pPr lvl="1"/>
            <a:r>
              <a:rPr lang="en-US" dirty="0" smtClean="0"/>
              <a:t>“Advanced” democracies  </a:t>
            </a:r>
          </a:p>
          <a:p>
            <a:pPr lvl="2"/>
            <a:r>
              <a:rPr lang="en-US" dirty="0" smtClean="0"/>
              <a:t>UK and U.S.</a:t>
            </a:r>
          </a:p>
          <a:p>
            <a:pPr lvl="1"/>
            <a:r>
              <a:rPr lang="en-US" dirty="0" smtClean="0"/>
              <a:t>Communist and post-communist countries</a:t>
            </a:r>
          </a:p>
          <a:p>
            <a:pPr lvl="2"/>
            <a:r>
              <a:rPr lang="en-US" dirty="0" smtClean="0"/>
              <a:t>China and Russia</a:t>
            </a:r>
          </a:p>
          <a:p>
            <a:pPr lvl="1"/>
            <a:r>
              <a:rPr lang="en-US" dirty="0" smtClean="0"/>
              <a:t>Less developed and newly industrializing</a:t>
            </a:r>
          </a:p>
          <a:p>
            <a:pPr lvl="2"/>
            <a:r>
              <a:rPr lang="en-US" dirty="0" smtClean="0"/>
              <a:t>Newly industrializing – Mexico and Iran(?)</a:t>
            </a:r>
          </a:p>
          <a:p>
            <a:pPr lvl="2"/>
            <a:r>
              <a:rPr lang="en-US" dirty="0" smtClean="0"/>
              <a:t>Less developed - Nigeria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Possible FRQ’s</a:t>
            </a:r>
          </a:p>
        </p:txBody>
      </p:sp>
      <p:sp>
        <p:nvSpPr>
          <p:cNvPr id="20483" name="Rectangle 3"/>
          <p:cNvSpPr>
            <a:spLocks noGrp="1" noChangeArrowheads="1"/>
          </p:cNvSpPr>
          <p:nvPr>
            <p:ph idx="1"/>
          </p:nvPr>
        </p:nvSpPr>
        <p:spPr/>
        <p:txBody>
          <a:bodyPr/>
          <a:lstStyle/>
          <a:p>
            <a:pPr marL="609600" indent="-609600" eaLnBrk="1" hangingPunct="1">
              <a:buFontTx/>
              <a:buAutoNum type="arabicPeriod"/>
            </a:pPr>
            <a:r>
              <a:rPr lang="en-US" dirty="0" smtClean="0"/>
              <a:t>Explain the importance of studying comparative politics. </a:t>
            </a:r>
          </a:p>
          <a:p>
            <a:pPr marL="609600" indent="-609600" eaLnBrk="1" hangingPunct="1">
              <a:buFontTx/>
              <a:buAutoNum type="arabicPeriod"/>
            </a:pPr>
            <a:r>
              <a:rPr lang="en-US" dirty="0" smtClean="0"/>
              <a:t>Describe some ways political scientists typically classify countries. </a:t>
            </a:r>
          </a:p>
          <a:p>
            <a:pPr marL="609600" indent="-609600" eaLnBrk="1" hangingPunct="1">
              <a:buFontTx/>
              <a:buAutoNum type="arabicPeriod"/>
            </a:pPr>
            <a:r>
              <a:rPr lang="en-US" dirty="0" smtClean="0"/>
              <a:t>Describe why institutions are important when studying comparative politics.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2971800"/>
            <a:ext cx="6858000" cy="1066800"/>
          </a:xfrm>
        </p:spPr>
        <p:txBody>
          <a:bodyPr>
            <a:normAutofit fontScale="90000"/>
          </a:bodyPr>
          <a:lstStyle/>
          <a:p>
            <a:r>
              <a:rPr lang="en-US" dirty="0" smtClean="0">
                <a:effectLst>
                  <a:outerShdw blurRad="38100" dist="38100" dir="2700000" algn="tl">
                    <a:srgbClr val="000000">
                      <a:alpha val="43137"/>
                    </a:srgbClr>
                  </a:outerShdw>
                </a:effectLst>
              </a:rPr>
              <a:t>Part Two:                               Sovereignty, Authority &amp; Power</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1295400" y="4267200"/>
            <a:ext cx="6781800" cy="1295400"/>
          </a:xfrm>
        </p:spPr>
        <p:txBody>
          <a:bodyPr>
            <a:noAutofit/>
          </a:bodyPr>
          <a:lstStyle/>
          <a:p>
            <a:r>
              <a:rPr lang="en-US" sz="1700" i="1" dirty="0" smtClean="0"/>
              <a:t>“Sovereignty is not given, it is taken.” </a:t>
            </a:r>
            <a:r>
              <a:rPr lang="en-US" sz="1700" dirty="0" smtClean="0"/>
              <a:t>-- </a:t>
            </a:r>
            <a:r>
              <a:rPr lang="en-US" sz="1700" dirty="0" err="1" smtClean="0"/>
              <a:t>Kemal</a:t>
            </a:r>
            <a:r>
              <a:rPr lang="en-US" sz="1700" dirty="0" smtClean="0"/>
              <a:t> Ataturk (Turkish soldier)</a:t>
            </a:r>
          </a:p>
          <a:p>
            <a:endParaRPr lang="en-US" sz="1700" dirty="0" smtClean="0"/>
          </a:p>
          <a:p>
            <a:r>
              <a:rPr lang="en-US" sz="1700" i="1" dirty="0" smtClean="0"/>
              <a:t>“I have as much authority as the Pope, I just don't have as many people who believe it.” </a:t>
            </a:r>
            <a:r>
              <a:rPr lang="en-US" sz="1700" dirty="0" smtClean="0"/>
              <a:t>-- George Carlin (comedian)</a:t>
            </a:r>
            <a:br>
              <a:rPr lang="en-US" sz="1700" dirty="0" smtClean="0"/>
            </a:br>
            <a:r>
              <a:rPr lang="en-US" sz="1600" dirty="0" smtClean="0"/>
              <a:t/>
            </a:r>
            <a:br>
              <a:rPr lang="en-US" sz="1600" dirty="0" smtClean="0"/>
            </a:br>
            <a:endParaRPr lang="en-US" sz="1600" dirty="0"/>
          </a:p>
        </p:txBody>
      </p:sp>
      <p:pic>
        <p:nvPicPr>
          <p:cNvPr id="6" name="Picture 5" descr="ap-tests-comparative-government-and-politics.png"/>
          <p:cNvPicPr>
            <a:picLocks noChangeAspect="1"/>
          </p:cNvPicPr>
          <p:nvPr/>
        </p:nvPicPr>
        <p:blipFill>
          <a:blip r:embed="rId3" cstate="print"/>
          <a:stretch>
            <a:fillRect/>
          </a:stretch>
        </p:blipFill>
        <p:spPr>
          <a:xfrm>
            <a:off x="609600" y="381000"/>
            <a:ext cx="3810000" cy="3571875"/>
          </a:xfrm>
          <a:prstGeom prst="rect">
            <a:avLst/>
          </a:prstGeom>
        </p:spPr>
      </p:pic>
    </p:spTree>
    <p:extLst>
      <p:ext uri="{BB962C8B-B14F-4D97-AF65-F5344CB8AC3E}">
        <p14:creationId xmlns:p14="http://schemas.microsoft.com/office/powerpoint/2010/main" val="15395595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85800"/>
          </a:xfrm>
        </p:spPr>
        <p:txBody>
          <a:bodyPr/>
          <a:lstStyle/>
          <a:p>
            <a:r>
              <a:rPr lang="en-US" dirty="0" smtClean="0"/>
              <a:t>Sovereignty, Authority &amp; Power</a:t>
            </a:r>
            <a:endParaRPr lang="en-US" dirty="0"/>
          </a:p>
        </p:txBody>
      </p:sp>
      <p:sp>
        <p:nvSpPr>
          <p:cNvPr id="3" name="Content Placeholder 2"/>
          <p:cNvSpPr>
            <a:spLocks noGrp="1"/>
          </p:cNvSpPr>
          <p:nvPr>
            <p:ph sz="quarter" idx="1"/>
          </p:nvPr>
        </p:nvSpPr>
        <p:spPr>
          <a:xfrm>
            <a:off x="381000" y="1143000"/>
            <a:ext cx="8229600" cy="4937760"/>
          </a:xfrm>
        </p:spPr>
        <p:txBody>
          <a:bodyPr/>
          <a:lstStyle/>
          <a:p>
            <a:r>
              <a:rPr lang="en-US" dirty="0" smtClean="0"/>
              <a:t>Power</a:t>
            </a:r>
          </a:p>
          <a:p>
            <a:pPr lvl="1"/>
            <a:r>
              <a:rPr lang="en-US" dirty="0" smtClean="0"/>
              <a:t>Party A’s ability to get Party B to do something it may not do otherwise </a:t>
            </a:r>
          </a:p>
          <a:p>
            <a:r>
              <a:rPr lang="en-US" dirty="0" smtClean="0"/>
              <a:t>Authority</a:t>
            </a:r>
          </a:p>
          <a:p>
            <a:pPr lvl="1"/>
            <a:r>
              <a:rPr lang="en-US" dirty="0" smtClean="0"/>
              <a:t>Legal right to use power</a:t>
            </a:r>
          </a:p>
          <a:p>
            <a:r>
              <a:rPr lang="en-US" dirty="0" smtClean="0"/>
              <a:t>Sovereignty</a:t>
            </a:r>
          </a:p>
          <a:p>
            <a:pPr lvl="1"/>
            <a:r>
              <a:rPr lang="en-US" dirty="0" smtClean="0"/>
              <a:t>Legal right and ability (power)                                                        of a state to carry out actions                                                                    &amp; policies within its territory</a:t>
            </a:r>
          </a:p>
        </p:txBody>
      </p:sp>
      <p:pic>
        <p:nvPicPr>
          <p:cNvPr id="61442" name="Picture 2" descr="http://t2.gstatic.com/images?q=tbn:ANd9GcT7slYmyoNRAjjUCYCy7Tnh7f8McGAuWPN3Aj4eGbLziYSQyBY2:grandioseparlor.com/wp-content/uploads/2011/04/election-2011-vanguard-inec-cartoon.jpg"/>
          <p:cNvPicPr>
            <a:picLocks noChangeAspect="1" noChangeArrowheads="1"/>
          </p:cNvPicPr>
          <p:nvPr/>
        </p:nvPicPr>
        <p:blipFill>
          <a:blip r:embed="rId3" cstate="print"/>
          <a:srcRect/>
          <a:stretch>
            <a:fillRect/>
          </a:stretch>
        </p:blipFill>
        <p:spPr bwMode="auto">
          <a:xfrm>
            <a:off x="4734754" y="2819400"/>
            <a:ext cx="4409246" cy="2971800"/>
          </a:xfrm>
          <a:prstGeom prst="rect">
            <a:avLst/>
          </a:prstGeom>
          <a:noFill/>
          <a:ln w="38100">
            <a:solidFill>
              <a:schemeClr val="accent1"/>
            </a:solidFill>
          </a:ln>
        </p:spPr>
      </p:pic>
    </p:spTree>
    <p:extLst>
      <p:ext uri="{BB962C8B-B14F-4D97-AF65-F5344CB8AC3E}">
        <p14:creationId xmlns:p14="http://schemas.microsoft.com/office/powerpoint/2010/main" val="280005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Legitimacy</a:t>
            </a:r>
            <a:endParaRPr lang="en-US" dirty="0"/>
          </a:p>
        </p:txBody>
      </p:sp>
      <p:sp>
        <p:nvSpPr>
          <p:cNvPr id="3" name="Content Placeholder 2"/>
          <p:cNvSpPr>
            <a:spLocks noGrp="1"/>
          </p:cNvSpPr>
          <p:nvPr>
            <p:ph sz="quarter" idx="1"/>
          </p:nvPr>
        </p:nvSpPr>
        <p:spPr/>
        <p:txBody>
          <a:bodyPr>
            <a:normAutofit/>
          </a:bodyPr>
          <a:lstStyle/>
          <a:p>
            <a:r>
              <a:rPr lang="en-US" dirty="0" smtClean="0"/>
              <a:t>Right to rule, as determined by </a:t>
            </a:r>
            <a:r>
              <a:rPr lang="en-US" u="sng" dirty="0" smtClean="0"/>
              <a:t>citizens</a:t>
            </a:r>
          </a:p>
          <a:p>
            <a:r>
              <a:rPr lang="en-US" dirty="0" smtClean="0"/>
              <a:t>Traditional </a:t>
            </a:r>
          </a:p>
          <a:p>
            <a:pPr lvl="1"/>
            <a:r>
              <a:rPr lang="en-US" dirty="0" smtClean="0"/>
              <a:t>Tradition determines who should rule                                     and how</a:t>
            </a:r>
          </a:p>
          <a:p>
            <a:r>
              <a:rPr lang="en-US" dirty="0" smtClean="0"/>
              <a:t>Charismatic</a:t>
            </a:r>
          </a:p>
          <a:p>
            <a:pPr lvl="1"/>
            <a:r>
              <a:rPr lang="en-US" dirty="0" smtClean="0"/>
              <a:t>Dynamic personality of a leader</a:t>
            </a:r>
          </a:p>
          <a:p>
            <a:r>
              <a:rPr lang="en-US" dirty="0" smtClean="0"/>
              <a:t>Rational-legal</a:t>
            </a:r>
          </a:p>
          <a:p>
            <a:pPr lvl="1"/>
            <a:r>
              <a:rPr lang="en-US" dirty="0" smtClean="0"/>
              <a:t>Based on well-established laws and                                 procedures</a:t>
            </a:r>
          </a:p>
          <a:p>
            <a:pPr lvl="2"/>
            <a:r>
              <a:rPr lang="en-US" dirty="0" smtClean="0"/>
              <a:t>Common law</a:t>
            </a:r>
          </a:p>
          <a:p>
            <a:pPr lvl="2"/>
            <a:r>
              <a:rPr lang="en-US" dirty="0" smtClean="0"/>
              <a:t>Code law</a:t>
            </a:r>
          </a:p>
        </p:txBody>
      </p:sp>
      <p:pic>
        <p:nvPicPr>
          <p:cNvPr id="1026" name="Picture 2" descr="http://2.bp.blogspot.com/-qjewlzYtpos/TprfdzkJQ0I/AAAAAAAAANY/7s8ubFSOC0M/s1600/consent-of-the-govern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07779"/>
            <a:ext cx="3114675"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554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Legitimacy:  Other Sources</a:t>
            </a:r>
            <a:endParaRPr lang="en-US" dirty="0"/>
          </a:p>
        </p:txBody>
      </p:sp>
      <p:sp>
        <p:nvSpPr>
          <p:cNvPr id="3" name="Content Placeholder 2"/>
          <p:cNvSpPr>
            <a:spLocks noGrp="1"/>
          </p:cNvSpPr>
          <p:nvPr>
            <p:ph sz="quarter" idx="1"/>
          </p:nvPr>
        </p:nvSpPr>
        <p:spPr/>
        <p:txBody>
          <a:bodyPr>
            <a:normAutofit/>
          </a:bodyPr>
          <a:lstStyle/>
          <a:p>
            <a:r>
              <a:rPr lang="en-US" dirty="0" smtClean="0"/>
              <a:t>Other factors that encourage legitimacy:</a:t>
            </a:r>
          </a:p>
          <a:p>
            <a:pPr lvl="1"/>
            <a:r>
              <a:rPr lang="en-US" dirty="0" smtClean="0"/>
              <a:t>Economic Well-Being</a:t>
            </a:r>
          </a:p>
          <a:p>
            <a:pPr lvl="1"/>
            <a:r>
              <a:rPr lang="en-US" dirty="0" smtClean="0"/>
              <a:t>Nationalism</a:t>
            </a:r>
          </a:p>
          <a:p>
            <a:pPr lvl="1"/>
            <a:r>
              <a:rPr lang="en-US" dirty="0" smtClean="0"/>
              <a:t>Shared Political Culture/Ideology </a:t>
            </a:r>
          </a:p>
          <a:p>
            <a:pPr lvl="1"/>
            <a:r>
              <a:rPr lang="en-US" dirty="0" smtClean="0"/>
              <a:t>Shared Religion</a:t>
            </a:r>
          </a:p>
          <a:p>
            <a:pPr lvl="1"/>
            <a:r>
              <a:rPr lang="en-US" dirty="0" smtClean="0"/>
              <a:t>Satisfaction with government’s performance/responsiveness</a:t>
            </a:r>
            <a:endParaRPr lang="en-US" dirty="0"/>
          </a:p>
        </p:txBody>
      </p:sp>
    </p:spTree>
    <p:extLst>
      <p:ext uri="{BB962C8B-B14F-4D97-AF65-F5344CB8AC3E}">
        <p14:creationId xmlns:p14="http://schemas.microsoft.com/office/powerpoint/2010/main" val="1225251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990600"/>
          </a:xfrm>
        </p:spPr>
        <p:txBody>
          <a:bodyPr>
            <a:normAutofit fontScale="90000"/>
          </a:bodyPr>
          <a:lstStyle/>
          <a:p>
            <a:r>
              <a:rPr lang="en-US" dirty="0" smtClean="0"/>
              <a:t>What is Comparative Government &amp; Politics?</a:t>
            </a:r>
            <a:endParaRPr lang="en-US" dirty="0"/>
          </a:p>
        </p:txBody>
      </p:sp>
      <p:sp>
        <p:nvSpPr>
          <p:cNvPr id="6" name="Content Placeholder 5"/>
          <p:cNvSpPr>
            <a:spLocks noGrp="1"/>
          </p:cNvSpPr>
          <p:nvPr>
            <p:ph sz="quarter" idx="1"/>
          </p:nvPr>
        </p:nvSpPr>
        <p:spPr/>
        <p:txBody>
          <a:bodyPr/>
          <a:lstStyle/>
          <a:p>
            <a:r>
              <a:rPr lang="en-US" dirty="0"/>
              <a:t>Government = leadership &amp; institutions that make policy</a:t>
            </a:r>
          </a:p>
          <a:p>
            <a:r>
              <a:rPr lang="en-US" dirty="0"/>
              <a:t>Politics = power to make decisions</a:t>
            </a:r>
          </a:p>
          <a:p>
            <a:pPr lvl="1"/>
            <a:r>
              <a:rPr lang="en-US" dirty="0"/>
              <a:t>Formal &amp; informal</a:t>
            </a:r>
          </a:p>
          <a:p>
            <a:pPr lvl="1"/>
            <a:r>
              <a:rPr lang="en-US" dirty="0"/>
              <a:t>How is power gained &amp; maintained</a:t>
            </a:r>
            <a:r>
              <a:rPr lang="en-US" dirty="0" smtClean="0"/>
              <a:t>?</a:t>
            </a:r>
          </a:p>
          <a:p>
            <a:pPr lvl="1"/>
            <a:endParaRPr lang="en-US" dirty="0"/>
          </a:p>
          <a:p>
            <a:r>
              <a:rPr lang="en-US" u="sng" dirty="0" smtClean="0"/>
              <a:t>Comparative Politics Definition:</a:t>
            </a:r>
          </a:p>
          <a:p>
            <a:r>
              <a:rPr lang="en-US" dirty="0" smtClean="0"/>
              <a:t>Field within political science that                              focuses on domestic politics                               (internal) and analyzes patterns of                        similarity and difference</a:t>
            </a:r>
          </a:p>
          <a:p>
            <a:endParaRPr lang="en-US" dirty="0"/>
          </a:p>
        </p:txBody>
      </p:sp>
      <p:pic>
        <p:nvPicPr>
          <p:cNvPr id="67586" name="Picture 2" descr="http://apcomparativegov.com/Bluearrowbeta.jpg"/>
          <p:cNvPicPr>
            <a:picLocks noChangeAspect="1" noChangeArrowheads="1"/>
          </p:cNvPicPr>
          <p:nvPr/>
        </p:nvPicPr>
        <p:blipFill>
          <a:blip r:embed="rId3" cstate="print"/>
          <a:srcRect/>
          <a:stretch>
            <a:fillRect/>
          </a:stretch>
        </p:blipFill>
        <p:spPr bwMode="auto">
          <a:xfrm>
            <a:off x="5486400" y="3200400"/>
            <a:ext cx="3544746" cy="2800351"/>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Nations, and Regimes</a:t>
            </a:r>
            <a:endParaRPr lang="en-US" dirty="0"/>
          </a:p>
        </p:txBody>
      </p:sp>
      <p:sp>
        <p:nvSpPr>
          <p:cNvPr id="3" name="Content Placeholder 2"/>
          <p:cNvSpPr>
            <a:spLocks noGrp="1"/>
          </p:cNvSpPr>
          <p:nvPr>
            <p:ph sz="quarter" idx="1"/>
          </p:nvPr>
        </p:nvSpPr>
        <p:spPr/>
        <p:txBody>
          <a:bodyPr/>
          <a:lstStyle/>
          <a:p>
            <a:r>
              <a:rPr lang="en-US" u="sng" dirty="0" smtClean="0"/>
              <a:t>State</a:t>
            </a:r>
            <a:r>
              <a:rPr lang="en-US" dirty="0" smtClean="0"/>
              <a:t> – political system that has </a:t>
            </a:r>
            <a:r>
              <a:rPr lang="en-US" i="1" dirty="0" smtClean="0"/>
              <a:t>sovereignty</a:t>
            </a:r>
            <a:r>
              <a:rPr lang="en-US" dirty="0" smtClean="0"/>
              <a:t> (political power) exercised over a </a:t>
            </a:r>
            <a:r>
              <a:rPr lang="en-US" i="1" dirty="0" smtClean="0"/>
              <a:t>population</a:t>
            </a:r>
            <a:r>
              <a:rPr lang="en-US" dirty="0" smtClean="0"/>
              <a:t> in a defined geographic </a:t>
            </a:r>
            <a:r>
              <a:rPr lang="en-US" i="1" dirty="0" smtClean="0"/>
              <a:t>territory</a:t>
            </a:r>
            <a:r>
              <a:rPr lang="en-US" dirty="0" smtClean="0"/>
              <a:t> through a set of public </a:t>
            </a:r>
            <a:r>
              <a:rPr lang="en-US" i="1" dirty="0" smtClean="0"/>
              <a:t>institutions</a:t>
            </a:r>
          </a:p>
          <a:p>
            <a:pPr lvl="1"/>
            <a:endParaRPr lang="en-US" dirty="0" smtClean="0"/>
          </a:p>
          <a:p>
            <a:pPr lvl="1"/>
            <a:r>
              <a:rPr lang="en-US" dirty="0" smtClean="0"/>
              <a:t>Institutions such as executives, legislatures, judiciaries, bureaucracies</a:t>
            </a:r>
          </a:p>
          <a:p>
            <a:pPr lvl="1"/>
            <a:endParaRPr lang="en-US" dirty="0" smtClean="0"/>
          </a:p>
          <a:p>
            <a:pPr lvl="1"/>
            <a:r>
              <a:rPr lang="en-US" dirty="0" smtClean="0"/>
              <a:t>Establish and maintain                                                                   armed forces</a:t>
            </a:r>
          </a:p>
        </p:txBody>
      </p:sp>
      <p:pic>
        <p:nvPicPr>
          <p:cNvPr id="77826" name="Picture 2" descr="http://www.state.gov/img/12/47182/China_revisedforState_480_1.jpg"/>
          <p:cNvPicPr>
            <a:picLocks noChangeAspect="1" noChangeArrowheads="1"/>
          </p:cNvPicPr>
          <p:nvPr/>
        </p:nvPicPr>
        <p:blipFill>
          <a:blip r:embed="rId3" cstate="print"/>
          <a:srcRect/>
          <a:stretch>
            <a:fillRect/>
          </a:stretch>
        </p:blipFill>
        <p:spPr bwMode="auto">
          <a:xfrm>
            <a:off x="4191000" y="3352800"/>
            <a:ext cx="4419600" cy="2670176"/>
          </a:xfrm>
          <a:prstGeom prst="rect">
            <a:avLst/>
          </a:prstGeom>
          <a:noFill/>
          <a:ln w="28575">
            <a:solidFill>
              <a:schemeClr val="tx1"/>
            </a:solidFill>
          </a:ln>
        </p:spPr>
      </p:pic>
    </p:spTree>
    <p:extLst>
      <p:ext uri="{BB962C8B-B14F-4D97-AF65-F5344CB8AC3E}">
        <p14:creationId xmlns:p14="http://schemas.microsoft.com/office/powerpoint/2010/main" val="1801790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Nations, and Regimes</a:t>
            </a:r>
            <a:endParaRPr lang="en-US" dirty="0"/>
          </a:p>
        </p:txBody>
      </p:sp>
      <p:sp>
        <p:nvSpPr>
          <p:cNvPr id="3" name="Content Placeholder 2"/>
          <p:cNvSpPr>
            <a:spLocks noGrp="1"/>
          </p:cNvSpPr>
          <p:nvPr>
            <p:ph sz="quarter" idx="1"/>
          </p:nvPr>
        </p:nvSpPr>
        <p:spPr/>
        <p:txBody>
          <a:bodyPr/>
          <a:lstStyle/>
          <a:p>
            <a:r>
              <a:rPr lang="en-US" dirty="0" smtClean="0"/>
              <a:t>Nations</a:t>
            </a:r>
          </a:p>
          <a:p>
            <a:pPr lvl="1"/>
            <a:r>
              <a:rPr lang="en-US" dirty="0" smtClean="0"/>
              <a:t>Human community with shared history, culture and/or political identity</a:t>
            </a:r>
          </a:p>
          <a:p>
            <a:pPr lvl="1"/>
            <a:r>
              <a:rPr lang="en-US" dirty="0" smtClean="0"/>
              <a:t>Nationalism = common political identity</a:t>
            </a:r>
          </a:p>
          <a:p>
            <a:pPr lvl="1"/>
            <a:r>
              <a:rPr lang="en-US" dirty="0" smtClean="0"/>
              <a:t>Often share common ethnic identity</a:t>
            </a:r>
          </a:p>
        </p:txBody>
      </p:sp>
      <p:pic>
        <p:nvPicPr>
          <p:cNvPr id="76802" name="Picture 2" descr="Image:Nationalism.jpg">
            <a:hlinkClick r:id="rId3" tooltip="Image:Nationalism.jpg"/>
          </p:cNvPr>
          <p:cNvPicPr>
            <a:picLocks noChangeAspect="1" noChangeArrowheads="1"/>
          </p:cNvPicPr>
          <p:nvPr/>
        </p:nvPicPr>
        <p:blipFill>
          <a:blip r:embed="rId4" cstate="print"/>
          <a:srcRect/>
          <a:stretch>
            <a:fillRect/>
          </a:stretch>
        </p:blipFill>
        <p:spPr bwMode="auto">
          <a:xfrm>
            <a:off x="4114800" y="3352800"/>
            <a:ext cx="4762500" cy="3105150"/>
          </a:xfrm>
          <a:prstGeom prst="rect">
            <a:avLst/>
          </a:prstGeom>
          <a:noFill/>
        </p:spPr>
      </p:pic>
      <p:sp>
        <p:nvSpPr>
          <p:cNvPr id="4" name="TextBox 3"/>
          <p:cNvSpPr txBox="1"/>
          <p:nvPr/>
        </p:nvSpPr>
        <p:spPr>
          <a:xfrm>
            <a:off x="914400" y="3711476"/>
            <a:ext cx="3048000" cy="2585323"/>
          </a:xfrm>
          <a:prstGeom prst="rect">
            <a:avLst/>
          </a:prstGeom>
          <a:noFill/>
        </p:spPr>
        <p:txBody>
          <a:bodyPr wrap="square" rtlCol="0">
            <a:spAutoFit/>
          </a:bodyPr>
          <a:lstStyle/>
          <a:p>
            <a:pPr marL="0" lvl="1"/>
            <a:r>
              <a:rPr lang="en-US" dirty="0"/>
              <a:t>Multinational states: consist of a multitude of different </a:t>
            </a:r>
            <a:r>
              <a:rPr lang="en-US" dirty="0" smtClean="0"/>
              <a:t>nations.</a:t>
            </a:r>
          </a:p>
          <a:p>
            <a:pPr marL="0" lvl="1"/>
            <a:endParaRPr lang="en-US" dirty="0"/>
          </a:p>
          <a:p>
            <a:pPr marL="0" lvl="1"/>
            <a:r>
              <a:rPr lang="en-US" dirty="0" smtClean="0"/>
              <a:t>Example</a:t>
            </a:r>
            <a:r>
              <a:rPr lang="en-US" dirty="0"/>
              <a:t>: The Soviet Union, Yugoslavia, and Czechoslovakia were multinational states that have now broken apart.</a:t>
            </a:r>
          </a:p>
          <a:p>
            <a:endParaRPr lang="en-US" dirty="0"/>
          </a:p>
        </p:txBody>
      </p:sp>
    </p:spTree>
    <p:extLst>
      <p:ext uri="{BB962C8B-B14F-4D97-AF65-F5344CB8AC3E}">
        <p14:creationId xmlns:p14="http://schemas.microsoft.com/office/powerpoint/2010/main" val="886939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States, Nations, and Regimes</a:t>
            </a:r>
            <a:endParaRPr lang="en-US" dirty="0"/>
          </a:p>
        </p:txBody>
      </p:sp>
      <p:sp>
        <p:nvSpPr>
          <p:cNvPr id="3" name="Content Placeholder 2"/>
          <p:cNvSpPr>
            <a:spLocks noGrp="1"/>
          </p:cNvSpPr>
          <p:nvPr>
            <p:ph sz="quarter" idx="1"/>
          </p:nvPr>
        </p:nvSpPr>
        <p:spPr>
          <a:xfrm>
            <a:off x="457200" y="1143000"/>
            <a:ext cx="8229600" cy="4937760"/>
          </a:xfrm>
        </p:spPr>
        <p:txBody>
          <a:bodyPr>
            <a:normAutofit/>
          </a:bodyPr>
          <a:lstStyle/>
          <a:p>
            <a:r>
              <a:rPr lang="en-US" dirty="0" smtClean="0"/>
              <a:t>Regimes</a:t>
            </a:r>
          </a:p>
          <a:p>
            <a:pPr lvl="1"/>
            <a:r>
              <a:rPr lang="en-US" dirty="0" smtClean="0"/>
              <a:t>Political system of a state</a:t>
            </a:r>
          </a:p>
          <a:p>
            <a:pPr lvl="1"/>
            <a:r>
              <a:rPr lang="en-US" dirty="0" smtClean="0"/>
              <a:t>Rules that states set and follows in exerting power over time</a:t>
            </a:r>
          </a:p>
          <a:p>
            <a:pPr lvl="1"/>
            <a:r>
              <a:rPr lang="en-US" dirty="0" smtClean="0"/>
              <a:t>Endure beyond individual governments or leaders</a:t>
            </a:r>
          </a:p>
          <a:p>
            <a:r>
              <a:rPr lang="en-US" dirty="0" smtClean="0"/>
              <a:t>Government</a:t>
            </a:r>
          </a:p>
          <a:p>
            <a:pPr lvl="1"/>
            <a:r>
              <a:rPr lang="en-US" dirty="0"/>
              <a:t>The group of people and organizations that hold political authority in a state at any one time</a:t>
            </a:r>
          </a:p>
          <a:p>
            <a:r>
              <a:rPr lang="en-US" dirty="0" smtClean="0"/>
              <a:t>Metaphor</a:t>
            </a:r>
          </a:p>
          <a:p>
            <a:pPr lvl="1"/>
            <a:r>
              <a:rPr lang="en-US" dirty="0" smtClean="0"/>
              <a:t>“The state is the </a:t>
            </a:r>
            <a:r>
              <a:rPr lang="en-US" u="sng" dirty="0" smtClean="0"/>
              <a:t>machinery</a:t>
            </a:r>
            <a:r>
              <a:rPr lang="en-US" dirty="0" smtClean="0"/>
              <a:t> of politics and the regime is its </a:t>
            </a:r>
            <a:r>
              <a:rPr lang="en-US" u="sng" dirty="0" smtClean="0"/>
              <a:t>programming</a:t>
            </a:r>
            <a:r>
              <a:rPr lang="en-US" dirty="0" smtClean="0"/>
              <a:t>, the government is the </a:t>
            </a:r>
            <a:r>
              <a:rPr lang="en-US" u="sng" dirty="0" smtClean="0"/>
              <a:t>operator</a:t>
            </a:r>
            <a:r>
              <a:rPr lang="en-US" dirty="0" smtClean="0"/>
              <a:t>." </a:t>
            </a:r>
          </a:p>
        </p:txBody>
      </p:sp>
    </p:spTree>
    <p:extLst>
      <p:ext uri="{BB962C8B-B14F-4D97-AF65-F5344CB8AC3E}">
        <p14:creationId xmlns:p14="http://schemas.microsoft.com/office/powerpoint/2010/main" val="1108236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1303338"/>
            <a:ext cx="7772400" cy="228600"/>
          </a:xfrm>
          <a:prstGeom prst="rect">
            <a:avLst/>
          </a:prstGeom>
          <a:solidFill>
            <a:srgbClr val="6A7CAE"/>
          </a:solidFill>
          <a:ln w="9525">
            <a:solidFill>
              <a:schemeClr val="tx1"/>
            </a:solidFill>
            <a:miter lim="800000"/>
            <a:headEnd/>
            <a:tailEnd/>
          </a:ln>
        </p:spPr>
        <p:txBody>
          <a:bodyPr wrap="none" anchor="ctr">
            <a:prstTxWarp prst="textNoShape">
              <a:avLst/>
            </a:prstTxWarp>
          </a:bodyPr>
          <a:lstStyle/>
          <a:p>
            <a:endParaRPr lang="en-US" dirty="0"/>
          </a:p>
        </p:txBody>
      </p:sp>
      <p:sp>
        <p:nvSpPr>
          <p:cNvPr id="22531" name="Rectangle 3"/>
          <p:cNvSpPr>
            <a:spLocks noGrp="1" noChangeArrowheads="1"/>
          </p:cNvSpPr>
          <p:nvPr>
            <p:ph type="title"/>
          </p:nvPr>
        </p:nvSpPr>
        <p:spPr/>
        <p:txBody>
          <a:bodyPr/>
          <a:lstStyle/>
          <a:p>
            <a:pPr algn="l"/>
            <a:r>
              <a:rPr lang="en-US" dirty="0"/>
              <a:t>The Diversity of States</a:t>
            </a:r>
          </a:p>
        </p:txBody>
      </p:sp>
      <p:sp>
        <p:nvSpPr>
          <p:cNvPr id="22532" name="Rectangle 4"/>
          <p:cNvSpPr>
            <a:spLocks noGrp="1" noChangeArrowheads="1"/>
          </p:cNvSpPr>
          <p:nvPr>
            <p:ph type="body" idx="1"/>
          </p:nvPr>
        </p:nvSpPr>
        <p:spPr>
          <a:xfrm>
            <a:off x="457200" y="1981200"/>
            <a:ext cx="8229600" cy="4144963"/>
          </a:xfrm>
        </p:spPr>
        <p:txBody>
          <a:bodyPr>
            <a:noAutofit/>
          </a:bodyPr>
          <a:lstStyle/>
          <a:p>
            <a:pPr>
              <a:lnSpc>
                <a:spcPct val="90000"/>
              </a:lnSpc>
            </a:pPr>
            <a:r>
              <a:rPr lang="en-US" dirty="0"/>
              <a:t>Since WWII 125 new countries have join the 68 states that existed in 1945.</a:t>
            </a:r>
          </a:p>
          <a:p>
            <a:pPr lvl="1">
              <a:lnSpc>
                <a:spcPct val="90000"/>
              </a:lnSpc>
            </a:pPr>
            <a:r>
              <a:rPr lang="en-US" dirty="0"/>
              <a:t>Largest group of new states is in Sub-Saharan Africa</a:t>
            </a:r>
          </a:p>
          <a:p>
            <a:pPr lvl="1">
              <a:lnSpc>
                <a:spcPct val="90000"/>
              </a:lnSpc>
            </a:pPr>
            <a:r>
              <a:rPr lang="en-US" dirty="0"/>
              <a:t>More than 20 new countries formed in the 1990s</a:t>
            </a:r>
          </a:p>
          <a:p>
            <a:pPr lvl="2">
              <a:lnSpc>
                <a:spcPct val="90000"/>
              </a:lnSpc>
            </a:pPr>
            <a:r>
              <a:rPr lang="en-US" dirty="0"/>
              <a:t>Mostly the successor states of the Soviet Union, Yugoslavia, and Czechoslovakia</a:t>
            </a:r>
          </a:p>
          <a:p>
            <a:pPr>
              <a:lnSpc>
                <a:spcPct val="90000"/>
              </a:lnSpc>
            </a:pPr>
            <a:r>
              <a:rPr lang="en-US" dirty="0"/>
              <a:t>These states share many characteristics, but they also vary in many ways that shape their politics.</a:t>
            </a:r>
          </a:p>
        </p:txBody>
      </p:sp>
    </p:spTree>
    <p:extLst>
      <p:ext uri="{BB962C8B-B14F-4D97-AF65-F5344CB8AC3E}">
        <p14:creationId xmlns:p14="http://schemas.microsoft.com/office/powerpoint/2010/main" val="14264296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cp01"/>
          <p:cNvPicPr>
            <a:picLocks noChangeAspect="1" noChangeArrowheads="1"/>
          </p:cNvPicPr>
          <p:nvPr/>
        </p:nvPicPr>
        <p:blipFill>
          <a:blip r:embed="rId3"/>
          <a:srcRect/>
          <a:stretch>
            <a:fillRect/>
          </a:stretch>
        </p:blipFill>
        <p:spPr bwMode="auto">
          <a:xfrm>
            <a:off x="914400" y="0"/>
            <a:ext cx="7010400" cy="6819900"/>
          </a:xfrm>
          <a:prstGeom prst="rect">
            <a:avLst/>
          </a:prstGeom>
          <a:noFill/>
        </p:spPr>
      </p:pic>
    </p:spTree>
    <p:extLst>
      <p:ext uri="{BB962C8B-B14F-4D97-AF65-F5344CB8AC3E}">
        <p14:creationId xmlns:p14="http://schemas.microsoft.com/office/powerpoint/2010/main" val="14972635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1303338"/>
            <a:ext cx="7772400" cy="228600"/>
          </a:xfrm>
          <a:prstGeom prst="rect">
            <a:avLst/>
          </a:prstGeom>
          <a:solidFill>
            <a:srgbClr val="6A7CAE"/>
          </a:solidFill>
          <a:ln w="9525">
            <a:solidFill>
              <a:schemeClr val="tx1"/>
            </a:solidFill>
            <a:miter lim="800000"/>
            <a:headEnd/>
            <a:tailEnd/>
          </a:ln>
        </p:spPr>
        <p:txBody>
          <a:bodyPr wrap="none" anchor="ctr">
            <a:prstTxWarp prst="textNoShape">
              <a:avLst/>
            </a:prstTxWarp>
          </a:bodyPr>
          <a:lstStyle/>
          <a:p>
            <a:endParaRPr lang="en-US" dirty="0"/>
          </a:p>
        </p:txBody>
      </p:sp>
      <p:sp>
        <p:nvSpPr>
          <p:cNvPr id="24579" name="Rectangle 3"/>
          <p:cNvSpPr>
            <a:spLocks noGrp="1" noChangeArrowheads="1"/>
          </p:cNvSpPr>
          <p:nvPr>
            <p:ph type="title"/>
          </p:nvPr>
        </p:nvSpPr>
        <p:spPr/>
        <p:txBody>
          <a:bodyPr/>
          <a:lstStyle/>
          <a:p>
            <a:pPr algn="l"/>
            <a:r>
              <a:rPr lang="en-US" dirty="0"/>
              <a:t>The Diversity of States</a:t>
            </a:r>
          </a:p>
        </p:txBody>
      </p:sp>
      <p:sp>
        <p:nvSpPr>
          <p:cNvPr id="24580" name="Rectangle 4"/>
          <p:cNvSpPr>
            <a:spLocks noGrp="1" noChangeArrowheads="1"/>
          </p:cNvSpPr>
          <p:nvPr>
            <p:ph type="body" idx="1"/>
          </p:nvPr>
        </p:nvSpPr>
        <p:spPr>
          <a:xfrm>
            <a:off x="457200" y="1531938"/>
            <a:ext cx="8229600" cy="5062709"/>
          </a:xfrm>
        </p:spPr>
        <p:txBody>
          <a:bodyPr>
            <a:noAutofit/>
          </a:bodyPr>
          <a:lstStyle/>
          <a:p>
            <a:pPr>
              <a:lnSpc>
                <a:spcPct val="90000"/>
              </a:lnSpc>
            </a:pPr>
            <a:r>
              <a:rPr lang="en-US" sz="2400" b="1" u="sng" dirty="0"/>
              <a:t>Big and small states</a:t>
            </a:r>
          </a:p>
          <a:p>
            <a:pPr lvl="1">
              <a:lnSpc>
                <a:spcPct val="90000"/>
              </a:lnSpc>
            </a:pPr>
            <a:r>
              <a:rPr lang="en-US" sz="2400" dirty="0"/>
              <a:t>Vatican City - smallest legally independent entity in geographic size and population</a:t>
            </a:r>
          </a:p>
          <a:p>
            <a:pPr lvl="1">
              <a:lnSpc>
                <a:spcPct val="90000"/>
              </a:lnSpc>
            </a:pPr>
            <a:r>
              <a:rPr lang="en-US" sz="2400" dirty="0"/>
              <a:t>Russia - largest landmass </a:t>
            </a:r>
          </a:p>
          <a:p>
            <a:pPr lvl="1">
              <a:lnSpc>
                <a:spcPct val="90000"/>
              </a:lnSpc>
            </a:pPr>
            <a:r>
              <a:rPr lang="en-US" sz="2400" dirty="0"/>
              <a:t>China and India - largest populations</a:t>
            </a:r>
          </a:p>
          <a:p>
            <a:pPr>
              <a:lnSpc>
                <a:spcPct val="90000"/>
              </a:lnSpc>
            </a:pPr>
            <a:r>
              <a:rPr lang="en-US" sz="2400" b="1" dirty="0"/>
              <a:t>Political implications of geographic and population size?</a:t>
            </a:r>
          </a:p>
          <a:p>
            <a:pPr lvl="1">
              <a:lnSpc>
                <a:spcPct val="90000"/>
              </a:lnSpc>
            </a:pPr>
            <a:r>
              <a:rPr lang="en-US" sz="2400" dirty="0"/>
              <a:t>Big countries not always most important</a:t>
            </a:r>
          </a:p>
          <a:p>
            <a:pPr lvl="1">
              <a:lnSpc>
                <a:spcPct val="90000"/>
              </a:lnSpc>
            </a:pPr>
            <a:r>
              <a:rPr lang="en-US" sz="2400" dirty="0"/>
              <a:t>Small ones can be: Cuba, Israel, Vatican </a:t>
            </a:r>
            <a:r>
              <a:rPr lang="en-US" sz="2400" dirty="0" smtClean="0"/>
              <a:t>City, Iraq</a:t>
            </a:r>
          </a:p>
          <a:p>
            <a:pPr>
              <a:lnSpc>
                <a:spcPct val="90000"/>
              </a:lnSpc>
            </a:pPr>
            <a:r>
              <a:rPr lang="en-US" sz="2400" b="1" dirty="0"/>
              <a:t>Area and population do not determine a country’s political system.</a:t>
            </a:r>
          </a:p>
          <a:p>
            <a:pPr>
              <a:lnSpc>
                <a:spcPct val="90000"/>
              </a:lnSpc>
            </a:pPr>
            <a:r>
              <a:rPr lang="en-US" sz="2400" b="1" i="1" dirty="0"/>
              <a:t>Geographic location </a:t>
            </a:r>
            <a:r>
              <a:rPr lang="en-US" sz="2400" dirty="0"/>
              <a:t>can have strategic implications.</a:t>
            </a:r>
          </a:p>
        </p:txBody>
      </p:sp>
    </p:spTree>
    <p:extLst>
      <p:ext uri="{BB962C8B-B14F-4D97-AF65-F5344CB8AC3E}">
        <p14:creationId xmlns:p14="http://schemas.microsoft.com/office/powerpoint/2010/main" val="7688394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303338"/>
            <a:ext cx="7772400" cy="228600"/>
          </a:xfrm>
          <a:prstGeom prst="rect">
            <a:avLst/>
          </a:prstGeom>
          <a:solidFill>
            <a:srgbClr val="6A7CAE"/>
          </a:solidFill>
          <a:ln w="9525">
            <a:solidFill>
              <a:schemeClr val="tx1"/>
            </a:solidFill>
            <a:miter lim="800000"/>
            <a:headEnd/>
            <a:tailEnd/>
          </a:ln>
        </p:spPr>
        <p:txBody>
          <a:bodyPr wrap="none" anchor="ctr">
            <a:prstTxWarp prst="textNoShape">
              <a:avLst/>
            </a:prstTxWarp>
          </a:bodyPr>
          <a:lstStyle/>
          <a:p>
            <a:endParaRPr lang="en-US" dirty="0"/>
          </a:p>
        </p:txBody>
      </p:sp>
      <p:sp>
        <p:nvSpPr>
          <p:cNvPr id="26627" name="Rectangle 3"/>
          <p:cNvSpPr>
            <a:spLocks noGrp="1" noChangeArrowheads="1"/>
          </p:cNvSpPr>
          <p:nvPr>
            <p:ph type="title"/>
          </p:nvPr>
        </p:nvSpPr>
        <p:spPr/>
        <p:txBody>
          <a:bodyPr/>
          <a:lstStyle/>
          <a:p>
            <a:pPr algn="l"/>
            <a:r>
              <a:rPr lang="en-US" dirty="0"/>
              <a:t>The Diversity of States</a:t>
            </a:r>
          </a:p>
        </p:txBody>
      </p:sp>
      <p:sp>
        <p:nvSpPr>
          <p:cNvPr id="26628" name="Rectangle 4"/>
          <p:cNvSpPr>
            <a:spLocks noGrp="1" noChangeArrowheads="1"/>
          </p:cNvSpPr>
          <p:nvPr>
            <p:ph type="body" idx="1"/>
          </p:nvPr>
        </p:nvSpPr>
        <p:spPr>
          <a:xfrm>
            <a:off x="457200" y="1981200"/>
            <a:ext cx="8229600" cy="4144963"/>
          </a:xfrm>
        </p:spPr>
        <p:txBody>
          <a:bodyPr/>
          <a:lstStyle/>
          <a:p>
            <a:pPr>
              <a:lnSpc>
                <a:spcPct val="90000"/>
              </a:lnSpc>
            </a:pPr>
            <a:r>
              <a:rPr lang="en-US" sz="3600" dirty="0"/>
              <a:t>All</a:t>
            </a:r>
            <a:r>
              <a:rPr lang="en-US" sz="3600" dirty="0" smtClean="0"/>
              <a:t> states face </a:t>
            </a:r>
            <a:r>
              <a:rPr lang="en-US" sz="3600" dirty="0"/>
              <a:t>common challenges:</a:t>
            </a:r>
          </a:p>
          <a:p>
            <a:pPr lvl="1">
              <a:lnSpc>
                <a:spcPct val="90000"/>
              </a:lnSpc>
            </a:pPr>
            <a:r>
              <a:rPr lang="en-US" sz="3200" dirty="0"/>
              <a:t>Building community</a:t>
            </a:r>
          </a:p>
          <a:p>
            <a:pPr lvl="1">
              <a:lnSpc>
                <a:spcPct val="90000"/>
              </a:lnSpc>
            </a:pPr>
            <a:r>
              <a:rPr lang="en-US" sz="3200" dirty="0"/>
              <a:t>Fostering economic and social development</a:t>
            </a:r>
          </a:p>
          <a:p>
            <a:pPr lvl="1">
              <a:lnSpc>
                <a:spcPct val="90000"/>
              </a:lnSpc>
            </a:pPr>
            <a:r>
              <a:rPr lang="en-US" sz="3200" dirty="0"/>
              <a:t>Advancing democracy and civil liberties</a:t>
            </a:r>
            <a:endParaRPr lang="en-US" sz="2400" dirty="0"/>
          </a:p>
        </p:txBody>
      </p:sp>
      <p:pic>
        <p:nvPicPr>
          <p:cNvPr id="26629" name="Picture 5"/>
          <p:cNvPicPr>
            <a:picLocks noChangeAspect="1" noChangeArrowheads="1"/>
          </p:cNvPicPr>
          <p:nvPr/>
        </p:nvPicPr>
        <p:blipFill>
          <a:blip r:embed="rId3"/>
          <a:srcRect/>
          <a:stretch>
            <a:fillRect/>
          </a:stretch>
        </p:blipFill>
        <p:spPr bwMode="auto">
          <a:xfrm>
            <a:off x="7086600" y="4648200"/>
            <a:ext cx="1728788" cy="1958975"/>
          </a:xfrm>
          <a:prstGeom prst="rect">
            <a:avLst/>
          </a:prstGeom>
          <a:noFill/>
        </p:spPr>
      </p:pic>
    </p:spTree>
    <p:extLst>
      <p:ext uri="{BB962C8B-B14F-4D97-AF65-F5344CB8AC3E}">
        <p14:creationId xmlns:p14="http://schemas.microsoft.com/office/powerpoint/2010/main" val="9644146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1303338"/>
            <a:ext cx="7772400" cy="228600"/>
          </a:xfrm>
          <a:prstGeom prst="rect">
            <a:avLst/>
          </a:prstGeom>
          <a:solidFill>
            <a:srgbClr val="6A7CAE"/>
          </a:solidFill>
          <a:ln w="9525">
            <a:solidFill>
              <a:schemeClr val="tx1"/>
            </a:solidFill>
            <a:miter lim="800000"/>
            <a:headEnd/>
            <a:tailEnd/>
          </a:ln>
        </p:spPr>
        <p:txBody>
          <a:bodyPr wrap="none" anchor="ctr">
            <a:prstTxWarp prst="textNoShape">
              <a:avLst/>
            </a:prstTxWarp>
          </a:bodyPr>
          <a:lstStyle/>
          <a:p>
            <a:endParaRPr lang="en-US" dirty="0"/>
          </a:p>
        </p:txBody>
      </p:sp>
      <p:sp>
        <p:nvSpPr>
          <p:cNvPr id="28675" name="Rectangle 3"/>
          <p:cNvSpPr>
            <a:spLocks noGrp="1" noChangeArrowheads="1"/>
          </p:cNvSpPr>
          <p:nvPr>
            <p:ph type="title"/>
          </p:nvPr>
        </p:nvSpPr>
        <p:spPr/>
        <p:txBody>
          <a:bodyPr/>
          <a:lstStyle/>
          <a:p>
            <a:pPr algn="l"/>
            <a:r>
              <a:rPr lang="en-US" dirty="0"/>
              <a:t>Building Community</a:t>
            </a:r>
          </a:p>
        </p:txBody>
      </p:sp>
      <p:sp>
        <p:nvSpPr>
          <p:cNvPr id="28676" name="Rectangle 4"/>
          <p:cNvSpPr>
            <a:spLocks noGrp="1" noChangeArrowheads="1"/>
          </p:cNvSpPr>
          <p:nvPr>
            <p:ph type="body" idx="1"/>
          </p:nvPr>
        </p:nvSpPr>
        <p:spPr>
          <a:xfrm>
            <a:off x="457200" y="1981200"/>
            <a:ext cx="8229600" cy="4144963"/>
          </a:xfrm>
        </p:spPr>
        <p:txBody>
          <a:bodyPr>
            <a:normAutofit/>
          </a:bodyPr>
          <a:lstStyle/>
          <a:p>
            <a:pPr>
              <a:lnSpc>
                <a:spcPct val="90000"/>
              </a:lnSpc>
            </a:pPr>
            <a:r>
              <a:rPr lang="en-US" sz="2800" b="1" dirty="0"/>
              <a:t>Absence of common identity can have severe political consequences.</a:t>
            </a:r>
          </a:p>
          <a:p>
            <a:pPr lvl="1">
              <a:lnSpc>
                <a:spcPct val="90000"/>
              </a:lnSpc>
            </a:pPr>
            <a:r>
              <a:rPr lang="en-US" sz="2400" dirty="0"/>
              <a:t>Conflict over national, ethnic, or religious identities can cause political turmoil.</a:t>
            </a:r>
          </a:p>
          <a:p>
            <a:pPr>
              <a:lnSpc>
                <a:spcPct val="90000"/>
              </a:lnSpc>
            </a:pPr>
            <a:r>
              <a:rPr lang="en-US" sz="2800" b="1" dirty="0"/>
              <a:t>Easier for some nations; not for others</a:t>
            </a:r>
          </a:p>
          <a:p>
            <a:pPr lvl="1">
              <a:lnSpc>
                <a:spcPct val="90000"/>
              </a:lnSpc>
            </a:pPr>
            <a:r>
              <a:rPr lang="en-US" sz="2400" dirty="0"/>
              <a:t>Japan: ethnically homogenous, common language and a long national political history</a:t>
            </a:r>
          </a:p>
          <a:p>
            <a:pPr lvl="1">
              <a:lnSpc>
                <a:spcPct val="90000"/>
              </a:lnSpc>
            </a:pPr>
            <a:r>
              <a:rPr lang="en-US" sz="2400" dirty="0"/>
              <a:t>Nigeria: accidental and artificial creation of British colonial rule and has no common pre-colonial history; sharply divided on religion; 250 different ethnic groups</a:t>
            </a:r>
            <a:endParaRPr lang="en-US" sz="2000" dirty="0"/>
          </a:p>
          <a:p>
            <a:pPr lvl="2">
              <a:lnSpc>
                <a:spcPct val="90000"/>
              </a:lnSpc>
            </a:pPr>
            <a:endParaRPr lang="en-US" sz="1800" dirty="0"/>
          </a:p>
        </p:txBody>
      </p:sp>
    </p:spTree>
    <p:extLst>
      <p:ext uri="{BB962C8B-B14F-4D97-AF65-F5344CB8AC3E}">
        <p14:creationId xmlns:p14="http://schemas.microsoft.com/office/powerpoint/2010/main" val="32653760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1417638"/>
            <a:ext cx="7772400" cy="228600"/>
          </a:xfrm>
          <a:prstGeom prst="rect">
            <a:avLst/>
          </a:prstGeom>
          <a:solidFill>
            <a:srgbClr val="6A7CAE"/>
          </a:solidFill>
          <a:ln w="9525">
            <a:solidFill>
              <a:schemeClr val="tx1"/>
            </a:solidFill>
            <a:miter lim="800000"/>
            <a:headEnd/>
            <a:tailEnd/>
          </a:ln>
        </p:spPr>
        <p:txBody>
          <a:bodyPr wrap="none" anchor="ctr">
            <a:prstTxWarp prst="textNoShape">
              <a:avLst/>
            </a:prstTxWarp>
          </a:bodyPr>
          <a:lstStyle/>
          <a:p>
            <a:endParaRPr lang="en-US" dirty="0"/>
          </a:p>
        </p:txBody>
      </p:sp>
      <p:sp>
        <p:nvSpPr>
          <p:cNvPr id="32771" name="Rectangle 3"/>
          <p:cNvSpPr>
            <a:spLocks noGrp="1" noChangeArrowheads="1"/>
          </p:cNvSpPr>
          <p:nvPr>
            <p:ph type="title"/>
          </p:nvPr>
        </p:nvSpPr>
        <p:spPr/>
        <p:txBody>
          <a:bodyPr/>
          <a:lstStyle/>
          <a:p>
            <a:pPr algn="l"/>
            <a:r>
              <a:rPr lang="en-US" dirty="0"/>
              <a:t>Nationality and Ethnicity</a:t>
            </a:r>
          </a:p>
        </p:txBody>
      </p:sp>
      <p:sp>
        <p:nvSpPr>
          <p:cNvPr id="32772" name="Rectangle 4"/>
          <p:cNvSpPr>
            <a:spLocks noGrp="1" noChangeArrowheads="1"/>
          </p:cNvSpPr>
          <p:nvPr>
            <p:ph type="body" idx="1"/>
          </p:nvPr>
        </p:nvSpPr>
        <p:spPr>
          <a:xfrm>
            <a:off x="457200" y="1646238"/>
            <a:ext cx="8461312" cy="5211762"/>
          </a:xfrm>
        </p:spPr>
        <p:txBody>
          <a:bodyPr>
            <a:noAutofit/>
          </a:bodyPr>
          <a:lstStyle/>
          <a:p>
            <a:pPr>
              <a:lnSpc>
                <a:spcPct val="90000"/>
              </a:lnSpc>
            </a:pPr>
            <a:r>
              <a:rPr lang="en-US" sz="2000" b="1" dirty="0"/>
              <a:t>There is a fine line between nations and ethnic groups.</a:t>
            </a:r>
          </a:p>
          <a:p>
            <a:pPr>
              <a:lnSpc>
                <a:spcPct val="90000"/>
              </a:lnSpc>
            </a:pPr>
            <a:r>
              <a:rPr lang="en-US" sz="2000" b="1" dirty="0"/>
              <a:t>Ethnicity need not have any objective basis in genetics, culture, or history.</a:t>
            </a:r>
          </a:p>
          <a:p>
            <a:pPr>
              <a:lnSpc>
                <a:spcPct val="90000"/>
              </a:lnSpc>
            </a:pPr>
            <a:r>
              <a:rPr lang="en-US" sz="2000" b="1" dirty="0"/>
              <a:t>Ethnic differences can be a source of political conflict.</a:t>
            </a:r>
          </a:p>
          <a:p>
            <a:pPr lvl="1">
              <a:lnSpc>
                <a:spcPct val="90000"/>
              </a:lnSpc>
            </a:pPr>
            <a:r>
              <a:rPr lang="en-US" sz="1800" dirty="0"/>
              <a:t>Former Soviet bloc</a:t>
            </a:r>
          </a:p>
          <a:p>
            <a:pPr lvl="1">
              <a:lnSpc>
                <a:spcPct val="90000"/>
              </a:lnSpc>
            </a:pPr>
            <a:r>
              <a:rPr lang="en-US" sz="1800" dirty="0"/>
              <a:t>Former Yugoslavia</a:t>
            </a:r>
          </a:p>
          <a:p>
            <a:pPr>
              <a:lnSpc>
                <a:spcPct val="90000"/>
              </a:lnSpc>
            </a:pPr>
            <a:r>
              <a:rPr lang="en-US" sz="2000" b="1" dirty="0"/>
              <a:t>In many developing countries, boundaries cut across ethnic lines.</a:t>
            </a:r>
          </a:p>
          <a:p>
            <a:pPr lvl="1">
              <a:lnSpc>
                <a:spcPct val="90000"/>
              </a:lnSpc>
            </a:pPr>
            <a:r>
              <a:rPr lang="en-US" sz="1800" dirty="0"/>
              <a:t>Former colonies:  Britain withdrew from India and divided the subcontinent into a northern Muslim area - Pakistan - and a southern Hindu area - India.</a:t>
            </a:r>
          </a:p>
          <a:p>
            <a:pPr lvl="2">
              <a:lnSpc>
                <a:spcPct val="90000"/>
              </a:lnSpc>
            </a:pPr>
            <a:r>
              <a:rPr lang="en-US" sz="1600" dirty="0"/>
              <a:t>Consequence: terrible civil conflict and “ethno-religious” cleansing</a:t>
            </a:r>
          </a:p>
          <a:p>
            <a:pPr lvl="1">
              <a:lnSpc>
                <a:spcPct val="90000"/>
              </a:lnSpc>
            </a:pPr>
            <a:r>
              <a:rPr lang="en-US" sz="1800" dirty="0"/>
              <a:t>Nigeria</a:t>
            </a:r>
          </a:p>
          <a:p>
            <a:pPr lvl="1">
              <a:lnSpc>
                <a:spcPct val="90000"/>
              </a:lnSpc>
            </a:pPr>
            <a:r>
              <a:rPr lang="en-US" sz="1800" dirty="0"/>
              <a:t>Rwanda</a:t>
            </a:r>
          </a:p>
          <a:p>
            <a:pPr>
              <a:lnSpc>
                <a:spcPct val="90000"/>
              </a:lnSpc>
            </a:pPr>
            <a:r>
              <a:rPr lang="en-US" sz="2000" b="1" dirty="0"/>
              <a:t>Traits related to political significant “ethnicity”</a:t>
            </a:r>
          </a:p>
          <a:p>
            <a:pPr lvl="1">
              <a:lnSpc>
                <a:spcPct val="90000"/>
              </a:lnSpc>
            </a:pPr>
            <a:r>
              <a:rPr lang="en-US" sz="1800" dirty="0"/>
              <a:t>Physical differences, language, norms against intermarriage, religion, and negative historical memories.</a:t>
            </a:r>
          </a:p>
          <a:p>
            <a:pPr>
              <a:lnSpc>
                <a:spcPct val="90000"/>
              </a:lnSpc>
            </a:pPr>
            <a:r>
              <a:rPr lang="en-US" sz="2000" b="1" dirty="0"/>
              <a:t>Multiethnic countries</a:t>
            </a:r>
          </a:p>
          <a:p>
            <a:pPr>
              <a:lnSpc>
                <a:spcPct val="90000"/>
              </a:lnSpc>
            </a:pPr>
            <a:endParaRPr lang="en-US" sz="2000" dirty="0"/>
          </a:p>
        </p:txBody>
      </p:sp>
    </p:spTree>
    <p:extLst>
      <p:ext uri="{BB962C8B-B14F-4D97-AF65-F5344CB8AC3E}">
        <p14:creationId xmlns:p14="http://schemas.microsoft.com/office/powerpoint/2010/main" val="23401274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1303338"/>
            <a:ext cx="7772400" cy="228600"/>
          </a:xfrm>
          <a:prstGeom prst="rect">
            <a:avLst/>
          </a:prstGeom>
          <a:solidFill>
            <a:srgbClr val="6A7CAE"/>
          </a:solidFill>
          <a:ln w="9525">
            <a:solidFill>
              <a:schemeClr val="tx1"/>
            </a:solidFill>
            <a:miter lim="800000"/>
            <a:headEnd/>
            <a:tailEnd/>
          </a:ln>
        </p:spPr>
        <p:txBody>
          <a:bodyPr wrap="none" anchor="ctr">
            <a:prstTxWarp prst="textNoShape">
              <a:avLst/>
            </a:prstTxWarp>
          </a:bodyPr>
          <a:lstStyle/>
          <a:p>
            <a:endParaRPr lang="en-US" dirty="0"/>
          </a:p>
        </p:txBody>
      </p:sp>
      <p:sp>
        <p:nvSpPr>
          <p:cNvPr id="34819" name="Rectangle 3"/>
          <p:cNvSpPr>
            <a:spLocks noGrp="1" noChangeArrowheads="1"/>
          </p:cNvSpPr>
          <p:nvPr>
            <p:ph type="title"/>
          </p:nvPr>
        </p:nvSpPr>
        <p:spPr/>
        <p:txBody>
          <a:bodyPr/>
          <a:lstStyle/>
          <a:p>
            <a:pPr algn="l"/>
            <a:r>
              <a:rPr lang="en-US" dirty="0"/>
              <a:t>Language</a:t>
            </a:r>
          </a:p>
        </p:txBody>
      </p:sp>
      <p:sp>
        <p:nvSpPr>
          <p:cNvPr id="34820" name="Rectangle 4"/>
          <p:cNvSpPr>
            <a:spLocks noGrp="1" noChangeArrowheads="1"/>
          </p:cNvSpPr>
          <p:nvPr>
            <p:ph type="body" idx="1"/>
          </p:nvPr>
        </p:nvSpPr>
        <p:spPr>
          <a:xfrm>
            <a:off x="457199" y="1531938"/>
            <a:ext cx="8686801" cy="4594226"/>
          </a:xfrm>
        </p:spPr>
        <p:txBody>
          <a:bodyPr>
            <a:noAutofit/>
          </a:bodyPr>
          <a:lstStyle/>
          <a:p>
            <a:pPr>
              <a:lnSpc>
                <a:spcPct val="90000"/>
              </a:lnSpc>
            </a:pPr>
            <a:r>
              <a:rPr lang="en-US" sz="2000" b="1" dirty="0"/>
              <a:t>Language and social division</a:t>
            </a:r>
          </a:p>
          <a:p>
            <a:pPr lvl="1">
              <a:lnSpc>
                <a:spcPct val="90000"/>
              </a:lnSpc>
            </a:pPr>
            <a:r>
              <a:rPr lang="en-US" sz="2000" dirty="0"/>
              <a:t>5,000 different languages in use in the world today</a:t>
            </a:r>
          </a:p>
          <a:p>
            <a:pPr lvl="1">
              <a:lnSpc>
                <a:spcPct val="90000"/>
              </a:lnSpc>
            </a:pPr>
            <a:r>
              <a:rPr lang="en-US" sz="2000" dirty="0"/>
              <a:t>Only 200 languages have a million or more speakers</a:t>
            </a:r>
          </a:p>
          <a:p>
            <a:pPr lvl="1">
              <a:lnSpc>
                <a:spcPct val="90000"/>
              </a:lnSpc>
            </a:pPr>
            <a:r>
              <a:rPr lang="en-US" sz="2000" dirty="0"/>
              <a:t>Only 8 classified as world languages</a:t>
            </a:r>
          </a:p>
          <a:p>
            <a:pPr lvl="1">
              <a:lnSpc>
                <a:spcPct val="90000"/>
              </a:lnSpc>
            </a:pPr>
            <a:r>
              <a:rPr lang="en-US" sz="2000" dirty="0"/>
              <a:t>English is the most truly international language.</a:t>
            </a:r>
          </a:p>
          <a:p>
            <a:pPr lvl="2">
              <a:lnSpc>
                <a:spcPct val="90000"/>
              </a:lnSpc>
            </a:pPr>
            <a:r>
              <a:rPr lang="en-US" dirty="0"/>
              <a:t>380 million people speak English at home</a:t>
            </a:r>
          </a:p>
          <a:p>
            <a:pPr lvl="2">
              <a:lnSpc>
                <a:spcPct val="90000"/>
              </a:lnSpc>
            </a:pPr>
            <a:r>
              <a:rPr lang="en-US" dirty="0"/>
              <a:t>1.8 billion live in countries where English is one of the official languages</a:t>
            </a:r>
          </a:p>
          <a:p>
            <a:pPr lvl="1">
              <a:lnSpc>
                <a:spcPct val="90000"/>
              </a:lnSpc>
            </a:pPr>
            <a:r>
              <a:rPr lang="en-US" sz="2000" dirty="0"/>
              <a:t>Other international languages: Spanish; Arabic; Russian; Portuguese; French; and German</a:t>
            </a:r>
          </a:p>
          <a:p>
            <a:pPr>
              <a:lnSpc>
                <a:spcPct val="90000"/>
              </a:lnSpc>
            </a:pPr>
            <a:r>
              <a:rPr lang="en-US" sz="2000" b="1" dirty="0"/>
              <a:t>Political systems cannot avoid committing themselves to one or several languages.</a:t>
            </a:r>
          </a:p>
          <a:p>
            <a:pPr lvl="1">
              <a:lnSpc>
                <a:spcPct val="90000"/>
              </a:lnSpc>
            </a:pPr>
            <a:r>
              <a:rPr lang="en-US" sz="2000" dirty="0"/>
              <a:t>Conflicts over educational policies or language use in government</a:t>
            </a:r>
          </a:p>
          <a:p>
            <a:pPr lvl="2">
              <a:lnSpc>
                <a:spcPct val="90000"/>
              </a:lnSpc>
            </a:pPr>
            <a:r>
              <a:rPr lang="en-US" dirty="0"/>
              <a:t>Quebec</a:t>
            </a:r>
          </a:p>
        </p:txBody>
      </p:sp>
    </p:spTree>
    <p:extLst>
      <p:ext uri="{BB962C8B-B14F-4D97-AF65-F5344CB8AC3E}">
        <p14:creationId xmlns:p14="http://schemas.microsoft.com/office/powerpoint/2010/main" val="29594732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8600" y="0"/>
          <a:ext cx="86106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962400" y="2590800"/>
            <a:ext cx="1549142" cy="2031325"/>
          </a:xfrm>
          <a:prstGeom prst="rect">
            <a:avLst/>
          </a:prstGeom>
          <a:noFill/>
        </p:spPr>
        <p:txBody>
          <a:bodyPr wrap="none" rtlCol="0">
            <a:spAutoFit/>
          </a:bodyPr>
          <a:lstStyle/>
          <a:p>
            <a:r>
              <a:rPr lang="en-US" dirty="0" smtClean="0"/>
              <a:t>Revolution</a:t>
            </a:r>
          </a:p>
          <a:p>
            <a:endParaRPr lang="en-US" dirty="0" smtClean="0"/>
          </a:p>
          <a:p>
            <a:r>
              <a:rPr lang="en-US" dirty="0" smtClean="0"/>
              <a:t>Political </a:t>
            </a:r>
          </a:p>
          <a:p>
            <a:r>
              <a:rPr lang="en-US" dirty="0" smtClean="0"/>
              <a:t>Economy</a:t>
            </a:r>
          </a:p>
          <a:p>
            <a:endParaRPr lang="en-US" dirty="0" smtClean="0"/>
          </a:p>
          <a:p>
            <a:r>
              <a:rPr lang="en-US" dirty="0" smtClean="0"/>
              <a:t>Environmental</a:t>
            </a:r>
          </a:p>
          <a:p>
            <a:r>
              <a:rPr lang="en-US" dirty="0" smtClean="0"/>
              <a:t>Politics</a:t>
            </a:r>
            <a:endParaRPr lang="en-US" dirty="0"/>
          </a:p>
        </p:txBody>
      </p:sp>
      <p:sp>
        <p:nvSpPr>
          <p:cNvPr id="4" name="TextBox 3"/>
          <p:cNvSpPr txBox="1"/>
          <p:nvPr/>
        </p:nvSpPr>
        <p:spPr>
          <a:xfrm>
            <a:off x="1447800" y="5943600"/>
            <a:ext cx="2291012" cy="646331"/>
          </a:xfrm>
          <a:prstGeom prst="rect">
            <a:avLst/>
          </a:prstGeom>
          <a:noFill/>
        </p:spPr>
        <p:txBody>
          <a:bodyPr wrap="none" rtlCol="0">
            <a:spAutoFit/>
          </a:bodyPr>
          <a:lstStyle/>
          <a:p>
            <a:r>
              <a:rPr lang="en-US" dirty="0" smtClean="0"/>
              <a:t>International Relations</a:t>
            </a:r>
          </a:p>
          <a:p>
            <a:r>
              <a:rPr lang="en-US" dirty="0" smtClean="0"/>
              <a:t>(</a:t>
            </a:r>
            <a:r>
              <a:rPr lang="en-US" u="sng" dirty="0" smtClean="0"/>
              <a:t>Between</a:t>
            </a:r>
            <a:r>
              <a:rPr lang="en-US" dirty="0" smtClean="0"/>
              <a:t> Countries)</a:t>
            </a:r>
            <a:endParaRPr lang="en-US" dirty="0"/>
          </a:p>
        </p:txBody>
      </p:sp>
      <p:sp>
        <p:nvSpPr>
          <p:cNvPr id="5" name="TextBox 4"/>
          <p:cNvSpPr txBox="1"/>
          <p:nvPr/>
        </p:nvSpPr>
        <p:spPr>
          <a:xfrm>
            <a:off x="5356253" y="5906869"/>
            <a:ext cx="2111347" cy="646331"/>
          </a:xfrm>
          <a:prstGeom prst="rect">
            <a:avLst/>
          </a:prstGeom>
          <a:noFill/>
        </p:spPr>
        <p:txBody>
          <a:bodyPr wrap="none" rtlCol="0">
            <a:spAutoFit/>
          </a:bodyPr>
          <a:lstStyle/>
          <a:p>
            <a:r>
              <a:rPr lang="en-US" dirty="0" smtClean="0"/>
              <a:t>Comparative Politics</a:t>
            </a:r>
          </a:p>
          <a:p>
            <a:r>
              <a:rPr lang="en-US" dirty="0" smtClean="0"/>
              <a:t>(</a:t>
            </a:r>
            <a:r>
              <a:rPr lang="en-US" u="sng" dirty="0" smtClean="0"/>
              <a:t>Within</a:t>
            </a:r>
            <a:r>
              <a:rPr lang="en-US" dirty="0" smtClean="0"/>
              <a:t> Countries)</a:t>
            </a:r>
            <a:endParaRPr lang="en-US" dirty="0"/>
          </a:p>
        </p:txBody>
      </p:sp>
      <p:sp>
        <p:nvSpPr>
          <p:cNvPr id="7" name="Title 1"/>
          <p:cNvSpPr txBox="1">
            <a:spLocks/>
          </p:cNvSpPr>
          <p:nvPr/>
        </p:nvSpPr>
        <p:spPr>
          <a:xfrm>
            <a:off x="228600" y="152400"/>
            <a:ext cx="8610600" cy="990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uLnTx/>
                <a:uFillTx/>
                <a:latin typeface="+mj-lt"/>
                <a:ea typeface="+mj-ea"/>
                <a:cs typeface="+mj-cs"/>
              </a:rPr>
              <a:t>International Relations</a:t>
            </a:r>
            <a:r>
              <a:rPr kumimoji="0" lang="en-US" sz="2800" b="1" i="0" u="none" strike="noStrike" kern="1200" cap="none" spc="0" normalizeH="0" noProof="0" dirty="0" smtClean="0">
                <a:ln>
                  <a:noFill/>
                </a:ln>
                <a:solidFill>
                  <a:schemeClr val="tx2"/>
                </a:solidFill>
                <a:uLnTx/>
                <a:uFillTx/>
                <a:latin typeface="+mj-lt"/>
                <a:ea typeface="+mj-ea"/>
                <a:cs typeface="+mj-cs"/>
              </a:rPr>
              <a:t> </a:t>
            </a:r>
            <a:r>
              <a:rPr kumimoji="0" lang="en-US" sz="2800" b="1" i="0" u="none" strike="noStrike" kern="1200" cap="none" spc="0" normalizeH="0" noProof="0" dirty="0" err="1" smtClean="0">
                <a:ln>
                  <a:noFill/>
                </a:ln>
                <a:solidFill>
                  <a:schemeClr val="tx2"/>
                </a:solidFill>
                <a:uLnTx/>
                <a:uFillTx/>
                <a:latin typeface="+mj-lt"/>
                <a:ea typeface="+mj-ea"/>
                <a:cs typeface="+mj-cs"/>
              </a:rPr>
              <a:t>vs</a:t>
            </a:r>
            <a:r>
              <a:rPr kumimoji="0" lang="en-US" sz="2800" b="1" i="0" u="none" strike="noStrike" kern="1200" cap="none" spc="0" normalizeH="0" noProof="0" dirty="0" smtClean="0">
                <a:ln>
                  <a:noFill/>
                </a:ln>
                <a:solidFill>
                  <a:schemeClr val="tx2"/>
                </a:solidFill>
                <a:uLnTx/>
                <a:uFillTx/>
                <a:latin typeface="+mj-lt"/>
                <a:ea typeface="+mj-ea"/>
                <a:cs typeface="+mj-cs"/>
              </a:rPr>
              <a:t> Comparative </a:t>
            </a:r>
            <a:r>
              <a:rPr kumimoji="0" lang="en-US" sz="2800" b="1" i="0" u="none" strike="noStrike" kern="1200" cap="none" spc="0" normalizeH="0" noProof="0" dirty="0" smtClean="0">
                <a:ln>
                  <a:noFill/>
                </a:ln>
                <a:solidFill>
                  <a:schemeClr val="tx2"/>
                </a:solidFill>
                <a:uLnTx/>
                <a:uFillTx/>
                <a:latin typeface="+mj-lt"/>
                <a:ea typeface="+mj-ea"/>
                <a:cs typeface="+mj-cs"/>
              </a:rPr>
              <a:t>Politics</a:t>
            </a:r>
            <a:endParaRPr kumimoji="0" lang="en-US" sz="2800" b="1" i="0" u="none" strike="noStrike" kern="1200" cap="none" spc="0" normalizeH="0" noProof="0" dirty="0" smtClean="0">
              <a:ln>
                <a:noFill/>
              </a:ln>
              <a:solidFill>
                <a:schemeClr val="tx2"/>
              </a:solidFill>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1524000"/>
            <a:ext cx="7772400" cy="228600"/>
          </a:xfrm>
          <a:prstGeom prst="rect">
            <a:avLst/>
          </a:prstGeom>
          <a:solidFill>
            <a:srgbClr val="6A7CAE"/>
          </a:solidFill>
          <a:ln w="9525">
            <a:solidFill>
              <a:schemeClr val="tx1"/>
            </a:solidFill>
            <a:miter lim="800000"/>
            <a:headEnd/>
            <a:tailEnd/>
          </a:ln>
        </p:spPr>
        <p:txBody>
          <a:bodyPr wrap="none" anchor="ctr">
            <a:prstTxWarp prst="textNoShape">
              <a:avLst/>
            </a:prstTxWarp>
          </a:bodyPr>
          <a:lstStyle/>
          <a:p>
            <a:endParaRPr lang="en-US" dirty="0"/>
          </a:p>
        </p:txBody>
      </p:sp>
      <p:sp>
        <p:nvSpPr>
          <p:cNvPr id="36869" name="Rectangle 5"/>
          <p:cNvSpPr>
            <a:spLocks noGrp="1" noChangeArrowheads="1"/>
          </p:cNvSpPr>
          <p:nvPr>
            <p:ph type="title"/>
          </p:nvPr>
        </p:nvSpPr>
        <p:spPr/>
        <p:txBody>
          <a:bodyPr>
            <a:normAutofit fontScale="90000"/>
          </a:bodyPr>
          <a:lstStyle/>
          <a:p>
            <a:pPr algn="l"/>
            <a:r>
              <a:rPr lang="en-US" dirty="0"/>
              <a:t>Religious Differences and Fundamentalism</a:t>
            </a:r>
          </a:p>
        </p:txBody>
      </p:sp>
      <p:sp>
        <p:nvSpPr>
          <p:cNvPr id="36870" name="Rectangle 6"/>
          <p:cNvSpPr>
            <a:spLocks noGrp="1" noChangeArrowheads="1"/>
          </p:cNvSpPr>
          <p:nvPr>
            <p:ph type="body" idx="1"/>
          </p:nvPr>
        </p:nvSpPr>
        <p:spPr>
          <a:xfrm>
            <a:off x="457200" y="1752600"/>
            <a:ext cx="8229600" cy="5105400"/>
          </a:xfrm>
        </p:spPr>
        <p:txBody>
          <a:bodyPr>
            <a:noAutofit/>
          </a:bodyPr>
          <a:lstStyle/>
          <a:p>
            <a:pPr>
              <a:lnSpc>
                <a:spcPct val="90000"/>
              </a:lnSpc>
            </a:pPr>
            <a:r>
              <a:rPr lang="en-US" sz="1800" b="1" dirty="0"/>
              <a:t>States vary in their religious characteristics.</a:t>
            </a:r>
          </a:p>
          <a:p>
            <a:pPr lvl="1">
              <a:lnSpc>
                <a:spcPct val="90000"/>
              </a:lnSpc>
            </a:pPr>
            <a:r>
              <a:rPr lang="en-US" sz="1800" dirty="0"/>
              <a:t>Religion may be a basis of national identity for a majority of the population:  Israel, the Irish Republic, and Pakistan</a:t>
            </a:r>
          </a:p>
          <a:p>
            <a:pPr lvl="1">
              <a:lnSpc>
                <a:spcPct val="90000"/>
              </a:lnSpc>
            </a:pPr>
            <a:r>
              <a:rPr lang="en-US" sz="1800" dirty="0"/>
              <a:t>Iran is a theocratic regime.</a:t>
            </a:r>
          </a:p>
          <a:p>
            <a:pPr lvl="2">
              <a:lnSpc>
                <a:spcPct val="90000"/>
              </a:lnSpc>
            </a:pPr>
            <a:r>
              <a:rPr lang="en-US" sz="1800" dirty="0"/>
              <a:t>Religious authorities govern</a:t>
            </a:r>
          </a:p>
          <a:p>
            <a:pPr lvl="2">
              <a:lnSpc>
                <a:spcPct val="90000"/>
              </a:lnSpc>
            </a:pPr>
            <a:r>
              <a:rPr lang="en-US" sz="1800" dirty="0"/>
              <a:t>Religious law is part of the country’s legal code</a:t>
            </a:r>
          </a:p>
          <a:p>
            <a:pPr lvl="1">
              <a:lnSpc>
                <a:spcPct val="90000"/>
              </a:lnSpc>
            </a:pPr>
            <a:r>
              <a:rPr lang="en-US" sz="1800" dirty="0"/>
              <a:t>Religion can be a rallying point for political movements.</a:t>
            </a:r>
          </a:p>
          <a:p>
            <a:pPr lvl="2">
              <a:lnSpc>
                <a:spcPct val="90000"/>
              </a:lnSpc>
            </a:pPr>
            <a:r>
              <a:rPr lang="en-US" sz="1800" dirty="0"/>
              <a:t>Poland</a:t>
            </a:r>
          </a:p>
          <a:p>
            <a:pPr>
              <a:lnSpc>
                <a:spcPct val="90000"/>
              </a:lnSpc>
            </a:pPr>
            <a:r>
              <a:rPr lang="en-US" sz="1800" b="1" dirty="0"/>
              <a:t>Christianity is the largest and most widely spread religion.</a:t>
            </a:r>
          </a:p>
          <a:p>
            <a:pPr lvl="1">
              <a:lnSpc>
                <a:spcPct val="90000"/>
              </a:lnSpc>
            </a:pPr>
            <a:r>
              <a:rPr lang="en-US" sz="1800" dirty="0"/>
              <a:t>Roman Catholics, Protestants, and Orthodox</a:t>
            </a:r>
          </a:p>
          <a:p>
            <a:pPr>
              <a:lnSpc>
                <a:spcPct val="90000"/>
              </a:lnSpc>
            </a:pPr>
            <a:r>
              <a:rPr lang="en-US" sz="1800" b="1" dirty="0"/>
              <a:t>Muslims are the second largest religion group and the most rapidly growing.</a:t>
            </a:r>
          </a:p>
          <a:p>
            <a:pPr>
              <a:lnSpc>
                <a:spcPct val="90000"/>
              </a:lnSpc>
            </a:pPr>
            <a:r>
              <a:rPr lang="en-US" sz="1800" b="1" dirty="0"/>
              <a:t>Can be a source of intense antagonism</a:t>
            </a:r>
          </a:p>
          <a:p>
            <a:pPr lvl="1">
              <a:lnSpc>
                <a:spcPct val="90000"/>
              </a:lnSpc>
            </a:pPr>
            <a:r>
              <a:rPr lang="en-US" sz="1800" dirty="0"/>
              <a:t>Religious</a:t>
            </a:r>
            <a:r>
              <a:rPr lang="en-US" sz="1800" dirty="0" smtClean="0"/>
              <a:t> “fundamentalism”</a:t>
            </a:r>
            <a:endParaRPr lang="en-US" sz="1800" dirty="0"/>
          </a:p>
        </p:txBody>
      </p:sp>
    </p:spTree>
    <p:extLst>
      <p:ext uri="{BB962C8B-B14F-4D97-AF65-F5344CB8AC3E}">
        <p14:creationId xmlns:p14="http://schemas.microsoft.com/office/powerpoint/2010/main" val="40229186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p01"/>
          <p:cNvPicPr>
            <a:picLocks noChangeAspect="1" noChangeArrowheads="1"/>
          </p:cNvPicPr>
          <p:nvPr/>
        </p:nvPicPr>
        <p:blipFill>
          <a:blip r:embed="rId3"/>
          <a:srcRect/>
          <a:stretch>
            <a:fillRect/>
          </a:stretch>
        </p:blipFill>
        <p:spPr bwMode="auto">
          <a:xfrm>
            <a:off x="0" y="457200"/>
            <a:ext cx="9296400" cy="6400800"/>
          </a:xfrm>
          <a:prstGeom prst="rect">
            <a:avLst/>
          </a:prstGeom>
          <a:noFill/>
        </p:spPr>
      </p:pic>
    </p:spTree>
    <p:extLst>
      <p:ext uri="{BB962C8B-B14F-4D97-AF65-F5344CB8AC3E}">
        <p14:creationId xmlns:p14="http://schemas.microsoft.com/office/powerpoint/2010/main" val="274195589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1303338"/>
            <a:ext cx="7772400" cy="228600"/>
          </a:xfrm>
          <a:prstGeom prst="rect">
            <a:avLst/>
          </a:prstGeom>
          <a:solidFill>
            <a:srgbClr val="6A7CAE"/>
          </a:solidFill>
          <a:ln w="9525">
            <a:solidFill>
              <a:schemeClr val="tx1"/>
            </a:solidFill>
            <a:miter lim="800000"/>
            <a:headEnd/>
            <a:tailEnd/>
          </a:ln>
        </p:spPr>
        <p:txBody>
          <a:bodyPr wrap="none" anchor="ctr">
            <a:prstTxWarp prst="textNoShape">
              <a:avLst/>
            </a:prstTxWarp>
          </a:bodyPr>
          <a:lstStyle/>
          <a:p>
            <a:endParaRPr lang="en-US" dirty="0"/>
          </a:p>
        </p:txBody>
      </p:sp>
      <p:sp>
        <p:nvSpPr>
          <p:cNvPr id="38915" name="Rectangle 3"/>
          <p:cNvSpPr>
            <a:spLocks noGrp="1" noChangeArrowheads="1"/>
          </p:cNvSpPr>
          <p:nvPr>
            <p:ph type="title"/>
          </p:nvPr>
        </p:nvSpPr>
        <p:spPr/>
        <p:txBody>
          <a:bodyPr/>
          <a:lstStyle/>
          <a:p>
            <a:pPr algn="l"/>
            <a:r>
              <a:rPr lang="en-US" dirty="0"/>
              <a:t>Fostering Economic Development</a:t>
            </a:r>
          </a:p>
        </p:txBody>
      </p:sp>
      <p:sp>
        <p:nvSpPr>
          <p:cNvPr id="38916" name="Rectangle 4"/>
          <p:cNvSpPr>
            <a:spLocks noGrp="1" noChangeArrowheads="1"/>
          </p:cNvSpPr>
          <p:nvPr>
            <p:ph type="body" idx="1"/>
          </p:nvPr>
        </p:nvSpPr>
        <p:spPr>
          <a:xfrm>
            <a:off x="533400" y="1684338"/>
            <a:ext cx="8534400" cy="5326062"/>
          </a:xfrm>
        </p:spPr>
        <p:txBody>
          <a:bodyPr>
            <a:noAutofit/>
          </a:bodyPr>
          <a:lstStyle/>
          <a:p>
            <a:pPr>
              <a:lnSpc>
                <a:spcPct val="90000"/>
              </a:lnSpc>
            </a:pPr>
            <a:r>
              <a:rPr lang="en-US" sz="1800" b="1" dirty="0"/>
              <a:t>Two major forces transforming political systems and nations</a:t>
            </a:r>
          </a:p>
          <a:p>
            <a:pPr lvl="1">
              <a:lnSpc>
                <a:spcPct val="90000"/>
              </a:lnSpc>
            </a:pPr>
            <a:r>
              <a:rPr lang="en-US" sz="1800" dirty="0"/>
              <a:t>Process of economic development</a:t>
            </a:r>
          </a:p>
          <a:p>
            <a:pPr lvl="1">
              <a:lnSpc>
                <a:spcPct val="90000"/>
              </a:lnSpc>
            </a:pPr>
            <a:r>
              <a:rPr lang="en-US" sz="1800" dirty="0"/>
              <a:t>Political </a:t>
            </a:r>
            <a:r>
              <a:rPr lang="en-US" sz="1800" dirty="0" smtClean="0"/>
              <a:t>democratization</a:t>
            </a:r>
          </a:p>
          <a:p>
            <a:pPr marL="274320" lvl="1" indent="0">
              <a:lnSpc>
                <a:spcPct val="90000"/>
              </a:lnSpc>
              <a:buNone/>
            </a:pPr>
            <a:endParaRPr lang="en-US" sz="1800" dirty="0"/>
          </a:p>
          <a:p>
            <a:pPr>
              <a:lnSpc>
                <a:spcPct val="90000"/>
              </a:lnSpc>
            </a:pPr>
            <a:r>
              <a:rPr lang="en-US" sz="1800" b="1" dirty="0"/>
              <a:t>A political system cannot satisfy its citizens if it does not foster these social and economic development.</a:t>
            </a:r>
          </a:p>
          <a:p>
            <a:pPr>
              <a:lnSpc>
                <a:spcPct val="90000"/>
              </a:lnSpc>
            </a:pPr>
            <a:r>
              <a:rPr lang="en-US" sz="1800" b="1" dirty="0"/>
              <a:t>Living standards</a:t>
            </a:r>
          </a:p>
          <a:p>
            <a:pPr lvl="1">
              <a:lnSpc>
                <a:spcPct val="90000"/>
              </a:lnSpc>
            </a:pPr>
            <a:r>
              <a:rPr lang="en-US" sz="1800" dirty="0"/>
              <a:t>Globalization, democratization, and marketization</a:t>
            </a:r>
          </a:p>
          <a:p>
            <a:pPr lvl="1">
              <a:lnSpc>
                <a:spcPct val="90000"/>
              </a:lnSpc>
            </a:pPr>
            <a:r>
              <a:rPr lang="en-US" sz="1800" dirty="0"/>
              <a:t>HDI- Human Development Index</a:t>
            </a:r>
          </a:p>
          <a:p>
            <a:pPr>
              <a:lnSpc>
                <a:spcPct val="90000"/>
              </a:lnSpc>
            </a:pPr>
            <a:r>
              <a:rPr lang="en-US" sz="1800" b="1" dirty="0"/>
              <a:t>Structure of the labor force</a:t>
            </a:r>
          </a:p>
          <a:p>
            <a:pPr lvl="1">
              <a:lnSpc>
                <a:spcPct val="90000"/>
              </a:lnSpc>
            </a:pPr>
            <a:r>
              <a:rPr lang="en-US" sz="1800" dirty="0"/>
              <a:t>Agriculture</a:t>
            </a:r>
          </a:p>
          <a:p>
            <a:pPr lvl="1">
              <a:lnSpc>
                <a:spcPct val="90000"/>
              </a:lnSpc>
            </a:pPr>
            <a:r>
              <a:rPr lang="en-US" sz="1800" dirty="0"/>
              <a:t>Urbanization</a:t>
            </a:r>
          </a:p>
          <a:p>
            <a:pPr>
              <a:lnSpc>
                <a:spcPct val="90000"/>
              </a:lnSpc>
            </a:pPr>
            <a:r>
              <a:rPr lang="en-US" sz="1800" b="1" dirty="0"/>
              <a:t>Wide gap in living standards still exists across nations of the world.</a:t>
            </a:r>
          </a:p>
          <a:p>
            <a:pPr>
              <a:lnSpc>
                <a:spcPct val="90000"/>
              </a:lnSpc>
            </a:pPr>
            <a:r>
              <a:rPr lang="en-US" sz="1800" b="1" dirty="0"/>
              <a:t>Productivity requires resources to develop a skilled and healthy labor force and an infrastructure that supports material welfare.</a:t>
            </a:r>
          </a:p>
        </p:txBody>
      </p:sp>
    </p:spTree>
    <p:extLst>
      <p:ext uri="{BB962C8B-B14F-4D97-AF65-F5344CB8AC3E}">
        <p14:creationId xmlns:p14="http://schemas.microsoft.com/office/powerpoint/2010/main" val="2120903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1189038"/>
            <a:ext cx="7772400" cy="228600"/>
          </a:xfrm>
          <a:prstGeom prst="rect">
            <a:avLst/>
          </a:prstGeom>
          <a:solidFill>
            <a:srgbClr val="6A7CAE"/>
          </a:solidFill>
          <a:ln w="9525">
            <a:solidFill>
              <a:schemeClr val="tx1"/>
            </a:solidFill>
            <a:miter lim="800000"/>
            <a:headEnd/>
            <a:tailEnd/>
          </a:ln>
        </p:spPr>
        <p:txBody>
          <a:bodyPr wrap="none" anchor="ctr">
            <a:prstTxWarp prst="textNoShape">
              <a:avLst/>
            </a:prstTxWarp>
          </a:bodyPr>
          <a:lstStyle/>
          <a:p>
            <a:endParaRPr lang="en-US" dirty="0"/>
          </a:p>
        </p:txBody>
      </p:sp>
      <p:sp>
        <p:nvSpPr>
          <p:cNvPr id="40963" name="Rectangle 3"/>
          <p:cNvSpPr>
            <a:spLocks noGrp="1" noChangeArrowheads="1"/>
          </p:cNvSpPr>
          <p:nvPr>
            <p:ph type="title"/>
          </p:nvPr>
        </p:nvSpPr>
        <p:spPr/>
        <p:txBody>
          <a:bodyPr>
            <a:normAutofit/>
          </a:bodyPr>
          <a:lstStyle/>
          <a:p>
            <a:pPr algn="l"/>
            <a:r>
              <a:rPr lang="en-US" dirty="0"/>
              <a:t>Problems of Economic Development</a:t>
            </a:r>
          </a:p>
        </p:txBody>
      </p:sp>
      <p:sp>
        <p:nvSpPr>
          <p:cNvPr id="40964" name="Rectangle 4"/>
          <p:cNvSpPr>
            <a:spLocks noGrp="1" noChangeArrowheads="1"/>
          </p:cNvSpPr>
          <p:nvPr>
            <p:ph type="body" idx="1"/>
          </p:nvPr>
        </p:nvSpPr>
        <p:spPr>
          <a:xfrm>
            <a:off x="457200" y="1746066"/>
            <a:ext cx="8229600" cy="4380097"/>
          </a:xfrm>
        </p:spPr>
        <p:txBody>
          <a:bodyPr>
            <a:noAutofit/>
          </a:bodyPr>
          <a:lstStyle/>
          <a:p>
            <a:pPr>
              <a:lnSpc>
                <a:spcPct val="90000"/>
              </a:lnSpc>
            </a:pPr>
            <a:r>
              <a:rPr lang="en-US" sz="2000" b="1" dirty="0"/>
              <a:t>The unequal distribution of resources and opportunities are among the most serious causes of political conflict.</a:t>
            </a:r>
          </a:p>
          <a:p>
            <a:pPr lvl="1">
              <a:lnSpc>
                <a:spcPct val="90000"/>
              </a:lnSpc>
            </a:pPr>
            <a:r>
              <a:rPr lang="en-US" sz="2000" dirty="0"/>
              <a:t>Large GNP may conceal significant differences in distribution of these resources.</a:t>
            </a:r>
          </a:p>
          <a:p>
            <a:pPr lvl="1">
              <a:lnSpc>
                <a:spcPct val="90000"/>
              </a:lnSpc>
            </a:pPr>
            <a:r>
              <a:rPr lang="en-US" sz="2000" dirty="0"/>
              <a:t>Country’s politics affected by internal divisions of income, wealth, etc.</a:t>
            </a:r>
          </a:p>
          <a:p>
            <a:pPr lvl="2">
              <a:lnSpc>
                <a:spcPct val="90000"/>
              </a:lnSpc>
            </a:pPr>
            <a:r>
              <a:rPr lang="en-US" dirty="0"/>
              <a:t>Some countries work to limit these divisions:  India</a:t>
            </a:r>
          </a:p>
          <a:p>
            <a:pPr lvl="2">
              <a:lnSpc>
                <a:spcPct val="90000"/>
              </a:lnSpc>
            </a:pPr>
            <a:r>
              <a:rPr lang="en-US" dirty="0"/>
              <a:t>Economic inequality in America is as great as several poor nations, such as China and Egypt.</a:t>
            </a:r>
          </a:p>
          <a:p>
            <a:pPr lvl="1">
              <a:lnSpc>
                <a:spcPct val="90000"/>
              </a:lnSpc>
            </a:pPr>
            <a:r>
              <a:rPr lang="en-US" sz="2000" b="1" i="1" dirty="0"/>
              <a:t>First stages of industrialization may actually increase income inequality even though economic development may narrow the differences eventually, but that is not guaranteed.</a:t>
            </a:r>
          </a:p>
          <a:p>
            <a:pPr>
              <a:lnSpc>
                <a:spcPct val="90000"/>
              </a:lnSpc>
            </a:pPr>
            <a:endParaRPr lang="en-US" sz="2000" dirty="0"/>
          </a:p>
        </p:txBody>
      </p:sp>
    </p:spTree>
    <p:extLst>
      <p:ext uri="{BB962C8B-B14F-4D97-AF65-F5344CB8AC3E}">
        <p14:creationId xmlns:p14="http://schemas.microsoft.com/office/powerpoint/2010/main" val="25031882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p01"/>
          <p:cNvPicPr>
            <a:picLocks noChangeAspect="1" noChangeArrowheads="1"/>
          </p:cNvPicPr>
          <p:nvPr/>
        </p:nvPicPr>
        <p:blipFill>
          <a:blip r:embed="rId3"/>
          <a:srcRect/>
          <a:stretch>
            <a:fillRect/>
          </a:stretch>
        </p:blipFill>
        <p:spPr bwMode="auto">
          <a:xfrm>
            <a:off x="0" y="457200"/>
            <a:ext cx="9144000" cy="5943600"/>
          </a:xfrm>
          <a:prstGeom prst="rect">
            <a:avLst/>
          </a:prstGeom>
          <a:noFill/>
        </p:spPr>
      </p:pic>
    </p:spTree>
    <p:extLst>
      <p:ext uri="{BB962C8B-B14F-4D97-AF65-F5344CB8AC3E}">
        <p14:creationId xmlns:p14="http://schemas.microsoft.com/office/powerpoint/2010/main" val="30287853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1189038"/>
            <a:ext cx="7772400" cy="228600"/>
          </a:xfrm>
          <a:prstGeom prst="rect">
            <a:avLst/>
          </a:prstGeom>
          <a:solidFill>
            <a:srgbClr val="6A7CAE"/>
          </a:solidFill>
          <a:ln w="9525">
            <a:solidFill>
              <a:schemeClr val="tx1"/>
            </a:solidFill>
            <a:miter lim="800000"/>
            <a:headEnd/>
            <a:tailEnd/>
          </a:ln>
        </p:spPr>
        <p:txBody>
          <a:bodyPr wrap="none" anchor="ctr">
            <a:prstTxWarp prst="textNoShape">
              <a:avLst/>
            </a:prstTxWarp>
          </a:bodyPr>
          <a:lstStyle/>
          <a:p>
            <a:endParaRPr lang="en-US" dirty="0"/>
          </a:p>
        </p:txBody>
      </p:sp>
      <p:sp>
        <p:nvSpPr>
          <p:cNvPr id="43015" name="Rectangle 7"/>
          <p:cNvSpPr>
            <a:spLocks noGrp="1" noChangeArrowheads="1"/>
          </p:cNvSpPr>
          <p:nvPr>
            <p:ph type="title"/>
          </p:nvPr>
        </p:nvSpPr>
        <p:spPr/>
        <p:txBody>
          <a:bodyPr>
            <a:normAutofit/>
          </a:bodyPr>
          <a:lstStyle/>
          <a:p>
            <a:r>
              <a:rPr lang="en-US" dirty="0"/>
              <a:t>Problems of Economic Development</a:t>
            </a:r>
          </a:p>
        </p:txBody>
      </p:sp>
      <p:sp>
        <p:nvSpPr>
          <p:cNvPr id="43016" name="Rectangle 8"/>
          <p:cNvSpPr>
            <a:spLocks noGrp="1" noChangeArrowheads="1"/>
          </p:cNvSpPr>
          <p:nvPr>
            <p:ph type="body" idx="1"/>
          </p:nvPr>
        </p:nvSpPr>
        <p:spPr>
          <a:xfrm>
            <a:off x="216469" y="1746066"/>
            <a:ext cx="8927531" cy="4380097"/>
          </a:xfrm>
        </p:spPr>
        <p:txBody>
          <a:bodyPr>
            <a:noAutofit/>
          </a:bodyPr>
          <a:lstStyle/>
          <a:p>
            <a:pPr>
              <a:lnSpc>
                <a:spcPct val="90000"/>
              </a:lnSpc>
            </a:pPr>
            <a:r>
              <a:rPr lang="en-US" sz="2000" b="1" dirty="0"/>
              <a:t>Another correlate of development is population growth.</a:t>
            </a:r>
          </a:p>
          <a:p>
            <a:pPr lvl="1">
              <a:lnSpc>
                <a:spcPct val="90000"/>
              </a:lnSpc>
            </a:pPr>
            <a:r>
              <a:rPr lang="en-US" sz="2000" dirty="0"/>
              <a:t>Generally population growth occurs when positive things, like health care improvement, increased living standards, occur. </a:t>
            </a:r>
          </a:p>
          <a:p>
            <a:pPr lvl="1">
              <a:lnSpc>
                <a:spcPct val="90000"/>
              </a:lnSpc>
            </a:pPr>
            <a:r>
              <a:rPr lang="en-US" sz="2000" dirty="0"/>
              <a:t>Rapid population growth, however, can pose policy challenges for many developing nations.</a:t>
            </a:r>
          </a:p>
          <a:p>
            <a:pPr lvl="1">
              <a:lnSpc>
                <a:spcPct val="90000"/>
              </a:lnSpc>
            </a:pPr>
            <a:r>
              <a:rPr lang="en-US" sz="2000" dirty="0"/>
              <a:t>Fertility rates</a:t>
            </a:r>
          </a:p>
          <a:p>
            <a:pPr lvl="1">
              <a:lnSpc>
                <a:spcPct val="90000"/>
              </a:lnSpc>
            </a:pPr>
            <a:r>
              <a:rPr lang="en-US" sz="2000" dirty="0"/>
              <a:t>Coercive policies: China</a:t>
            </a:r>
          </a:p>
          <a:p>
            <a:pPr>
              <a:lnSpc>
                <a:spcPct val="90000"/>
              </a:lnSpc>
            </a:pPr>
            <a:r>
              <a:rPr lang="en-US" sz="2000" b="1" dirty="0"/>
              <a:t>Economic growth can also create environmental costs.</a:t>
            </a:r>
          </a:p>
          <a:p>
            <a:pPr lvl="1">
              <a:lnSpc>
                <a:spcPct val="90000"/>
              </a:lnSpc>
            </a:pPr>
            <a:r>
              <a:rPr lang="en-US" sz="2000" dirty="0"/>
              <a:t>Despoiled forests, depleted soils and fisheries, polluted air and water, nuclear waste, endangered species, and ozone questions.</a:t>
            </a:r>
          </a:p>
          <a:p>
            <a:pPr lvl="1">
              <a:lnSpc>
                <a:spcPct val="90000"/>
              </a:lnSpc>
            </a:pPr>
            <a:r>
              <a:rPr lang="en-US" sz="2000" dirty="0"/>
              <a:t>Shortages of clean water, air, and adequate sanitation.</a:t>
            </a:r>
          </a:p>
          <a:p>
            <a:pPr lvl="1">
              <a:lnSpc>
                <a:spcPct val="90000"/>
              </a:lnSpc>
            </a:pPr>
            <a:endParaRPr lang="en-US" sz="2000" dirty="0"/>
          </a:p>
          <a:p>
            <a:pPr lvl="1">
              <a:lnSpc>
                <a:spcPct val="90000"/>
              </a:lnSpc>
            </a:pPr>
            <a:endParaRPr lang="en-US" sz="2000" dirty="0"/>
          </a:p>
        </p:txBody>
      </p:sp>
    </p:spTree>
    <p:extLst>
      <p:ext uri="{BB962C8B-B14F-4D97-AF65-F5344CB8AC3E}">
        <p14:creationId xmlns:p14="http://schemas.microsoft.com/office/powerpoint/2010/main" val="6370889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p01"/>
          <p:cNvPicPr>
            <a:picLocks noChangeAspect="1" noChangeArrowheads="1"/>
          </p:cNvPicPr>
          <p:nvPr/>
        </p:nvPicPr>
        <p:blipFill>
          <a:blip r:embed="rId3"/>
          <a:srcRect/>
          <a:stretch>
            <a:fillRect/>
          </a:stretch>
        </p:blipFill>
        <p:spPr bwMode="auto">
          <a:xfrm>
            <a:off x="0" y="379413"/>
            <a:ext cx="9144000" cy="5868987"/>
          </a:xfrm>
          <a:prstGeom prst="rect">
            <a:avLst/>
          </a:prstGeom>
          <a:noFill/>
        </p:spPr>
      </p:pic>
    </p:spTree>
    <p:extLst>
      <p:ext uri="{BB962C8B-B14F-4D97-AF65-F5344CB8AC3E}">
        <p14:creationId xmlns:p14="http://schemas.microsoft.com/office/powerpoint/2010/main" val="5295380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524000"/>
            <a:ext cx="7772400" cy="228600"/>
          </a:xfrm>
          <a:prstGeom prst="rect">
            <a:avLst/>
          </a:prstGeom>
          <a:solidFill>
            <a:srgbClr val="6A7CAE"/>
          </a:solidFill>
          <a:ln w="9525">
            <a:solidFill>
              <a:schemeClr val="tx1"/>
            </a:solidFill>
            <a:miter lim="800000"/>
            <a:headEnd/>
            <a:tailEnd/>
          </a:ln>
        </p:spPr>
        <p:txBody>
          <a:bodyPr wrap="none" anchor="ctr">
            <a:prstTxWarp prst="textNoShape">
              <a:avLst/>
            </a:prstTxWarp>
          </a:bodyPr>
          <a:lstStyle/>
          <a:p>
            <a:endParaRPr lang="en-US" dirty="0"/>
          </a:p>
        </p:txBody>
      </p:sp>
      <p:sp>
        <p:nvSpPr>
          <p:cNvPr id="47109" name="Rectangle 5"/>
          <p:cNvSpPr>
            <a:spLocks noGrp="1" noChangeArrowheads="1"/>
          </p:cNvSpPr>
          <p:nvPr>
            <p:ph type="title"/>
          </p:nvPr>
        </p:nvSpPr>
        <p:spPr/>
        <p:txBody>
          <a:bodyPr>
            <a:normAutofit fontScale="90000"/>
          </a:bodyPr>
          <a:lstStyle/>
          <a:p>
            <a:pPr algn="l"/>
            <a:r>
              <a:rPr lang="en-US" dirty="0"/>
              <a:t>Fostering Democracy, Human Rights, and Civil Liberties</a:t>
            </a:r>
          </a:p>
        </p:txBody>
      </p:sp>
      <p:sp>
        <p:nvSpPr>
          <p:cNvPr id="47110" name="Rectangle 6"/>
          <p:cNvSpPr>
            <a:spLocks noGrp="1" noChangeArrowheads="1"/>
          </p:cNvSpPr>
          <p:nvPr>
            <p:ph type="body" idx="1"/>
          </p:nvPr>
        </p:nvSpPr>
        <p:spPr>
          <a:xfrm>
            <a:off x="457200" y="2178975"/>
            <a:ext cx="8229600" cy="3947188"/>
          </a:xfrm>
        </p:spPr>
        <p:txBody>
          <a:bodyPr/>
          <a:lstStyle/>
          <a:p>
            <a:pPr>
              <a:lnSpc>
                <a:spcPct val="90000"/>
              </a:lnSpc>
            </a:pPr>
            <a:r>
              <a:rPr lang="en-US" sz="2800" b="1" dirty="0"/>
              <a:t>Democratization is the second major force transforming contemporary political systems.</a:t>
            </a:r>
          </a:p>
          <a:p>
            <a:pPr lvl="1">
              <a:lnSpc>
                <a:spcPct val="90000"/>
              </a:lnSpc>
            </a:pPr>
            <a:r>
              <a:rPr lang="en-US" sz="2400" dirty="0"/>
              <a:t>Includes the enhancement of human rights and the expansion of freedom.</a:t>
            </a:r>
            <a:endParaRPr lang="en-US" sz="2400" dirty="0" smtClean="0"/>
          </a:p>
          <a:p>
            <a:pPr lvl="1">
              <a:lnSpc>
                <a:spcPct val="90000"/>
              </a:lnSpc>
            </a:pPr>
            <a:endParaRPr lang="en-US" sz="2400" dirty="0" smtClean="0"/>
          </a:p>
          <a:p>
            <a:pPr lvl="1">
              <a:lnSpc>
                <a:spcPct val="90000"/>
              </a:lnSpc>
            </a:pPr>
            <a:endParaRPr lang="en-US" sz="2400" dirty="0"/>
          </a:p>
        </p:txBody>
      </p:sp>
    </p:spTree>
    <p:extLst>
      <p:ext uri="{BB962C8B-B14F-4D97-AF65-F5344CB8AC3E}">
        <p14:creationId xmlns:p14="http://schemas.microsoft.com/office/powerpoint/2010/main" val="5098082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524000"/>
            <a:ext cx="7772400" cy="228600"/>
          </a:xfrm>
          <a:prstGeom prst="rect">
            <a:avLst/>
          </a:prstGeom>
          <a:solidFill>
            <a:srgbClr val="6A7CAE"/>
          </a:solidFill>
          <a:ln w="9525">
            <a:solidFill>
              <a:schemeClr val="tx1"/>
            </a:solidFill>
            <a:miter lim="800000"/>
            <a:headEnd/>
            <a:tailEnd/>
          </a:ln>
        </p:spPr>
        <p:txBody>
          <a:bodyPr wrap="none" anchor="ctr">
            <a:prstTxWarp prst="textNoShape">
              <a:avLst/>
            </a:prstTxWarp>
          </a:bodyPr>
          <a:lstStyle/>
          <a:p>
            <a:endParaRPr lang="en-US" dirty="0"/>
          </a:p>
        </p:txBody>
      </p:sp>
      <p:sp>
        <p:nvSpPr>
          <p:cNvPr id="49155" name="Rectangle 3"/>
          <p:cNvSpPr>
            <a:spLocks noGrp="1" noChangeArrowheads="1"/>
          </p:cNvSpPr>
          <p:nvPr>
            <p:ph type="title"/>
          </p:nvPr>
        </p:nvSpPr>
        <p:spPr/>
        <p:txBody>
          <a:bodyPr>
            <a:normAutofit fontScale="90000"/>
          </a:bodyPr>
          <a:lstStyle/>
          <a:p>
            <a:pPr algn="l"/>
            <a:r>
              <a:rPr lang="en-US" dirty="0"/>
              <a:t>Fostering Democracy, Human Rights, and Civil Liberties</a:t>
            </a:r>
          </a:p>
        </p:txBody>
      </p:sp>
      <p:sp>
        <p:nvSpPr>
          <p:cNvPr id="49156" name="Rectangle 4"/>
          <p:cNvSpPr>
            <a:spLocks noGrp="1" noChangeArrowheads="1"/>
          </p:cNvSpPr>
          <p:nvPr>
            <p:ph type="body" idx="1"/>
          </p:nvPr>
        </p:nvSpPr>
        <p:spPr>
          <a:xfrm>
            <a:off x="457199" y="1962521"/>
            <a:ext cx="8475743" cy="4163642"/>
          </a:xfrm>
        </p:spPr>
        <p:txBody>
          <a:bodyPr>
            <a:noAutofit/>
          </a:bodyPr>
          <a:lstStyle/>
          <a:p>
            <a:pPr>
              <a:lnSpc>
                <a:spcPct val="90000"/>
              </a:lnSpc>
            </a:pPr>
            <a:r>
              <a:rPr lang="en-US" sz="2000" b="1" dirty="0"/>
              <a:t>The most important general distinction in classifying political systems:</a:t>
            </a:r>
            <a:endParaRPr lang="en-US" sz="2000" b="1" dirty="0">
              <a:solidFill>
                <a:srgbClr val="FF0000"/>
              </a:solidFill>
            </a:endParaRPr>
          </a:p>
          <a:p>
            <a:pPr lvl="1">
              <a:lnSpc>
                <a:spcPct val="90000"/>
              </a:lnSpc>
            </a:pPr>
            <a:r>
              <a:rPr lang="en-US" sz="2000" b="1" dirty="0">
                <a:solidFill>
                  <a:srgbClr val="FF0000"/>
                </a:solidFill>
              </a:rPr>
              <a:t>Democratic systems </a:t>
            </a:r>
            <a:r>
              <a:rPr lang="en-US" sz="2000" dirty="0"/>
              <a:t>versus </a:t>
            </a:r>
            <a:r>
              <a:rPr lang="en-US" sz="2000" b="1" dirty="0">
                <a:solidFill>
                  <a:srgbClr val="FF0000"/>
                </a:solidFill>
              </a:rPr>
              <a:t>authoritarian systems</a:t>
            </a:r>
          </a:p>
          <a:p>
            <a:pPr lvl="1">
              <a:lnSpc>
                <a:spcPct val="90000"/>
              </a:lnSpc>
            </a:pPr>
            <a:r>
              <a:rPr lang="en-US" sz="2000" b="1" dirty="0"/>
              <a:t>Authoritarian</a:t>
            </a:r>
            <a:r>
              <a:rPr lang="en-US" sz="2000" dirty="0"/>
              <a:t>: lack one or several of the defining features of democracy</a:t>
            </a:r>
          </a:p>
          <a:p>
            <a:pPr lvl="2">
              <a:lnSpc>
                <a:spcPct val="90000"/>
              </a:lnSpc>
            </a:pPr>
            <a:r>
              <a:rPr lang="en-US" dirty="0"/>
              <a:t>Oligarchy</a:t>
            </a:r>
          </a:p>
          <a:p>
            <a:pPr lvl="2">
              <a:lnSpc>
                <a:spcPct val="90000"/>
              </a:lnSpc>
            </a:pPr>
            <a:r>
              <a:rPr lang="en-US" dirty="0"/>
              <a:t>Totalitarian</a:t>
            </a:r>
          </a:p>
          <a:p>
            <a:pPr lvl="1">
              <a:lnSpc>
                <a:spcPct val="90000"/>
              </a:lnSpc>
            </a:pPr>
            <a:r>
              <a:rPr lang="en-US" sz="2000" b="1" u="sng" dirty="0"/>
              <a:t>Waves of</a:t>
            </a:r>
            <a:r>
              <a:rPr lang="en-US" sz="2000" b="1" u="sng" dirty="0" smtClean="0"/>
              <a:t> Democratization</a:t>
            </a:r>
            <a:endParaRPr lang="en-US" sz="2000" b="1" u="sng" dirty="0"/>
          </a:p>
          <a:p>
            <a:pPr lvl="2">
              <a:lnSpc>
                <a:spcPct val="90000"/>
              </a:lnSpc>
            </a:pPr>
            <a:r>
              <a:rPr lang="en-US" b="1" u="sng" dirty="0"/>
              <a:t>First</a:t>
            </a:r>
            <a:r>
              <a:rPr lang="en-US" dirty="0"/>
              <a:t>: during the first half of the 20th century: Western states</a:t>
            </a:r>
          </a:p>
          <a:p>
            <a:pPr lvl="2">
              <a:lnSpc>
                <a:spcPct val="90000"/>
              </a:lnSpc>
            </a:pPr>
            <a:r>
              <a:rPr lang="en-US" b="1" u="sng" dirty="0"/>
              <a:t>Second</a:t>
            </a:r>
            <a:r>
              <a:rPr lang="en-US" dirty="0"/>
              <a:t>: 1943 to 1960s: newly independent states and defeated authoritarian powers</a:t>
            </a:r>
          </a:p>
          <a:p>
            <a:pPr lvl="2">
              <a:lnSpc>
                <a:spcPct val="90000"/>
              </a:lnSpc>
            </a:pPr>
            <a:r>
              <a:rPr lang="en-US" b="1" u="sng" dirty="0"/>
              <a:t>Third</a:t>
            </a:r>
            <a:r>
              <a:rPr lang="en-US" dirty="0"/>
              <a:t>: 1974 involving Southern Europe, East Asia, Latin America, and a number of African states.</a:t>
            </a:r>
          </a:p>
          <a:p>
            <a:pPr lvl="2">
              <a:lnSpc>
                <a:spcPct val="90000"/>
              </a:lnSpc>
            </a:pPr>
            <a:r>
              <a:rPr lang="en-US" b="1" dirty="0"/>
              <a:t>Result: democracy more of a common goal of the global community</a:t>
            </a:r>
          </a:p>
          <a:p>
            <a:pPr lvl="1">
              <a:lnSpc>
                <a:spcPct val="90000"/>
              </a:lnSpc>
            </a:pPr>
            <a:endParaRPr lang="en-US" sz="2000" dirty="0"/>
          </a:p>
        </p:txBody>
      </p:sp>
    </p:spTree>
    <p:extLst>
      <p:ext uri="{BB962C8B-B14F-4D97-AF65-F5344CB8AC3E}">
        <p14:creationId xmlns:p14="http://schemas.microsoft.com/office/powerpoint/2010/main" val="253190086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p01"/>
          <p:cNvPicPr>
            <a:picLocks noChangeAspect="1" noChangeArrowheads="1"/>
          </p:cNvPicPr>
          <p:nvPr/>
        </p:nvPicPr>
        <p:blipFill>
          <a:blip r:embed="rId3"/>
          <a:srcRect/>
          <a:stretch>
            <a:fillRect/>
          </a:stretch>
        </p:blipFill>
        <p:spPr bwMode="auto">
          <a:xfrm>
            <a:off x="609600" y="0"/>
            <a:ext cx="8077200" cy="6858000"/>
          </a:xfrm>
          <a:prstGeom prst="rect">
            <a:avLst/>
          </a:prstGeom>
          <a:noFill/>
        </p:spPr>
      </p:pic>
    </p:spTree>
    <p:extLst>
      <p:ext uri="{BB962C8B-B14F-4D97-AF65-F5344CB8AC3E}">
        <p14:creationId xmlns:p14="http://schemas.microsoft.com/office/powerpoint/2010/main" val="42874640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381000"/>
            <a:ext cx="8229600" cy="762000"/>
          </a:xfrm>
        </p:spPr>
        <p:txBody>
          <a:bodyPr/>
          <a:lstStyle/>
          <a:p>
            <a:r>
              <a:rPr lang="en-US" dirty="0" smtClean="0"/>
              <a:t>Types of Regimes - Democracy</a:t>
            </a:r>
            <a:endParaRPr lang="en-US" dirty="0"/>
          </a:p>
        </p:txBody>
      </p:sp>
      <p:sp>
        <p:nvSpPr>
          <p:cNvPr id="24579" name="Rectangle 3"/>
          <p:cNvSpPr>
            <a:spLocks noGrp="1" noChangeArrowheads="1"/>
          </p:cNvSpPr>
          <p:nvPr>
            <p:ph idx="1"/>
          </p:nvPr>
        </p:nvSpPr>
        <p:spPr>
          <a:xfrm>
            <a:off x="381000" y="1219200"/>
            <a:ext cx="8305800" cy="5334000"/>
          </a:xfrm>
        </p:spPr>
        <p:txBody>
          <a:bodyPr/>
          <a:lstStyle/>
          <a:p>
            <a:pPr marL="609600" indent="-609600"/>
            <a:r>
              <a:rPr lang="en-US" b="0" dirty="0" smtClean="0"/>
              <a:t>What is Democracy?</a:t>
            </a:r>
          </a:p>
          <a:p>
            <a:pPr marL="609600" indent="-609600"/>
            <a:r>
              <a:rPr lang="en-US" b="0" dirty="0" smtClean="0"/>
              <a:t>The </a:t>
            </a:r>
            <a:r>
              <a:rPr lang="en-US" b="0" dirty="0"/>
              <a:t>word democracy means many different things to many different people.  For many, “democratic” means good things and “nondemocratic” means bad</a:t>
            </a:r>
            <a:r>
              <a:rPr lang="en-US" b="0" dirty="0" smtClean="0"/>
              <a:t>.</a:t>
            </a:r>
          </a:p>
          <a:p>
            <a:pPr marL="609600" indent="-609600"/>
            <a:endParaRPr lang="en-US" b="0" dirty="0"/>
          </a:p>
          <a:p>
            <a:pPr marL="609600" indent="-609600"/>
            <a:r>
              <a:rPr lang="en-US" b="0" u="sng" dirty="0" smtClean="0"/>
              <a:t>Basic Definition</a:t>
            </a:r>
            <a:r>
              <a:rPr lang="en-US" b="0" dirty="0" smtClean="0"/>
              <a:t>:  political </a:t>
            </a:r>
            <a:r>
              <a:rPr lang="en-US" b="0" dirty="0"/>
              <a:t>power exercised either directly or indirectly through participation, competition, and liberty</a:t>
            </a:r>
            <a:r>
              <a:rPr lang="en-US" b="0" dirty="0" smtClean="0"/>
              <a:t>.</a:t>
            </a:r>
          </a:p>
          <a:p>
            <a:pPr marL="609600" indent="-609600"/>
            <a:endParaRPr lang="en-US" b="0" dirty="0" smtClean="0"/>
          </a:p>
          <a:p>
            <a:pPr marL="609600" indent="-609600"/>
            <a:r>
              <a:rPr lang="en-US" dirty="0" smtClean="0"/>
              <a:t>BUT even political theorists can’t agree on exact definition…more of a spectrum.</a:t>
            </a:r>
            <a:endParaRPr lang="en-US" b="0" dirty="0"/>
          </a:p>
        </p:txBody>
      </p:sp>
    </p:spTree>
    <p:extLst>
      <p:ext uri="{BB962C8B-B14F-4D97-AF65-F5344CB8AC3E}">
        <p14:creationId xmlns:p14="http://schemas.microsoft.com/office/powerpoint/2010/main" val="348458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79">
                                            <p:txEl>
                                              <p:pRg st="5" end="5"/>
                                            </p:txEl>
                                          </p:spTgt>
                                        </p:tgtEl>
                                        <p:attrNameLst>
                                          <p:attrName>style.visibility</p:attrName>
                                        </p:attrNameLst>
                                      </p:cBhvr>
                                      <p:to>
                                        <p:strVal val="visible"/>
                                      </p:to>
                                    </p:set>
                                    <p:anim calcmode="lin" valueType="num">
                                      <p:cBhvr additive="base">
                                        <p:cTn id="25"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Types of Regimes - Democracy</a:t>
            </a:r>
            <a:endParaRPr lang="en-US" dirty="0"/>
          </a:p>
        </p:txBody>
      </p:sp>
      <p:sp>
        <p:nvSpPr>
          <p:cNvPr id="25603" name="Rectangle 3"/>
          <p:cNvSpPr>
            <a:spLocks noGrp="1" noChangeArrowheads="1"/>
          </p:cNvSpPr>
          <p:nvPr>
            <p:ph idx="1"/>
          </p:nvPr>
        </p:nvSpPr>
        <p:spPr>
          <a:xfrm>
            <a:off x="533400" y="1371600"/>
            <a:ext cx="8442325" cy="5105400"/>
          </a:xfrm>
        </p:spPr>
        <p:txBody>
          <a:bodyPr/>
          <a:lstStyle/>
          <a:p>
            <a:pPr marL="609600" indent="-609600"/>
            <a:r>
              <a:rPr lang="en-US" sz="2400" b="0" u="sng" dirty="0" smtClean="0"/>
              <a:t>Various Textbook Definitions:</a:t>
            </a:r>
          </a:p>
          <a:p>
            <a:pPr marL="609600" indent="-609600"/>
            <a:r>
              <a:rPr lang="en-US" sz="2400" b="0" dirty="0" smtClean="0"/>
              <a:t>(Almond) - </a:t>
            </a:r>
            <a:r>
              <a:rPr lang="en-US" sz="2400" b="0" i="1" dirty="0" smtClean="0"/>
              <a:t>a </a:t>
            </a:r>
            <a:r>
              <a:rPr lang="en-US" sz="2400" b="0" i="1" dirty="0"/>
              <a:t>political system in which citizens enjoy a number of basic civil and political rights, and in which their most important political leaders are elected in free and fair elections and accountable under a rule of law</a:t>
            </a:r>
            <a:r>
              <a:rPr lang="en-US" sz="2400" b="0" i="1" dirty="0" smtClean="0"/>
              <a:t>.</a:t>
            </a:r>
          </a:p>
          <a:p>
            <a:pPr marL="609600" indent="-609600"/>
            <a:endParaRPr lang="en-US" sz="2400" b="0" i="1" dirty="0" smtClean="0"/>
          </a:p>
          <a:p>
            <a:pPr marL="609600" indent="-609600"/>
            <a:r>
              <a:rPr lang="en-US" sz="2400" b="0" dirty="0" smtClean="0"/>
              <a:t>(Barrington) </a:t>
            </a:r>
            <a:r>
              <a:rPr lang="en-US" sz="2400" i="1" dirty="0"/>
              <a:t>A regime type that involves the selection of government officials through free and fair elections, a balance between the principle of majority rule and the protection of minority interests, and constitutional limitations on government actions</a:t>
            </a:r>
            <a:r>
              <a:rPr lang="en-US" sz="2400" dirty="0"/>
              <a:t>.</a:t>
            </a:r>
          </a:p>
          <a:p>
            <a:pPr marL="609600" indent="-609600"/>
            <a:endParaRPr lang="en-US" sz="2400" b="0" dirty="0"/>
          </a:p>
        </p:txBody>
      </p:sp>
    </p:spTree>
    <p:extLst>
      <p:ext uri="{BB962C8B-B14F-4D97-AF65-F5344CB8AC3E}">
        <p14:creationId xmlns:p14="http://schemas.microsoft.com/office/powerpoint/2010/main" val="3382092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 calcmode="lin" valueType="num">
                                      <p:cBhvr additive="base">
                                        <p:cTn id="12"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603">
                                            <p:txEl>
                                              <p:pRg st="3" end="3"/>
                                            </p:txEl>
                                          </p:spTgt>
                                        </p:tgtEl>
                                        <p:attrNameLst>
                                          <p:attrName>style.visibility</p:attrName>
                                        </p:attrNameLst>
                                      </p:cBhvr>
                                      <p:to>
                                        <p:strVal val="visible"/>
                                      </p:to>
                                    </p:set>
                                    <p:anim calcmode="lin" valueType="num">
                                      <p:cBhvr additive="base">
                                        <p:cTn id="18"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dirty="0" smtClean="0"/>
              <a:t>Types of Regimes – Democracy (Liberal </a:t>
            </a:r>
            <a:r>
              <a:rPr lang="en-US" dirty="0" err="1" smtClean="0"/>
              <a:t>vs</a:t>
            </a:r>
            <a:r>
              <a:rPr lang="en-US" dirty="0" smtClean="0"/>
              <a:t> Illiberal) </a:t>
            </a:r>
            <a:endParaRPr lang="en-US" dirty="0"/>
          </a:p>
        </p:txBody>
      </p:sp>
      <p:sp>
        <p:nvSpPr>
          <p:cNvPr id="25603" name="Rectangle 3"/>
          <p:cNvSpPr>
            <a:spLocks noGrp="1" noChangeArrowheads="1"/>
          </p:cNvSpPr>
          <p:nvPr>
            <p:ph idx="1"/>
          </p:nvPr>
        </p:nvSpPr>
        <p:spPr>
          <a:xfrm>
            <a:off x="-381000" y="1371600"/>
            <a:ext cx="8382000" cy="5105400"/>
          </a:xfrm>
        </p:spPr>
        <p:txBody>
          <a:bodyPr>
            <a:normAutofit lnSpcReduction="10000"/>
          </a:bodyPr>
          <a:lstStyle/>
          <a:p>
            <a:pPr lvl="2"/>
            <a:r>
              <a:rPr lang="en-US" sz="2600" b="1" u="sng" dirty="0"/>
              <a:t>Liberal (substantive) </a:t>
            </a:r>
            <a:r>
              <a:rPr lang="en-US" sz="2600" b="1" u="sng" dirty="0" smtClean="0"/>
              <a:t>Democracies </a:t>
            </a:r>
            <a:r>
              <a:rPr lang="en-US" sz="2600" b="1" dirty="0" smtClean="0"/>
              <a:t> </a:t>
            </a:r>
            <a:r>
              <a:rPr lang="en-US" sz="2600" dirty="0" smtClean="0"/>
              <a:t>typically include: </a:t>
            </a:r>
          </a:p>
          <a:p>
            <a:pPr lvl="3">
              <a:buFont typeface="Wingdings" pitchFamily="2" charset="2"/>
              <a:buChar char="Ø"/>
            </a:pPr>
            <a:r>
              <a:rPr lang="en-US" sz="2600" dirty="0" smtClean="0"/>
              <a:t>Competitive Elections</a:t>
            </a:r>
          </a:p>
          <a:p>
            <a:pPr lvl="3">
              <a:buFont typeface="Wingdings" pitchFamily="2" charset="2"/>
              <a:buChar char="Ø"/>
            </a:pPr>
            <a:r>
              <a:rPr lang="en-US" sz="2600" dirty="0" smtClean="0"/>
              <a:t>Civil </a:t>
            </a:r>
            <a:r>
              <a:rPr lang="en-US" sz="2600" dirty="0"/>
              <a:t>liberties</a:t>
            </a:r>
          </a:p>
          <a:p>
            <a:pPr lvl="3">
              <a:buFont typeface="Wingdings" pitchFamily="2" charset="2"/>
              <a:buChar char="Ø"/>
            </a:pPr>
            <a:r>
              <a:rPr lang="en-US" sz="2600" dirty="0"/>
              <a:t>Rule of law</a:t>
            </a:r>
          </a:p>
          <a:p>
            <a:pPr lvl="3">
              <a:buFont typeface="Wingdings" pitchFamily="2" charset="2"/>
              <a:buChar char="Ø"/>
            </a:pPr>
            <a:r>
              <a:rPr lang="en-US" sz="2600" dirty="0"/>
              <a:t>Neutrality of the judiciary</a:t>
            </a:r>
          </a:p>
          <a:p>
            <a:pPr lvl="3">
              <a:buFont typeface="Wingdings" pitchFamily="2" charset="2"/>
              <a:buChar char="Ø"/>
            </a:pPr>
            <a:r>
              <a:rPr lang="en-US" sz="2600" dirty="0"/>
              <a:t>Open civil society</a:t>
            </a:r>
          </a:p>
          <a:p>
            <a:pPr lvl="3">
              <a:buFont typeface="Wingdings" pitchFamily="2" charset="2"/>
              <a:buChar char="Ø"/>
            </a:pPr>
            <a:r>
              <a:rPr lang="en-US" sz="2600" dirty="0"/>
              <a:t>Civilian control of the military</a:t>
            </a:r>
          </a:p>
          <a:p>
            <a:pPr lvl="2"/>
            <a:r>
              <a:rPr lang="en-US" sz="2600" b="1" u="sng" dirty="0"/>
              <a:t>Illiberal or </a:t>
            </a:r>
            <a:r>
              <a:rPr lang="en-US" sz="2600" b="1" u="sng" dirty="0" smtClean="0"/>
              <a:t>Procedural Democracies</a:t>
            </a:r>
            <a:endParaRPr lang="en-US" sz="2600" b="1" u="sng" dirty="0"/>
          </a:p>
          <a:p>
            <a:pPr lvl="3">
              <a:buFont typeface="Wingdings" pitchFamily="2" charset="2"/>
              <a:buChar char="Ø"/>
            </a:pPr>
            <a:r>
              <a:rPr lang="en-US" sz="2600" dirty="0" smtClean="0"/>
              <a:t>Appear like other established                       democracies (elections) but do </a:t>
            </a:r>
            <a:r>
              <a:rPr lang="en-US" sz="2600" dirty="0"/>
              <a:t>not </a:t>
            </a:r>
            <a:r>
              <a:rPr lang="en-US" sz="2600" dirty="0" smtClean="0"/>
              <a:t>                       have many of </a:t>
            </a:r>
            <a:r>
              <a:rPr lang="en-US" sz="2600" dirty="0"/>
              <a:t>the features </a:t>
            </a:r>
            <a:r>
              <a:rPr lang="en-US" sz="2600" dirty="0" smtClean="0"/>
              <a:t>listed </a:t>
            </a:r>
            <a:r>
              <a:rPr lang="en-US" sz="2600" dirty="0"/>
              <a:t>above</a:t>
            </a:r>
          </a:p>
          <a:p>
            <a:pPr marL="609600" indent="-609600"/>
            <a:endParaRPr lang="en-US" sz="2400" b="0" dirty="0" smtClean="0"/>
          </a:p>
        </p:txBody>
      </p:sp>
      <p:pic>
        <p:nvPicPr>
          <p:cNvPr id="4" name="Picture 2" descr="http://t0.gstatic.com/images?q=tbn:ANd9GcTVFH9cdb_e489EuCGA617jgosdk96nYq2yh0iC8FWeP5GvHiUqqQ:www.russiablog.org/PutinRussianRoulette.gif"/>
          <p:cNvPicPr>
            <a:picLocks noChangeAspect="1" noChangeArrowheads="1"/>
          </p:cNvPicPr>
          <p:nvPr/>
        </p:nvPicPr>
        <p:blipFill>
          <a:blip r:embed="rId3" cstate="print"/>
          <a:srcRect/>
          <a:stretch>
            <a:fillRect/>
          </a:stretch>
        </p:blipFill>
        <p:spPr bwMode="auto">
          <a:xfrm>
            <a:off x="6248400" y="3883412"/>
            <a:ext cx="2769557" cy="2732795"/>
          </a:xfrm>
          <a:prstGeom prst="rect">
            <a:avLst/>
          </a:prstGeom>
          <a:noFill/>
          <a:ln w="57150">
            <a:solidFill>
              <a:srgbClr val="00B0F0"/>
            </a:solidFill>
          </a:ln>
        </p:spPr>
      </p:pic>
      <p:pic>
        <p:nvPicPr>
          <p:cNvPr id="5" name="Picture 2" descr="http://i.obozrevatel.com/10/1048816/330x220_7605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828800"/>
            <a:ext cx="2769557" cy="1846372"/>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494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603">
                                            <p:txEl>
                                              <p:pRg st="6" end="6"/>
                                            </p:txEl>
                                          </p:spTgt>
                                        </p:tgtEl>
                                        <p:attrNameLst>
                                          <p:attrName>style.visibility</p:attrName>
                                        </p:attrNameLst>
                                      </p:cBhvr>
                                      <p:to>
                                        <p:strVal val="visible"/>
                                      </p:to>
                                    </p:set>
                                    <p:anim calcmode="lin" valueType="num">
                                      <p:cBhvr additive="base">
                                        <p:cTn id="43"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anim calcmode="lin" valueType="num">
                                      <p:cBhvr additive="base">
                                        <p:cTn id="49"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603">
                                            <p:txEl>
                                              <p:pRg st="8" end="8"/>
                                            </p:txEl>
                                          </p:spTgt>
                                        </p:tgtEl>
                                        <p:attrNameLst>
                                          <p:attrName>style.visibility</p:attrName>
                                        </p:attrNameLst>
                                      </p:cBhvr>
                                      <p:to>
                                        <p:strVal val="visible"/>
                                      </p:to>
                                    </p:set>
                                    <p:anim calcmode="lin" valueType="num">
                                      <p:cBhvr additive="base">
                                        <p:cTn id="55" dur="5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60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38200"/>
          </a:xfrm>
        </p:spPr>
        <p:txBody>
          <a:bodyPr>
            <a:normAutofit/>
          </a:bodyPr>
          <a:lstStyle/>
          <a:p>
            <a:r>
              <a:rPr lang="en-US" dirty="0" smtClean="0"/>
              <a:t>Types of Regimes - Authoritarian </a:t>
            </a:r>
            <a:endParaRPr lang="en-US" dirty="0"/>
          </a:p>
        </p:txBody>
      </p:sp>
      <p:sp>
        <p:nvSpPr>
          <p:cNvPr id="3" name="Content Placeholder 2"/>
          <p:cNvSpPr>
            <a:spLocks noGrp="1"/>
          </p:cNvSpPr>
          <p:nvPr>
            <p:ph sz="quarter" idx="1"/>
          </p:nvPr>
        </p:nvSpPr>
        <p:spPr>
          <a:xfrm>
            <a:off x="-10510" y="1295400"/>
            <a:ext cx="5115910" cy="4937760"/>
          </a:xfrm>
        </p:spPr>
        <p:txBody>
          <a:bodyPr/>
          <a:lstStyle/>
          <a:p>
            <a:pPr marL="533400" indent="-533400">
              <a:lnSpc>
                <a:spcPct val="90000"/>
              </a:lnSpc>
            </a:pPr>
            <a:r>
              <a:rPr lang="en-US" sz="2800" b="1" u="sng" dirty="0"/>
              <a:t>Authoritarianism</a:t>
            </a:r>
            <a:r>
              <a:rPr lang="en-US" sz="2800" dirty="0"/>
              <a:t> is a political regime where a small group of individuals exercises power over the state without being constitutionally responsible to the public. </a:t>
            </a:r>
            <a:endParaRPr lang="en-US" sz="2800" dirty="0" smtClean="0"/>
          </a:p>
          <a:p>
            <a:pPr marL="533400" indent="-533400">
              <a:lnSpc>
                <a:spcPct val="90000"/>
              </a:lnSpc>
            </a:pPr>
            <a:r>
              <a:rPr lang="en-US" sz="2800" dirty="0" smtClean="0"/>
              <a:t>Examples? </a:t>
            </a:r>
            <a:endParaRPr lang="en-US" sz="2800" dirty="0"/>
          </a:p>
          <a:p>
            <a:pP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524000"/>
            <a:ext cx="3640864" cy="3895725"/>
          </a:xfrm>
          <a:prstGeom prst="rect">
            <a:avLst/>
          </a:prstGeom>
          <a:ln w="57150">
            <a:solidFill>
              <a:srgbClr val="00B0F0"/>
            </a:solidFill>
          </a:ln>
        </p:spPr>
      </p:pic>
    </p:spTree>
    <p:extLst>
      <p:ext uri="{BB962C8B-B14F-4D97-AF65-F5344CB8AC3E}">
        <p14:creationId xmlns:p14="http://schemas.microsoft.com/office/powerpoint/2010/main" val="3593360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38200"/>
          </a:xfrm>
        </p:spPr>
        <p:txBody>
          <a:bodyPr>
            <a:normAutofit fontScale="90000"/>
          </a:bodyPr>
          <a:lstStyle/>
          <a:p>
            <a:r>
              <a:rPr lang="en-US" dirty="0" smtClean="0"/>
              <a:t>Types of Regimes:</a:t>
            </a:r>
            <a:br>
              <a:rPr lang="en-US" dirty="0" smtClean="0"/>
            </a:br>
            <a:r>
              <a:rPr lang="en-US" dirty="0" smtClean="0"/>
              <a:t> Authoritarian </a:t>
            </a:r>
            <a:endParaRPr lang="en-US" dirty="0"/>
          </a:p>
        </p:txBody>
      </p:sp>
      <p:sp>
        <p:nvSpPr>
          <p:cNvPr id="3" name="Content Placeholder 2"/>
          <p:cNvSpPr>
            <a:spLocks noGrp="1"/>
          </p:cNvSpPr>
          <p:nvPr>
            <p:ph sz="quarter" idx="1"/>
          </p:nvPr>
        </p:nvSpPr>
        <p:spPr>
          <a:xfrm>
            <a:off x="228600" y="1219200"/>
            <a:ext cx="8229600" cy="5257800"/>
          </a:xfrm>
        </p:spPr>
        <p:txBody>
          <a:bodyPr>
            <a:normAutofit lnSpcReduction="10000"/>
          </a:bodyPr>
          <a:lstStyle/>
          <a:p>
            <a:r>
              <a:rPr lang="en-US" b="1" u="sng" dirty="0" smtClean="0"/>
              <a:t>Authoritarian Characteristics:</a:t>
            </a:r>
          </a:p>
          <a:p>
            <a:r>
              <a:rPr lang="en-US" dirty="0" smtClean="0"/>
              <a:t>Elites who hold political power                                        make decisions</a:t>
            </a:r>
          </a:p>
          <a:p>
            <a:r>
              <a:rPr lang="en-US" dirty="0"/>
              <a:t>Some based on </a:t>
            </a:r>
            <a:r>
              <a:rPr lang="en-US" dirty="0" smtClean="0"/>
              <a:t>Communism</a:t>
            </a:r>
          </a:p>
          <a:p>
            <a:r>
              <a:rPr lang="en-US" dirty="0" smtClean="0"/>
              <a:t>Some </a:t>
            </a:r>
            <a:r>
              <a:rPr lang="en-US" dirty="0"/>
              <a:t>based on </a:t>
            </a:r>
            <a:r>
              <a:rPr lang="en-US" dirty="0" smtClean="0"/>
              <a:t>Corporatism</a:t>
            </a:r>
          </a:p>
          <a:p>
            <a:pPr lvl="1"/>
            <a:r>
              <a:rPr lang="en-US" dirty="0" smtClean="0"/>
              <a:t>Gov’t officials interact with                                         people/groups outside gov’t before                                          they set policy</a:t>
            </a:r>
          </a:p>
          <a:p>
            <a:pPr lvl="1"/>
            <a:r>
              <a:rPr lang="en-US" dirty="0" smtClean="0"/>
              <a:t>Patron-Client Systems – Favors and services to their supporters</a:t>
            </a:r>
            <a:endParaRPr lang="en-US" dirty="0"/>
          </a:p>
          <a:p>
            <a:r>
              <a:rPr lang="en-US" dirty="0" smtClean="0"/>
              <a:t>Economy is tightly controlled by the political elite</a:t>
            </a:r>
          </a:p>
          <a:p>
            <a:r>
              <a:rPr lang="en-US" dirty="0" smtClean="0"/>
              <a:t>Citizens have little to no input on selection of leaders</a:t>
            </a:r>
          </a:p>
          <a:p>
            <a:r>
              <a:rPr lang="en-US" dirty="0" smtClean="0"/>
              <a:t>Restriction of civil liberties very common</a:t>
            </a:r>
          </a:p>
          <a:p>
            <a:pP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81000"/>
            <a:ext cx="3581400" cy="3581400"/>
          </a:xfrm>
          <a:prstGeom prst="rect">
            <a:avLst/>
          </a:prstGeom>
          <a:ln w="57150">
            <a:solidFill>
              <a:srgbClr val="00B0F0"/>
            </a:solidFill>
          </a:ln>
        </p:spPr>
      </p:pic>
    </p:spTree>
    <p:extLst>
      <p:ext uri="{BB962C8B-B14F-4D97-AF65-F5344CB8AC3E}">
        <p14:creationId xmlns:p14="http://schemas.microsoft.com/office/powerpoint/2010/main" val="497944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Totalitarian Regimes</a:t>
            </a:r>
            <a:endParaRPr lang="en-US" dirty="0"/>
          </a:p>
        </p:txBody>
      </p:sp>
      <p:sp>
        <p:nvSpPr>
          <p:cNvPr id="3" name="Content Placeholder 2"/>
          <p:cNvSpPr>
            <a:spLocks noGrp="1"/>
          </p:cNvSpPr>
          <p:nvPr>
            <p:ph sz="quarter" idx="1"/>
          </p:nvPr>
        </p:nvSpPr>
        <p:spPr/>
        <p:txBody>
          <a:bodyPr>
            <a:normAutofit/>
          </a:bodyPr>
          <a:lstStyle/>
          <a:p>
            <a:pPr marL="381000" indent="-381000">
              <a:lnSpc>
                <a:spcPct val="90000"/>
              </a:lnSpc>
            </a:pPr>
            <a:r>
              <a:rPr lang="en-US" sz="2800" b="1" u="sng" dirty="0"/>
              <a:t>Totalitarianism</a:t>
            </a:r>
            <a:r>
              <a:rPr lang="en-US" sz="2800" dirty="0"/>
              <a:t> is a highly centralized regime that possesses some form of </a:t>
            </a:r>
            <a:r>
              <a:rPr lang="en-US" sz="2800" u="sng" dirty="0"/>
              <a:t>strong</a:t>
            </a:r>
            <a:r>
              <a:rPr lang="en-US" sz="2800" dirty="0"/>
              <a:t> </a:t>
            </a:r>
            <a:r>
              <a:rPr lang="en-US" sz="2800" u="sng" dirty="0"/>
              <a:t>ideology</a:t>
            </a:r>
            <a:r>
              <a:rPr lang="en-US" sz="2800" dirty="0"/>
              <a:t> that seeks to transform and absorb aspects of the state, society, and the economy.  </a:t>
            </a:r>
          </a:p>
          <a:p>
            <a:r>
              <a:rPr lang="en-US" dirty="0" smtClean="0"/>
              <a:t>Much more negative connotation than authoritarian</a:t>
            </a:r>
          </a:p>
          <a:p>
            <a:r>
              <a:rPr lang="en-US" dirty="0" smtClean="0"/>
              <a:t>Very repressive</a:t>
            </a:r>
          </a:p>
          <a:p>
            <a:r>
              <a:rPr lang="en-US" dirty="0" smtClean="0"/>
              <a:t>Use violence/terror </a:t>
            </a:r>
          </a:p>
          <a:p>
            <a:r>
              <a:rPr lang="en-US" dirty="0" smtClean="0"/>
              <a:t>Examples?</a:t>
            </a:r>
          </a:p>
        </p:txBody>
      </p:sp>
      <p:pic>
        <p:nvPicPr>
          <p:cNvPr id="1026" name="Picture 2" descr="https://static.prtst.net/asset-proxy/f788bfb228b689d815126b49fc6122e944e0d758/687474703a2f2f696d6736332e696d616765736861636b2e75732f696d6736332f313330352f7479706538386368696e65736561726d793030312e6a7067/http:/img63.imageshack.us/img63/1305/type88chinesearmy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428998"/>
            <a:ext cx="4933950" cy="3289301"/>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729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Regimes</a:t>
            </a:r>
            <a:endParaRPr lang="en-US" dirty="0"/>
          </a:p>
        </p:txBody>
      </p:sp>
      <p:sp>
        <p:nvSpPr>
          <p:cNvPr id="3" name="Content Placeholder 2"/>
          <p:cNvSpPr>
            <a:spLocks noGrp="1"/>
          </p:cNvSpPr>
          <p:nvPr>
            <p:ph sz="quarter" idx="1"/>
          </p:nvPr>
        </p:nvSpPr>
        <p:spPr/>
        <p:txBody>
          <a:bodyPr/>
          <a:lstStyle/>
          <a:p>
            <a:r>
              <a:rPr lang="en-US" dirty="0" smtClean="0"/>
              <a:t>Military rule</a:t>
            </a:r>
          </a:p>
          <a:p>
            <a:pPr lvl="1"/>
            <a:r>
              <a:rPr lang="en-US" dirty="0" smtClean="0"/>
              <a:t>Nondemocratic</a:t>
            </a:r>
          </a:p>
          <a:p>
            <a:pPr lvl="1"/>
            <a:r>
              <a:rPr lang="en-US" dirty="0" smtClean="0"/>
              <a:t>Prevalent in Latin America,  Africa                                       and parts of Asia</a:t>
            </a:r>
          </a:p>
          <a:p>
            <a:pPr lvl="1"/>
            <a:r>
              <a:rPr lang="en-US" dirty="0" smtClean="0"/>
              <a:t>Usually begins with a coup </a:t>
            </a:r>
            <a:r>
              <a:rPr lang="en-US" dirty="0" err="1" smtClean="0"/>
              <a:t>d’etat</a:t>
            </a:r>
            <a:endParaRPr lang="en-US" dirty="0" smtClean="0"/>
          </a:p>
          <a:p>
            <a:pPr lvl="1"/>
            <a:r>
              <a:rPr lang="en-US" dirty="0" smtClean="0"/>
              <a:t>Examples?</a:t>
            </a:r>
            <a:endParaRPr lang="en-US" dirty="0"/>
          </a:p>
        </p:txBody>
      </p:sp>
      <p:pic>
        <p:nvPicPr>
          <p:cNvPr id="66562" name="Picture 2" descr="http://t3.gstatic.com/images?q=tbn:ANd9GcSzx2OItGRjdpx2B82to85sp_oYmSqKdYoMMQy1oRrDyBAPALJ4:www.afribd.com/miniature.php%3Fpic%3Dhttp://www.sudplanete.net/_uploads/images/livres/african_book/9781562781.jpg%26h_max%3D700%26w_max%3D500"/>
          <p:cNvPicPr>
            <a:picLocks noChangeAspect="1" noChangeArrowheads="1"/>
          </p:cNvPicPr>
          <p:nvPr/>
        </p:nvPicPr>
        <p:blipFill>
          <a:blip r:embed="rId3" cstate="print"/>
          <a:srcRect/>
          <a:stretch>
            <a:fillRect/>
          </a:stretch>
        </p:blipFill>
        <p:spPr bwMode="auto">
          <a:xfrm>
            <a:off x="5715000" y="1828800"/>
            <a:ext cx="3048000" cy="4724402"/>
          </a:xfrm>
          <a:prstGeom prst="rect">
            <a:avLst/>
          </a:prstGeom>
          <a:noFill/>
        </p:spPr>
      </p:pic>
    </p:spTree>
    <p:extLst>
      <p:ext uri="{BB962C8B-B14F-4D97-AF65-F5344CB8AC3E}">
        <p14:creationId xmlns:p14="http://schemas.microsoft.com/office/powerpoint/2010/main" val="2127016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Theocracy</a:t>
            </a:r>
            <a:endParaRPr lang="en-US" dirty="0"/>
          </a:p>
        </p:txBody>
      </p:sp>
      <p:sp>
        <p:nvSpPr>
          <p:cNvPr id="3" name="Content Placeholder 2"/>
          <p:cNvSpPr>
            <a:spLocks noGrp="1"/>
          </p:cNvSpPr>
          <p:nvPr>
            <p:ph sz="quarter" idx="1"/>
          </p:nvPr>
        </p:nvSpPr>
        <p:spPr/>
        <p:txBody>
          <a:bodyPr/>
          <a:lstStyle/>
          <a:p>
            <a:r>
              <a:rPr lang="en-US" sz="2400" b="1" u="sng" dirty="0" smtClean="0"/>
              <a:t>Theocracy:</a:t>
            </a:r>
            <a:r>
              <a:rPr lang="en-US" sz="2400" dirty="0" smtClean="0"/>
              <a:t> a political system in which religious leaders control political decisions and religious law provides the basis for policy decisions.</a:t>
            </a:r>
          </a:p>
          <a:p>
            <a:r>
              <a:rPr lang="en-US" sz="2400" dirty="0" smtClean="0"/>
              <a:t>Examples?</a:t>
            </a:r>
            <a:endParaRPr lang="en-US" sz="2400" dirty="0"/>
          </a:p>
          <a:p>
            <a:endParaRPr lang="en-US" dirty="0"/>
          </a:p>
        </p:txBody>
      </p:sp>
      <p:pic>
        <p:nvPicPr>
          <p:cNvPr id="2050" name="Picture 2" descr="http://lefteyeonthemedia.files.wordpress.com/2008/10/theocracy-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67000"/>
            <a:ext cx="5588109" cy="3762661"/>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081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lstStyle/>
          <a:p>
            <a:r>
              <a:rPr lang="en-US" i="1" dirty="0" smtClean="0"/>
              <a:t>Which of the following is NOT an essential ingredient for a liberal democracy?</a:t>
            </a:r>
          </a:p>
          <a:p>
            <a:r>
              <a:rPr lang="en-US" dirty="0" smtClean="0"/>
              <a:t>A.  Open civil society</a:t>
            </a:r>
          </a:p>
          <a:p>
            <a:r>
              <a:rPr lang="en-US" dirty="0" smtClean="0"/>
              <a:t>B.  Proportional Representation</a:t>
            </a:r>
          </a:p>
          <a:p>
            <a:r>
              <a:rPr lang="en-US" dirty="0" smtClean="0"/>
              <a:t>C.  Neutrality of the judiciary</a:t>
            </a:r>
          </a:p>
          <a:p>
            <a:r>
              <a:rPr lang="en-US" dirty="0" smtClean="0"/>
              <a:t>D.  Rule of Law</a:t>
            </a:r>
          </a:p>
          <a:p>
            <a:r>
              <a:rPr lang="en-US" dirty="0" smtClean="0"/>
              <a:t>E.  Civil Liberties</a:t>
            </a:r>
            <a:endParaRPr lang="en-US" dirty="0"/>
          </a:p>
        </p:txBody>
      </p:sp>
    </p:spTree>
    <p:extLst>
      <p:ext uri="{BB962C8B-B14F-4D97-AF65-F5344CB8AC3E}">
        <p14:creationId xmlns:p14="http://schemas.microsoft.com/office/powerpoint/2010/main" val="35034921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lstStyle/>
          <a:p>
            <a:r>
              <a:rPr lang="en-US" i="1" dirty="0" smtClean="0"/>
              <a:t>Frequent coups </a:t>
            </a:r>
            <a:r>
              <a:rPr lang="en-US" i="1" dirty="0" err="1" smtClean="0"/>
              <a:t>d’etat</a:t>
            </a:r>
            <a:r>
              <a:rPr lang="en-US" i="1" dirty="0" smtClean="0"/>
              <a:t> are most often associated with regimes that are</a:t>
            </a:r>
          </a:p>
          <a:p>
            <a:r>
              <a:rPr lang="en-US" dirty="0" smtClean="0"/>
              <a:t>A.  Totalitarian</a:t>
            </a:r>
          </a:p>
          <a:p>
            <a:r>
              <a:rPr lang="en-US" dirty="0" smtClean="0"/>
              <a:t>B.  Parliamentarian</a:t>
            </a:r>
          </a:p>
          <a:p>
            <a:r>
              <a:rPr lang="en-US" dirty="0" smtClean="0"/>
              <a:t>C.  Presidential</a:t>
            </a:r>
          </a:p>
          <a:p>
            <a:r>
              <a:rPr lang="en-US" dirty="0" smtClean="0"/>
              <a:t>D.  Corporatist</a:t>
            </a:r>
          </a:p>
          <a:p>
            <a:r>
              <a:rPr lang="en-US" dirty="0" smtClean="0"/>
              <a:t>E.  Under military rule</a:t>
            </a:r>
            <a:endParaRPr lang="en-US" dirty="0"/>
          </a:p>
        </p:txBody>
      </p:sp>
    </p:spTree>
    <p:extLst>
      <p:ext uri="{BB962C8B-B14F-4D97-AF65-F5344CB8AC3E}">
        <p14:creationId xmlns:p14="http://schemas.microsoft.com/office/powerpoint/2010/main" val="33666556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Comparing? </a:t>
            </a:r>
            <a:endParaRPr lang="en-US" dirty="0"/>
          </a:p>
        </p:txBody>
      </p:sp>
      <p:sp>
        <p:nvSpPr>
          <p:cNvPr id="3" name="Content Placeholder 2"/>
          <p:cNvSpPr>
            <a:spLocks noGrp="1"/>
          </p:cNvSpPr>
          <p:nvPr>
            <p:ph sz="quarter" idx="1"/>
          </p:nvPr>
        </p:nvSpPr>
        <p:spPr/>
        <p:txBody>
          <a:bodyPr/>
          <a:lstStyle/>
          <a:p>
            <a:r>
              <a:rPr lang="en-US" dirty="0" smtClean="0"/>
              <a:t>Concepts</a:t>
            </a:r>
          </a:p>
          <a:p>
            <a:r>
              <a:rPr lang="en-US" dirty="0" smtClean="0"/>
              <a:t>Countries and their                                                 institutions, policies, and events</a:t>
            </a:r>
          </a:p>
          <a:p>
            <a:r>
              <a:rPr lang="en-US" dirty="0" smtClean="0"/>
              <a:t>The AP 6:</a:t>
            </a:r>
          </a:p>
          <a:p>
            <a:pPr lvl="1"/>
            <a:r>
              <a:rPr lang="en-US" dirty="0" smtClean="0"/>
              <a:t>UK (or Britain)</a:t>
            </a:r>
          </a:p>
          <a:p>
            <a:pPr lvl="2"/>
            <a:r>
              <a:rPr lang="en-US" dirty="0" smtClean="0"/>
              <a:t>Not “England”</a:t>
            </a:r>
          </a:p>
          <a:p>
            <a:pPr lvl="1"/>
            <a:r>
              <a:rPr lang="en-US" dirty="0" smtClean="0"/>
              <a:t>Russia</a:t>
            </a:r>
          </a:p>
          <a:p>
            <a:pPr lvl="1"/>
            <a:r>
              <a:rPr lang="en-US" dirty="0" smtClean="0"/>
              <a:t>China</a:t>
            </a:r>
          </a:p>
          <a:p>
            <a:pPr lvl="1"/>
            <a:r>
              <a:rPr lang="en-US" dirty="0" smtClean="0"/>
              <a:t>Mexico</a:t>
            </a:r>
          </a:p>
          <a:p>
            <a:pPr lvl="1"/>
            <a:r>
              <a:rPr lang="en-US" dirty="0" smtClean="0"/>
              <a:t>Iran</a:t>
            </a:r>
          </a:p>
          <a:p>
            <a:pPr lvl="1"/>
            <a:r>
              <a:rPr lang="en-US" dirty="0" smtClean="0"/>
              <a:t>Nigeria</a:t>
            </a:r>
          </a:p>
          <a:p>
            <a:endParaRPr lang="en-US" dirty="0"/>
          </a:p>
        </p:txBody>
      </p:sp>
      <p:pic>
        <p:nvPicPr>
          <p:cNvPr id="5" name="Picture 4" descr="comparative_300_tcm6-21491.jpg"/>
          <p:cNvPicPr>
            <a:picLocks noChangeAspect="1"/>
          </p:cNvPicPr>
          <p:nvPr/>
        </p:nvPicPr>
        <p:blipFill>
          <a:blip r:embed="rId3" cstate="print"/>
          <a:stretch>
            <a:fillRect/>
          </a:stretch>
        </p:blipFill>
        <p:spPr>
          <a:xfrm>
            <a:off x="5334000" y="1295400"/>
            <a:ext cx="2794000" cy="4191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lstStyle/>
          <a:p>
            <a:r>
              <a:rPr lang="en-US" i="1" dirty="0" smtClean="0"/>
              <a:t>Countries that have democratic procedures in place but have significant restrictions on them are referred to as</a:t>
            </a:r>
          </a:p>
          <a:p>
            <a:r>
              <a:rPr lang="en-US" dirty="0" smtClean="0"/>
              <a:t>A.  Totalitarian regimes</a:t>
            </a:r>
          </a:p>
          <a:p>
            <a:r>
              <a:rPr lang="en-US" dirty="0" smtClean="0"/>
              <a:t>B.  Authoritarian regimes</a:t>
            </a:r>
          </a:p>
          <a:p>
            <a:r>
              <a:rPr lang="en-US" dirty="0" smtClean="0"/>
              <a:t>C. Substantive democracies</a:t>
            </a:r>
          </a:p>
          <a:p>
            <a:r>
              <a:rPr lang="en-US" dirty="0" smtClean="0"/>
              <a:t>D.  Illiberal democracies</a:t>
            </a:r>
          </a:p>
          <a:p>
            <a:r>
              <a:rPr lang="en-US" dirty="0" smtClean="0"/>
              <a:t>E.  Liberal democracies</a:t>
            </a:r>
            <a:endParaRPr lang="en-US" dirty="0"/>
          </a:p>
        </p:txBody>
      </p:sp>
    </p:spTree>
    <p:extLst>
      <p:ext uri="{BB962C8B-B14F-4D97-AF65-F5344CB8AC3E}">
        <p14:creationId xmlns:p14="http://schemas.microsoft.com/office/powerpoint/2010/main" val="238894166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Discussion Questions</a:t>
            </a:r>
          </a:p>
        </p:txBody>
      </p:sp>
      <p:sp>
        <p:nvSpPr>
          <p:cNvPr id="28675" name="Rectangle 3"/>
          <p:cNvSpPr>
            <a:spLocks noGrp="1" noChangeArrowheads="1"/>
          </p:cNvSpPr>
          <p:nvPr>
            <p:ph sz="quarter" idx="4294967295"/>
          </p:nvPr>
        </p:nvSpPr>
        <p:spPr>
          <a:xfrm>
            <a:off x="685800" y="1219200"/>
            <a:ext cx="7848600" cy="5257800"/>
          </a:xfrm>
          <a:prstGeom prst="rect">
            <a:avLst/>
          </a:prstGeom>
        </p:spPr>
        <p:txBody>
          <a:bodyPr>
            <a:normAutofit/>
          </a:bodyPr>
          <a:lstStyle/>
          <a:p>
            <a:pPr eaLnBrk="1" hangingPunct="1">
              <a:lnSpc>
                <a:spcPct val="90000"/>
              </a:lnSpc>
              <a:buFont typeface="Wingdings" pitchFamily="2" charset="2"/>
              <a:buNone/>
            </a:pPr>
            <a:r>
              <a:rPr lang="en-US" sz="2200" dirty="0" smtClean="0"/>
              <a:t>1. Can you think of any historical examples where the government of the United States has had high legitimacy?  Low legitimacy?</a:t>
            </a:r>
          </a:p>
          <a:p>
            <a:pPr eaLnBrk="1" hangingPunct="1">
              <a:lnSpc>
                <a:spcPct val="90000"/>
              </a:lnSpc>
              <a:buFont typeface="Wingdings" pitchFamily="2" charset="2"/>
              <a:buNone/>
            </a:pPr>
            <a:endParaRPr lang="en-US" sz="2200" dirty="0" smtClean="0"/>
          </a:p>
          <a:p>
            <a:pPr eaLnBrk="1" hangingPunct="1">
              <a:lnSpc>
                <a:spcPct val="90000"/>
              </a:lnSpc>
              <a:buFont typeface="Wingdings" pitchFamily="2" charset="2"/>
              <a:buNone/>
            </a:pPr>
            <a:r>
              <a:rPr lang="en-US" sz="2200" dirty="0" smtClean="0"/>
              <a:t>2.  List  two examples of traditional legitimacy and explain why you chose this example. </a:t>
            </a:r>
          </a:p>
          <a:p>
            <a:pPr eaLnBrk="1" hangingPunct="1">
              <a:lnSpc>
                <a:spcPct val="90000"/>
              </a:lnSpc>
              <a:buFont typeface="Wingdings" pitchFamily="2" charset="2"/>
              <a:buNone/>
            </a:pPr>
            <a:endParaRPr lang="en-US" sz="2200" dirty="0" smtClean="0"/>
          </a:p>
          <a:p>
            <a:pPr eaLnBrk="1" hangingPunct="1">
              <a:lnSpc>
                <a:spcPct val="90000"/>
              </a:lnSpc>
              <a:buFont typeface="Wingdings" pitchFamily="2" charset="2"/>
              <a:buNone/>
            </a:pPr>
            <a:r>
              <a:rPr lang="en-US" sz="2200" dirty="0" smtClean="0"/>
              <a:t>3.  List  two examples of charismatic  legitimacy and explain why you chose this example. </a:t>
            </a:r>
          </a:p>
          <a:p>
            <a:pPr eaLnBrk="1" hangingPunct="1">
              <a:lnSpc>
                <a:spcPct val="90000"/>
              </a:lnSpc>
              <a:buFont typeface="Wingdings" pitchFamily="2" charset="2"/>
              <a:buNone/>
            </a:pPr>
            <a:endParaRPr lang="en-US" sz="2200" dirty="0" smtClean="0"/>
          </a:p>
          <a:p>
            <a:pPr eaLnBrk="1" hangingPunct="1">
              <a:lnSpc>
                <a:spcPct val="90000"/>
              </a:lnSpc>
              <a:buFont typeface="Wingdings" pitchFamily="2" charset="2"/>
              <a:buNone/>
            </a:pPr>
            <a:r>
              <a:rPr lang="en-US" sz="2200" dirty="0" smtClean="0"/>
              <a:t>4.  List  two examples of rational-legal  legitimacy and explain why you chose this example. </a:t>
            </a:r>
          </a:p>
          <a:p>
            <a:pPr eaLnBrk="1" hangingPunct="1">
              <a:lnSpc>
                <a:spcPct val="90000"/>
              </a:lnSpc>
              <a:buFont typeface="Wingdings" pitchFamily="2" charset="2"/>
              <a:buNone/>
            </a:pPr>
            <a:endParaRPr lang="en-US" sz="2200" dirty="0" smtClean="0"/>
          </a:p>
          <a:p>
            <a:pPr eaLnBrk="1" hangingPunct="1">
              <a:lnSpc>
                <a:spcPct val="90000"/>
              </a:lnSpc>
              <a:buFont typeface="Wingdings" pitchFamily="2" charset="2"/>
              <a:buNone/>
            </a:pPr>
            <a:r>
              <a:rPr lang="en-US" sz="2200" dirty="0" smtClean="0"/>
              <a:t>5.   What is one recent example in our nation where rational-legal legitimacy prevailed despite the protests of many?  </a:t>
            </a:r>
          </a:p>
        </p:txBody>
      </p:sp>
    </p:spTree>
    <p:extLst>
      <p:ext uri="{BB962C8B-B14F-4D97-AF65-F5344CB8AC3E}">
        <p14:creationId xmlns:p14="http://schemas.microsoft.com/office/powerpoint/2010/main" val="8234189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Compare?</a:t>
            </a:r>
            <a:endParaRPr lang="en-US" dirty="0"/>
          </a:p>
        </p:txBody>
      </p:sp>
      <p:sp>
        <p:nvSpPr>
          <p:cNvPr id="6" name="Content Placeholder 5"/>
          <p:cNvSpPr>
            <a:spLocks noGrp="1"/>
          </p:cNvSpPr>
          <p:nvPr>
            <p:ph sz="quarter" idx="1"/>
          </p:nvPr>
        </p:nvSpPr>
        <p:spPr>
          <a:xfrm>
            <a:off x="457200" y="1219200"/>
            <a:ext cx="5410200" cy="4937760"/>
          </a:xfrm>
        </p:spPr>
        <p:txBody>
          <a:bodyPr>
            <a:normAutofit/>
          </a:bodyPr>
          <a:lstStyle/>
          <a:p>
            <a:r>
              <a:rPr lang="en-US" sz="2800" dirty="0" smtClean="0"/>
              <a:t>Understand </a:t>
            </a:r>
            <a:r>
              <a:rPr lang="en-US" sz="2800" dirty="0"/>
              <a:t>w</a:t>
            </a:r>
            <a:r>
              <a:rPr lang="en-US" sz="2800" dirty="0" smtClean="0"/>
              <a:t>hy                           nations </a:t>
            </a:r>
            <a:r>
              <a:rPr lang="en-US" sz="2800" dirty="0"/>
              <a:t>react the </a:t>
            </a:r>
            <a:r>
              <a:rPr lang="en-US" sz="2800" dirty="0" smtClean="0"/>
              <a:t>   same/differently to                           </a:t>
            </a:r>
            <a:r>
              <a:rPr lang="en-US" sz="2800" dirty="0"/>
              <a:t>the </a:t>
            </a:r>
            <a:r>
              <a:rPr lang="en-US" sz="2800" dirty="0" smtClean="0"/>
              <a:t>same/similar                           events</a:t>
            </a:r>
            <a:endParaRPr lang="en-US" sz="2800" dirty="0"/>
          </a:p>
          <a:p>
            <a:r>
              <a:rPr lang="en-US" sz="2800" dirty="0"/>
              <a:t>Put concepts, situations in context</a:t>
            </a:r>
          </a:p>
          <a:p>
            <a:r>
              <a:rPr lang="en-US" sz="2800" dirty="0" smtClean="0"/>
              <a:t>Evaluate </a:t>
            </a:r>
          </a:p>
          <a:p>
            <a:r>
              <a:rPr lang="en-US" sz="2800" dirty="0" smtClean="0"/>
              <a:t>Develop generalizations</a:t>
            </a:r>
          </a:p>
          <a:p>
            <a:r>
              <a:rPr lang="en-US" sz="2800" dirty="0" smtClean="0"/>
              <a:t>Test theories</a:t>
            </a:r>
            <a:endParaRPr lang="en-US" sz="2800" dirty="0"/>
          </a:p>
          <a:p>
            <a:endParaRPr lang="en-US" sz="2800" dirty="0">
              <a:solidFill>
                <a:schemeClr val="tx1"/>
              </a:solidFill>
            </a:endParaRPr>
          </a:p>
          <a:p>
            <a:endParaRPr lang="en-US" dirty="0"/>
          </a:p>
        </p:txBody>
      </p:sp>
      <p:pic>
        <p:nvPicPr>
          <p:cNvPr id="2050" name="Picture 2" descr="http://media.economist.com/sites/default/files/imagecache/full-width/images/print-edition/20110813_USD000_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152400"/>
            <a:ext cx="5303891" cy="2986225"/>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arose.iweb.bsu.edu/BSUCourses/OLD_Courses/ITEDU_699_Spring_06/LP/Variable.jpg"/>
          <p:cNvPicPr>
            <a:picLocks noChangeAspect="1" noChangeArrowheads="1"/>
          </p:cNvPicPr>
          <p:nvPr/>
        </p:nvPicPr>
        <p:blipFill>
          <a:blip r:embed="rId3" cstate="print"/>
          <a:srcRect/>
          <a:stretch>
            <a:fillRect/>
          </a:stretch>
        </p:blipFill>
        <p:spPr bwMode="auto">
          <a:xfrm>
            <a:off x="6172200" y="304801"/>
            <a:ext cx="2667000" cy="1964070"/>
          </a:xfrm>
          <a:prstGeom prst="rect">
            <a:avLst/>
          </a:prstGeom>
          <a:noFill/>
        </p:spPr>
      </p:pic>
      <p:sp>
        <p:nvSpPr>
          <p:cNvPr id="2" name="Title 1"/>
          <p:cNvSpPr>
            <a:spLocks noGrp="1"/>
          </p:cNvSpPr>
          <p:nvPr>
            <p:ph type="title"/>
          </p:nvPr>
        </p:nvSpPr>
        <p:spPr/>
        <p:txBody>
          <a:bodyPr/>
          <a:lstStyle/>
          <a:p>
            <a:r>
              <a:rPr lang="en-US" dirty="0" smtClean="0"/>
              <a:t>The Comparative Method</a:t>
            </a:r>
            <a:endParaRPr lang="en-US" dirty="0"/>
          </a:p>
        </p:txBody>
      </p:sp>
      <p:sp>
        <p:nvSpPr>
          <p:cNvPr id="3" name="Content Placeholder 2"/>
          <p:cNvSpPr>
            <a:spLocks noGrp="1"/>
          </p:cNvSpPr>
          <p:nvPr>
            <p:ph sz="quarter" idx="1"/>
          </p:nvPr>
        </p:nvSpPr>
        <p:spPr/>
        <p:txBody>
          <a:bodyPr>
            <a:normAutofit/>
          </a:bodyPr>
          <a:lstStyle/>
          <a:p>
            <a:r>
              <a:rPr lang="en-US" dirty="0"/>
              <a:t>Ways to </a:t>
            </a:r>
            <a:r>
              <a:rPr lang="en-US" dirty="0" smtClean="0"/>
              <a:t>Compare</a:t>
            </a:r>
          </a:p>
          <a:p>
            <a:pPr lvl="1"/>
            <a:r>
              <a:rPr lang="en-US" dirty="0"/>
              <a:t>Empirical Data – facts, numbers, statistics</a:t>
            </a:r>
          </a:p>
          <a:p>
            <a:pPr lvl="1"/>
            <a:r>
              <a:rPr lang="en-US" dirty="0"/>
              <a:t>Normative Issues – based on value judgments</a:t>
            </a:r>
          </a:p>
          <a:p>
            <a:r>
              <a:rPr lang="en-US" dirty="0" smtClean="0"/>
              <a:t>Use of the Scientific Method</a:t>
            </a:r>
          </a:p>
          <a:p>
            <a:pPr lvl="1"/>
            <a:r>
              <a:rPr lang="en-US" dirty="0"/>
              <a:t>Hypothesis </a:t>
            </a:r>
            <a:endParaRPr lang="en-US" dirty="0" smtClean="0"/>
          </a:p>
          <a:p>
            <a:pPr lvl="1"/>
            <a:r>
              <a:rPr lang="en-US" dirty="0" smtClean="0"/>
              <a:t>Independent variable vs</a:t>
            </a:r>
            <a:r>
              <a:rPr lang="en-US" dirty="0" smtClean="0"/>
              <a:t>. Dependent </a:t>
            </a:r>
            <a:r>
              <a:rPr lang="en-US" dirty="0" smtClean="0"/>
              <a:t>Variable</a:t>
            </a:r>
          </a:p>
          <a:p>
            <a:pPr lvl="1"/>
            <a:r>
              <a:rPr lang="en-US" dirty="0" smtClean="0"/>
              <a:t>Correlation vs</a:t>
            </a:r>
            <a:r>
              <a:rPr lang="en-US" dirty="0" smtClean="0"/>
              <a:t>. </a:t>
            </a:r>
            <a:r>
              <a:rPr lang="en-US" dirty="0" smtClean="0"/>
              <a:t>Causation</a:t>
            </a: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Comparative Method</a:t>
            </a:r>
            <a:endParaRPr lang="en-US" dirty="0"/>
          </a:p>
        </p:txBody>
      </p:sp>
      <p:sp>
        <p:nvSpPr>
          <p:cNvPr id="3" name="Content Placeholder 2"/>
          <p:cNvSpPr>
            <a:spLocks noGrp="1"/>
          </p:cNvSpPr>
          <p:nvPr>
            <p:ph sz="quarter" idx="1"/>
          </p:nvPr>
        </p:nvSpPr>
        <p:spPr/>
        <p:txBody>
          <a:bodyPr/>
          <a:lstStyle/>
          <a:p>
            <a:r>
              <a:rPr lang="en-US" dirty="0" smtClean="0"/>
              <a:t>Example:  Why are poverty rates higher in one country than in others?</a:t>
            </a:r>
          </a:p>
          <a:p>
            <a:endParaRPr lang="en-US" dirty="0" smtClean="0"/>
          </a:p>
          <a:p>
            <a:r>
              <a:rPr lang="en-US" dirty="0" smtClean="0"/>
              <a:t>Hypothesis:  </a:t>
            </a:r>
            <a:r>
              <a:rPr lang="en-US" i="1" dirty="0" smtClean="0"/>
              <a:t>Poverty level might be caused by low levels of formal education</a:t>
            </a:r>
            <a:r>
              <a:rPr lang="en-US" dirty="0" smtClean="0"/>
              <a:t>.</a:t>
            </a:r>
          </a:p>
          <a:p>
            <a:pPr lvl="1"/>
            <a:r>
              <a:rPr lang="en-US" dirty="0" smtClean="0"/>
              <a:t>Independent variable?</a:t>
            </a:r>
          </a:p>
          <a:p>
            <a:pPr lvl="1"/>
            <a:r>
              <a:rPr lang="en-US" dirty="0" smtClean="0"/>
              <a:t>Dependent variable?</a:t>
            </a:r>
          </a:p>
          <a:p>
            <a:pPr lvl="1"/>
            <a:r>
              <a:rPr lang="en-US" dirty="0" smtClean="0"/>
              <a:t>Positive or inverse correlation?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Multiple Choice Question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Which </a:t>
            </a:r>
            <a:r>
              <a:rPr lang="en-US" dirty="0"/>
              <a:t>of the following is an example of an inverse (negative) </a:t>
            </a:r>
            <a:r>
              <a:rPr lang="en-US" dirty="0" smtClean="0"/>
              <a:t>correlation?</a:t>
            </a:r>
            <a:endParaRPr lang="en-US" dirty="0"/>
          </a:p>
          <a:p>
            <a:pPr lvl="1"/>
            <a:r>
              <a:rPr lang="en-US" dirty="0" smtClean="0"/>
              <a:t>A.  The </a:t>
            </a:r>
            <a:r>
              <a:rPr lang="en-US" dirty="0"/>
              <a:t>amount of violence present in world politics is greatest when there </a:t>
            </a:r>
            <a:r>
              <a:rPr lang="en-US" dirty="0" smtClean="0"/>
              <a:t>are four </a:t>
            </a:r>
            <a:r>
              <a:rPr lang="en-US" dirty="0"/>
              <a:t>states of relatively equal power</a:t>
            </a:r>
            <a:r>
              <a:rPr lang="en-US" dirty="0" smtClean="0"/>
              <a:t>.</a:t>
            </a:r>
          </a:p>
          <a:p>
            <a:pPr lvl="1"/>
            <a:endParaRPr lang="en-US" dirty="0"/>
          </a:p>
          <a:p>
            <a:pPr lvl="1"/>
            <a:r>
              <a:rPr lang="en-US" dirty="0" smtClean="0"/>
              <a:t>B.  	The </a:t>
            </a:r>
            <a:r>
              <a:rPr lang="en-US" dirty="0"/>
              <a:t>frequency with which people vote is unrelated to religion</a:t>
            </a:r>
            <a:r>
              <a:rPr lang="en-US" dirty="0" smtClean="0"/>
              <a:t>.</a:t>
            </a:r>
          </a:p>
          <a:p>
            <a:pPr lvl="1"/>
            <a:endParaRPr lang="en-US" dirty="0"/>
          </a:p>
          <a:p>
            <a:pPr lvl="1"/>
            <a:r>
              <a:rPr lang="en-US" dirty="0" smtClean="0"/>
              <a:t>C.  The </a:t>
            </a:r>
            <a:r>
              <a:rPr lang="en-US" dirty="0"/>
              <a:t>higher the level of education in a state, the greater the likelihood of </a:t>
            </a:r>
            <a:r>
              <a:rPr lang="en-US" dirty="0" smtClean="0"/>
              <a:t>people </a:t>
            </a:r>
            <a:r>
              <a:rPr lang="en-US" dirty="0"/>
              <a:t>voting</a:t>
            </a:r>
            <a:r>
              <a:rPr lang="en-US" dirty="0" smtClean="0"/>
              <a:t>.</a:t>
            </a:r>
          </a:p>
          <a:p>
            <a:pPr lvl="1"/>
            <a:endParaRPr lang="en-US" dirty="0"/>
          </a:p>
          <a:p>
            <a:pPr lvl="1"/>
            <a:r>
              <a:rPr lang="en-US" dirty="0" smtClean="0"/>
              <a:t>D.  	The </a:t>
            </a:r>
            <a:r>
              <a:rPr lang="en-US" dirty="0"/>
              <a:t>lower a state’s gross domestic product, the less it spends on education</a:t>
            </a:r>
            <a:r>
              <a:rPr lang="en-US" dirty="0" smtClean="0"/>
              <a:t>.</a:t>
            </a:r>
          </a:p>
          <a:p>
            <a:pPr lvl="1"/>
            <a:endParaRPr lang="en-US" dirty="0"/>
          </a:p>
          <a:p>
            <a:pPr lvl="1"/>
            <a:r>
              <a:rPr lang="en-US" dirty="0" smtClean="0"/>
              <a:t>E.   The </a:t>
            </a:r>
            <a:r>
              <a:rPr lang="en-US" dirty="0"/>
              <a:t>greater a state’s socioeconomic development, the less likely it is that </a:t>
            </a:r>
            <a:r>
              <a:rPr lang="en-US" dirty="0" smtClean="0"/>
              <a:t>there </a:t>
            </a:r>
            <a:r>
              <a:rPr lang="en-US" dirty="0"/>
              <a:t>will be internal political violence.</a:t>
            </a:r>
          </a:p>
          <a:p>
            <a:endParaRPr lang="en-US" dirty="0" smtClean="0"/>
          </a:p>
        </p:txBody>
      </p:sp>
    </p:spTree>
    <p:extLst>
      <p:ext uri="{BB962C8B-B14F-4D97-AF65-F5344CB8AC3E}">
        <p14:creationId xmlns:p14="http://schemas.microsoft.com/office/powerpoint/2010/main" val="142706857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5449</TotalTime>
  <Words>3911</Words>
  <Application>Microsoft Macintosh PowerPoint</Application>
  <PresentationFormat>On-screen Show (4:3)</PresentationFormat>
  <Paragraphs>501</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Origin</vt:lpstr>
      <vt:lpstr>Part One: Intro to Comparative Politics</vt:lpstr>
      <vt:lpstr>What is Comparative Government &amp; Politics?</vt:lpstr>
      <vt:lpstr>PowerPoint Presentation</vt:lpstr>
      <vt:lpstr>PowerPoint Presentation</vt:lpstr>
      <vt:lpstr>What Are We Comparing? </vt:lpstr>
      <vt:lpstr>Why Compare?</vt:lpstr>
      <vt:lpstr>The Comparative Method</vt:lpstr>
      <vt:lpstr>The Comparative Method</vt:lpstr>
      <vt:lpstr>Sample Multiple Choice Question</vt:lpstr>
      <vt:lpstr>PowerPoint Presentation</vt:lpstr>
      <vt:lpstr>PowerPoint Presentation</vt:lpstr>
      <vt:lpstr>PowerPoint Presentation</vt:lpstr>
      <vt:lpstr>Comparative Approaches</vt:lpstr>
      <vt:lpstr>Comparative Approaches</vt:lpstr>
      <vt:lpstr>Possible FRQ’s</vt:lpstr>
      <vt:lpstr>Part Two:                               Sovereignty, Authority &amp; Power</vt:lpstr>
      <vt:lpstr>Sovereignty, Authority &amp; Power</vt:lpstr>
      <vt:lpstr>Concept of Legitimacy</vt:lpstr>
      <vt:lpstr>Legitimacy:  Other Sources</vt:lpstr>
      <vt:lpstr>States, Nations, and Regimes</vt:lpstr>
      <vt:lpstr>States, Nations, and Regimes</vt:lpstr>
      <vt:lpstr>States, Nations, and Regimes</vt:lpstr>
      <vt:lpstr>The Diversity of States</vt:lpstr>
      <vt:lpstr>PowerPoint Presentation</vt:lpstr>
      <vt:lpstr>The Diversity of States</vt:lpstr>
      <vt:lpstr>The Diversity of States</vt:lpstr>
      <vt:lpstr>Building Community</vt:lpstr>
      <vt:lpstr>Nationality and Ethnicity</vt:lpstr>
      <vt:lpstr>Language</vt:lpstr>
      <vt:lpstr>Religious Differences and Fundamentalism</vt:lpstr>
      <vt:lpstr>PowerPoint Presentation</vt:lpstr>
      <vt:lpstr>Fostering Economic Development</vt:lpstr>
      <vt:lpstr>Problems of Economic Development</vt:lpstr>
      <vt:lpstr>PowerPoint Presentation</vt:lpstr>
      <vt:lpstr>Problems of Economic Development</vt:lpstr>
      <vt:lpstr>PowerPoint Presentation</vt:lpstr>
      <vt:lpstr>Fostering Democracy, Human Rights, and Civil Liberties</vt:lpstr>
      <vt:lpstr>Fostering Democracy, Human Rights, and Civil Liberties</vt:lpstr>
      <vt:lpstr>PowerPoint Presentation</vt:lpstr>
      <vt:lpstr>Types of Regimes - Democracy</vt:lpstr>
      <vt:lpstr>Types of Regimes - Democracy</vt:lpstr>
      <vt:lpstr>Types of Regimes – Democracy (Liberal vs Illiberal) </vt:lpstr>
      <vt:lpstr>Types of Regimes - Authoritarian </vt:lpstr>
      <vt:lpstr>Types of Regimes:  Authoritarian </vt:lpstr>
      <vt:lpstr>Totalitarian Regimes</vt:lpstr>
      <vt:lpstr>Military Regimes</vt:lpstr>
      <vt:lpstr>Theocracy</vt:lpstr>
      <vt:lpstr>Review</vt:lpstr>
      <vt:lpstr>Review</vt:lpstr>
      <vt:lpstr>Review</vt:lpstr>
      <vt:lpstr>Discussion Questions</vt:lpstr>
    </vt:vector>
  </TitlesOfParts>
  <Company>SCSD7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Comparative Government and Politics 2012-2013</dc:title>
  <dc:creator>SCSD7</dc:creator>
  <cp:lastModifiedBy>Kate Lacks</cp:lastModifiedBy>
  <cp:revision>351</cp:revision>
  <cp:lastPrinted>2014-02-04T15:00:51Z</cp:lastPrinted>
  <dcterms:created xsi:type="dcterms:W3CDTF">2012-07-25T13:17:38Z</dcterms:created>
  <dcterms:modified xsi:type="dcterms:W3CDTF">2014-02-04T15:33:52Z</dcterms:modified>
</cp:coreProperties>
</file>