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1" r:id="rId3"/>
    <p:sldId id="272" r:id="rId4"/>
    <p:sldId id="273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BF0C9C-E625-724A-B553-B3D20BC38F5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BD27E7-90CF-1F49-8FBA-7DCC779ED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ia.gov/library/publications/the-world-factbook/rankorder/2091rank.html" TargetMode="External"/><Relationship Id="rId3" Type="http://schemas.openxmlformats.org/officeDocument/2006/relationships/hyperlink" Target="https://www.cia.gov/library/publications/the-world-factbook/rankorder/2102rank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Premium: how much you pay each month</a:t>
            </a:r>
          </a:p>
          <a:p>
            <a:pPr marL="109537" indent="0">
              <a:buFont typeface="Georgia" charset="0"/>
              <a:buNone/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Co-pay: what you pay when you get to the doctor’s office (insurance takes care of rest depending on visit and health care plan)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Basic Health Care Jargon</a:t>
            </a:r>
          </a:p>
        </p:txBody>
      </p:sp>
    </p:spTree>
    <p:extLst>
      <p:ext uri="{BB962C8B-B14F-4D97-AF65-F5344CB8AC3E}">
        <p14:creationId xmlns:p14="http://schemas.microsoft.com/office/powerpoint/2010/main" val="277199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Deductible: The amount you owe for health care services your health insurance or plan covers before your health insurance or plan begins to pay. </a:t>
            </a:r>
          </a:p>
          <a:p>
            <a:pPr marL="109537" indent="0">
              <a:buFont typeface="Georgia" charset="0"/>
              <a:buNone/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For example, if your deductible is $1,000, your plan won’t pay anything until you’ve met your $1,000 deductible for covered health care services subject to the deductible. The deductible may not apply to all services.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Basic Health Care Jargon</a:t>
            </a:r>
          </a:p>
        </p:txBody>
      </p:sp>
    </p:spTree>
    <p:extLst>
      <p:ext uri="{BB962C8B-B14F-4D97-AF65-F5344CB8AC3E}">
        <p14:creationId xmlns:p14="http://schemas.microsoft.com/office/powerpoint/2010/main" val="361576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You pay insurance company (monthly, bi-weekly)</a:t>
            </a:r>
          </a:p>
          <a:p>
            <a:r>
              <a:rPr lang="en-US">
                <a:latin typeface="Calibri" charset="0"/>
              </a:rPr>
              <a:t>Insurance company pays doctor</a:t>
            </a:r>
          </a:p>
        </p:txBody>
      </p:sp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6301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293129" y="570156"/>
            <a:ext cx="2279893" cy="4574362"/>
          </a:xfrm>
        </p:spPr>
        <p:txBody>
          <a:bodyPr/>
          <a:lstStyle/>
          <a:p>
            <a:r>
              <a:rPr lang="en-US" sz="4400" dirty="0">
                <a:latin typeface="Tw Cen MT" charset="0"/>
              </a:rPr>
              <a:t>Sample Health Care Premiums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99836" y="558801"/>
            <a:ext cx="66675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0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Calibri" charset="0"/>
              </a:rPr>
              <a:t>About 85 percent of Americans have health insurance either through…</a:t>
            </a:r>
          </a:p>
          <a:p>
            <a:pPr lvl="1" eaLnBrk="1" hangingPunct="1"/>
            <a:r>
              <a:rPr lang="en-US">
                <a:latin typeface="Calibri" charset="0"/>
              </a:rPr>
              <a:t>Their employer or spouses (59.3%) – usually the company pays for it, or employee pays a percentage</a:t>
            </a:r>
          </a:p>
          <a:p>
            <a:pPr lvl="1" eaLnBrk="1" hangingPunct="1"/>
            <a:r>
              <a:rPr lang="en-US">
                <a:latin typeface="Calibri" charset="0"/>
              </a:rPr>
              <a:t>Individual plans (8.9%) – pay per month, 6 month, or yearly period (price depends on age and pre-existing conditions)</a:t>
            </a:r>
          </a:p>
          <a:p>
            <a:pPr lvl="1" eaLnBrk="1" hangingPunct="1"/>
            <a:r>
              <a:rPr lang="en-US">
                <a:latin typeface="Calibri" charset="0"/>
              </a:rPr>
              <a:t>Federal government (27.8%) – covered if you fit into a specific category (elderly, veteran, etc.)</a:t>
            </a:r>
          </a:p>
          <a:p>
            <a:pPr lvl="1" eaLnBrk="1" hangingPunct="1"/>
            <a:endParaRPr lang="en-US">
              <a:latin typeface="Calibri" charset="0"/>
            </a:endParaRPr>
          </a:p>
        </p:txBody>
      </p:sp>
      <p:sp>
        <p:nvSpPr>
          <p:cNvPr id="204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62853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15 percent of Americans have no health insurance at all </a:t>
            </a:r>
          </a:p>
          <a:p>
            <a:pPr lvl="1" eaLnBrk="1" hangingPunct="1"/>
            <a:r>
              <a:rPr lang="en-US">
                <a:latin typeface="Calibri" charset="0"/>
              </a:rPr>
              <a:t>Why? </a:t>
            </a:r>
          </a:p>
          <a:p>
            <a:pPr lvl="2" eaLnBrk="1" hangingPunct="1"/>
            <a:r>
              <a:rPr lang="en-US">
                <a:latin typeface="Calibri" charset="0"/>
              </a:rPr>
              <a:t>Work for small businesses who can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t afford to provide benefits (or can provide benefits but would have to pay employees less)</a:t>
            </a:r>
          </a:p>
          <a:p>
            <a:pPr lvl="2" eaLnBrk="1" hangingPunct="1"/>
            <a:r>
              <a:rPr lang="en-US">
                <a:latin typeface="Calibri" charset="0"/>
              </a:rPr>
              <a:t>Do not apply for short term or basic coverage</a:t>
            </a:r>
          </a:p>
          <a:p>
            <a:pPr lvl="2" eaLnBrk="1" hangingPunct="1"/>
            <a:r>
              <a:rPr lang="en-US">
                <a:latin typeface="Calibri" charset="0"/>
              </a:rPr>
              <a:t>Choose not to pay for it</a:t>
            </a:r>
          </a:p>
          <a:p>
            <a:pPr lvl="2" eaLnBrk="1" hangingPunct="1"/>
            <a:r>
              <a:rPr lang="en-US">
                <a:latin typeface="Calibri" charset="0"/>
              </a:rPr>
              <a:t>Can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t afford it</a:t>
            </a:r>
            <a:endParaRPr lang="en-US">
              <a:latin typeface="Calibri" charset="0"/>
            </a:endParaRPr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63620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charset="0"/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About 60 percent of American debt comes from health </a:t>
            </a:r>
            <a:r>
              <a:rPr lang="en-US" dirty="0" smtClean="0">
                <a:latin typeface="Calibri" charset="0"/>
              </a:rPr>
              <a:t>bills</a:t>
            </a:r>
          </a:p>
          <a:p>
            <a:r>
              <a:rPr lang="en-US" dirty="0" smtClean="0">
                <a:latin typeface="Calibri" charset="0"/>
              </a:rPr>
              <a:t>Why is it </a:t>
            </a:r>
            <a:r>
              <a:rPr lang="en-US" smtClean="0">
                <a:latin typeface="Calibri" charset="0"/>
              </a:rPr>
              <a:t>so expensive?</a:t>
            </a:r>
            <a:endParaRPr lang="en-US" dirty="0">
              <a:latin typeface="Calibri" charset="0"/>
            </a:endParaRPr>
          </a:p>
        </p:txBody>
      </p:sp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333394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Why is it so expensive?</a:t>
            </a:r>
          </a:p>
          <a:p>
            <a:pPr lvl="1"/>
            <a:r>
              <a:rPr lang="en-US" dirty="0" smtClean="0">
                <a:latin typeface="Calibri" charset="0"/>
              </a:rPr>
              <a:t>Medical </a:t>
            </a:r>
            <a:r>
              <a:rPr lang="en-US" dirty="0">
                <a:latin typeface="Calibri" charset="0"/>
              </a:rPr>
              <a:t>advances (equipment, medicine) are </a:t>
            </a:r>
            <a:r>
              <a:rPr lang="en-US" dirty="0" smtClean="0">
                <a:latin typeface="Calibri" charset="0"/>
              </a:rPr>
              <a:t>expensive</a:t>
            </a:r>
          </a:p>
          <a:p>
            <a:pPr lvl="1"/>
            <a:r>
              <a:rPr lang="en-US" dirty="0">
                <a:latin typeface="Calibri" charset="0"/>
              </a:rPr>
              <a:t>People don’t</a:t>
            </a:r>
            <a:r>
              <a:rPr lang="en-US" altLang="ja-JP" dirty="0">
                <a:latin typeface="Calibri" charset="0"/>
              </a:rPr>
              <a:t> pay, so rates for everyone else go </a:t>
            </a:r>
            <a:r>
              <a:rPr lang="en-US" altLang="ja-JP" dirty="0" smtClean="0">
                <a:latin typeface="Calibri" charset="0"/>
              </a:rPr>
              <a:t>up</a:t>
            </a:r>
          </a:p>
          <a:p>
            <a:pPr lvl="1"/>
            <a:r>
              <a:rPr lang="en-US" altLang="ja-JP" dirty="0" smtClean="0">
                <a:latin typeface="Calibri" charset="0"/>
              </a:rPr>
              <a:t>End of life costs</a:t>
            </a:r>
            <a:endParaRPr lang="en-US" altLang="ja-JP" dirty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US is VERY unhealthy comparatively (obesity, diabetes, chronic illnesses)</a:t>
            </a:r>
          </a:p>
          <a:p>
            <a:pPr lvl="1"/>
            <a:r>
              <a:rPr lang="en-US" dirty="0" smtClean="0">
                <a:latin typeface="Calibri" charset="0"/>
              </a:rPr>
              <a:t>Lifestyle choices - addiction</a:t>
            </a:r>
            <a:endParaRPr lang="en-US" dirty="0">
              <a:latin typeface="Calibri" charset="0"/>
            </a:endParaRPr>
          </a:p>
        </p:txBody>
      </p:sp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219411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229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6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far outspends the rest of the world in health care</a:t>
            </a:r>
          </a:p>
          <a:p>
            <a:r>
              <a:rPr lang="en-US" dirty="0" smtClean="0"/>
              <a:t>That said…</a:t>
            </a:r>
          </a:p>
          <a:p>
            <a:pPr lvl="1"/>
            <a:r>
              <a:rPr lang="en-US" dirty="0" smtClean="0"/>
              <a:t>US ranks 57</a:t>
            </a:r>
            <a:r>
              <a:rPr lang="en-US" baseline="30000" dirty="0" smtClean="0"/>
              <a:t>th</a:t>
            </a:r>
            <a:r>
              <a:rPr lang="en-US" dirty="0" smtClean="0"/>
              <a:t>  for </a:t>
            </a:r>
            <a:r>
              <a:rPr lang="en-US" dirty="0" smtClean="0">
                <a:hlinkClick r:id="rId2"/>
              </a:rPr>
              <a:t>infant mortality rate </a:t>
            </a:r>
            <a:endParaRPr lang="en-US" dirty="0" smtClean="0"/>
          </a:p>
          <a:p>
            <a:pPr lvl="1"/>
            <a:r>
              <a:rPr lang="en-US" dirty="0" smtClean="0"/>
              <a:t>US ranks 43</a:t>
            </a:r>
            <a:r>
              <a:rPr lang="en-US" baseline="30000" dirty="0" smtClean="0"/>
              <a:t>rd</a:t>
            </a:r>
            <a:r>
              <a:rPr lang="en-US" dirty="0" smtClean="0"/>
              <a:t>  for </a:t>
            </a:r>
            <a:r>
              <a:rPr lang="en-US" dirty="0" smtClean="0">
                <a:hlinkClick r:id="rId3"/>
              </a:rPr>
              <a:t>life expectancy at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is defined as a means of protecting against risk.</a:t>
            </a:r>
          </a:p>
          <a:p>
            <a:endParaRPr lang="en-US" dirty="0"/>
          </a:p>
          <a:p>
            <a:r>
              <a:rPr lang="en-US" dirty="0"/>
              <a:t>Risk is a state in which multiple outcomes are possible and the likelihood of each possible outcome is known or can be estimated.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Insurance?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9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prevention, treatment, and management of illness and the preservation of mental and physical well-being through the services offered by the medical and allied health professions.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0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dirty="0"/>
              <a:t>Health economics is the study of how (scarce) resources are allocated to and within the health economy.</a:t>
            </a:r>
          </a:p>
          <a:p>
            <a:pPr marL="625475" indent="-609600">
              <a:lnSpc>
                <a:spcPct val="90000"/>
              </a:lnSpc>
            </a:pPr>
            <a:r>
              <a:rPr lang="en-US" dirty="0"/>
              <a:t>Production of health care (doctors, specialists, or nurses).</a:t>
            </a:r>
          </a:p>
          <a:p>
            <a:pPr marL="625475" indent="-609600">
              <a:lnSpc>
                <a:spcPct val="90000"/>
              </a:lnSpc>
            </a:pPr>
            <a:r>
              <a:rPr lang="en-US" dirty="0"/>
              <a:t>How do we distribute health care across the population?</a:t>
            </a:r>
          </a:p>
          <a:p>
            <a:pPr marL="625475" indent="-609600"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much money should the government spend on health care?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 Economics?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2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Traditionally </a:t>
            </a:r>
          </a:p>
          <a:p>
            <a:pPr lvl="1"/>
            <a:r>
              <a:rPr lang="en-US" dirty="0">
                <a:latin typeface="Calibri" charset="0"/>
              </a:rPr>
              <a:t>Based on free-market system</a:t>
            </a:r>
          </a:p>
          <a:p>
            <a:pPr lvl="1"/>
            <a:r>
              <a:rPr lang="en-US" dirty="0">
                <a:latin typeface="Calibri" charset="0"/>
              </a:rPr>
              <a:t>Run by private insurance companies</a:t>
            </a:r>
          </a:p>
          <a:p>
            <a:pPr>
              <a:buFont typeface="Georgia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18742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Health insurance is provided by many separate 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Calibri" charset="0"/>
              </a:rPr>
              <a:t>Most are run by private sector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>
                <a:latin typeface="Calibri" charset="0"/>
              </a:rPr>
              <a:t>Anthem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>
                <a:latin typeface="Calibri" charset="0"/>
              </a:rPr>
              <a:t>Optima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>
                <a:latin typeface="Calibri" charset="0"/>
              </a:rPr>
              <a:t>Cigna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Calibri" charset="0"/>
              </a:rPr>
              <a:t>Some programs provided by </a:t>
            </a:r>
            <a:r>
              <a:rPr lang="en-US" sz="2200" dirty="0" smtClean="0">
                <a:latin typeface="Calibri" charset="0"/>
              </a:rPr>
              <a:t>government</a:t>
            </a:r>
            <a:endParaRPr lang="en-US" sz="2200" dirty="0">
              <a:latin typeface="Calibri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 smtClean="0">
                <a:latin typeface="Calibri" charset="0"/>
              </a:rPr>
              <a:t>Medicare (federal)</a:t>
            </a:r>
            <a:endParaRPr lang="en-US" sz="1800" dirty="0">
              <a:latin typeface="Calibri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 smtClean="0">
                <a:latin typeface="Calibri" charset="0"/>
              </a:rPr>
              <a:t>Medicaid (state)</a:t>
            </a:r>
            <a:endParaRPr lang="en-US" sz="1800" dirty="0">
              <a:latin typeface="Calibri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 smtClean="0">
                <a:latin typeface="Calibri" charset="0"/>
              </a:rPr>
              <a:t>Children</a:t>
            </a:r>
            <a:r>
              <a:rPr lang="ja-JP" altLang="en-US" sz="1800" dirty="0" smtClean="0">
                <a:latin typeface="Calibri" charset="0"/>
              </a:rPr>
              <a:t>’</a:t>
            </a:r>
            <a:r>
              <a:rPr lang="en-US" altLang="ja-JP" sz="1800" dirty="0" smtClean="0">
                <a:latin typeface="Calibri" charset="0"/>
              </a:rPr>
              <a:t>s </a:t>
            </a:r>
            <a:r>
              <a:rPr lang="en-US" altLang="ja-JP" sz="1800" dirty="0">
                <a:latin typeface="Calibri" charset="0"/>
              </a:rPr>
              <a:t>Health Insurance </a:t>
            </a:r>
            <a:r>
              <a:rPr lang="en-US" altLang="ja-JP" sz="1800" dirty="0" smtClean="0">
                <a:latin typeface="Calibri" charset="0"/>
              </a:rPr>
              <a:t>Program (federal)</a:t>
            </a:r>
            <a:endParaRPr lang="en-US" altLang="ja-JP" sz="1800" dirty="0">
              <a:latin typeface="Calibri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1800" dirty="0">
                <a:latin typeface="Calibri" charset="0"/>
              </a:rPr>
              <a:t>Veteran</a:t>
            </a:r>
            <a:r>
              <a:rPr lang="ja-JP" altLang="en-US" sz="1800" dirty="0">
                <a:latin typeface="Calibri" charset="0"/>
              </a:rPr>
              <a:t>’</a:t>
            </a:r>
            <a:r>
              <a:rPr lang="en-US" altLang="ja-JP" sz="1800" dirty="0">
                <a:latin typeface="Calibri" charset="0"/>
              </a:rPr>
              <a:t>s Health </a:t>
            </a:r>
            <a:r>
              <a:rPr lang="en-US" altLang="ja-JP" sz="1800" dirty="0" smtClean="0">
                <a:latin typeface="Calibri" charset="0"/>
              </a:rPr>
              <a:t>Administration (federal)</a:t>
            </a:r>
            <a:endParaRPr lang="en-US" sz="1800" dirty="0">
              <a:latin typeface="Calibri" charset="0"/>
            </a:endParaRPr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207699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50900"/>
            <a:ext cx="51816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3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Medicare</a:t>
            </a:r>
          </a:p>
          <a:p>
            <a:pPr lvl="1"/>
            <a:r>
              <a:rPr lang="en-US">
                <a:latin typeface="Calibri" charset="0"/>
              </a:rPr>
              <a:t>covers citizens and long-term residents 65 years and older and the disabled</a:t>
            </a:r>
          </a:p>
          <a:p>
            <a:pPr lvl="1"/>
            <a:r>
              <a:rPr lang="en-US">
                <a:latin typeface="Calibri" charset="0"/>
              </a:rPr>
              <a:t>administered by federal govt</a:t>
            </a:r>
          </a:p>
          <a:p>
            <a:r>
              <a:rPr lang="en-US">
                <a:latin typeface="Calibri" charset="0"/>
              </a:rPr>
              <a:t>Medicaid</a:t>
            </a:r>
          </a:p>
          <a:p>
            <a:pPr lvl="1"/>
            <a:r>
              <a:rPr lang="en-US">
                <a:latin typeface="Calibri" charset="0"/>
              </a:rPr>
              <a:t>covers low income people in certain categories, including children, pregnant women, and the disabled</a:t>
            </a:r>
          </a:p>
          <a:p>
            <a:pPr lvl="1"/>
            <a:r>
              <a:rPr lang="en-US">
                <a:latin typeface="Calibri" charset="0"/>
              </a:rPr>
              <a:t>administered by the states</a:t>
            </a:r>
          </a:p>
        </p:txBody>
      </p:sp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Basic Health Care Info</a:t>
            </a:r>
          </a:p>
        </p:txBody>
      </p:sp>
    </p:spTree>
    <p:extLst>
      <p:ext uri="{BB962C8B-B14F-4D97-AF65-F5344CB8AC3E}">
        <p14:creationId xmlns:p14="http://schemas.microsoft.com/office/powerpoint/2010/main" val="253982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Health Maintenance Organization (HMO) – means you pick your doctor and go to him/her for everything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Preferred Provider Organization (PPO) – means you can go to any doctor, any </a:t>
            </a:r>
            <a:r>
              <a:rPr lang="en-US" dirty="0" smtClean="0">
                <a:latin typeface="Calibri" charset="0"/>
              </a:rPr>
              <a:t>time</a:t>
            </a: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Health Savings Account (HSA) – in addition to your health insurance you can also deposit money into a non-taxable account to use specifically for medical expenses</a:t>
            </a:r>
            <a:endParaRPr lang="en-US" dirty="0">
              <a:latin typeface="Calibri" charset="0"/>
            </a:endParaRPr>
          </a:p>
        </p:txBody>
      </p:sp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 charset="0"/>
              </a:rPr>
              <a:t>Basic Health Care Jargon</a:t>
            </a:r>
          </a:p>
        </p:txBody>
      </p:sp>
    </p:spTree>
    <p:extLst>
      <p:ext uri="{BB962C8B-B14F-4D97-AF65-F5344CB8AC3E}">
        <p14:creationId xmlns:p14="http://schemas.microsoft.com/office/powerpoint/2010/main" val="23303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52</TotalTime>
  <Words>699</Words>
  <Application>Microsoft Macintosh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Hardcover</vt:lpstr>
      <vt:lpstr>Health Insurance</vt:lpstr>
      <vt:lpstr>What is Insurance?</vt:lpstr>
      <vt:lpstr>What is health care?</vt:lpstr>
      <vt:lpstr>What is Health Economics?</vt:lpstr>
      <vt:lpstr>US Health Care System</vt:lpstr>
      <vt:lpstr>US Health Care System</vt:lpstr>
      <vt:lpstr>PowerPoint Presentation</vt:lpstr>
      <vt:lpstr>Basic Health Care Info</vt:lpstr>
      <vt:lpstr>Basic Health Care Jargon</vt:lpstr>
      <vt:lpstr>Basic Health Care Jargon</vt:lpstr>
      <vt:lpstr>Basic Health Care Jargon</vt:lpstr>
      <vt:lpstr>US Health Care System</vt:lpstr>
      <vt:lpstr>Sample Health Care Premiums</vt:lpstr>
      <vt:lpstr>US Health Care System</vt:lpstr>
      <vt:lpstr>US Health Care System</vt:lpstr>
      <vt:lpstr>US Health Care System</vt:lpstr>
      <vt:lpstr>US Health Care System</vt:lpstr>
      <vt:lpstr>PowerPoint Presentation</vt:lpstr>
      <vt:lpstr>Comparatively</vt:lpstr>
    </vt:vector>
  </TitlesOfParts>
  <Company>Broadwater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</dc:title>
  <dc:creator>Kate Lacks</dc:creator>
  <cp:lastModifiedBy>Kate Lacks</cp:lastModifiedBy>
  <cp:revision>9</cp:revision>
  <dcterms:created xsi:type="dcterms:W3CDTF">2015-11-02T17:29:43Z</dcterms:created>
  <dcterms:modified xsi:type="dcterms:W3CDTF">2015-11-02T18:33:30Z</dcterms:modified>
</cp:coreProperties>
</file>