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3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20C88-4C40-5641-B07B-F9B63EC74F40}" type="datetimeFigureOut">
              <a:rPr lang="en-US" smtClean="0"/>
              <a:t>8/31/17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E9D47-8288-4E4E-B19D-A63450F1C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82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2664F-570A-094F-98B3-7FF1F5D774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943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2664F-570A-094F-98B3-7FF1F5D774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56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2664F-570A-094F-98B3-7FF1F5D774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18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2664F-570A-094F-98B3-7FF1F5D774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52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2664F-570A-094F-98B3-7FF1F5D774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500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2664F-570A-094F-98B3-7FF1F5D774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408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2664F-570A-094F-98B3-7FF1F5D774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76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2664F-570A-094F-98B3-7FF1F5D774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897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2664F-570A-094F-98B3-7FF1F5D774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656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2664F-570A-094F-98B3-7FF1F5D774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13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2664F-570A-094F-98B3-7FF1F5D774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50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2664F-570A-094F-98B3-7FF1F5D774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259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2664F-570A-094F-98B3-7FF1F5D774E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36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2664F-570A-094F-98B3-7FF1F5D774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50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2664F-570A-094F-98B3-7FF1F5D774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07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2664F-570A-094F-98B3-7FF1F5D774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37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2664F-570A-094F-98B3-7FF1F5D774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10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2664F-570A-094F-98B3-7FF1F5D774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2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2664F-570A-094F-98B3-7FF1F5D774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3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2664F-570A-094F-98B3-7FF1F5D774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64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2CB5-5E3A-6A43-BB3C-362AB1C0C2CD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9AEBEB4-B1C3-0341-BFA1-FE699A63E8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2CB5-5E3A-6A43-BB3C-362AB1C0C2CD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BEB4-B1C3-0341-BFA1-FE699A63E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2CB5-5E3A-6A43-BB3C-362AB1C0C2CD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BEB4-B1C3-0341-BFA1-FE699A63E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2CB5-5E3A-6A43-BB3C-362AB1C0C2CD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BEB4-B1C3-0341-BFA1-FE699A63E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2CB5-5E3A-6A43-BB3C-362AB1C0C2CD}" type="datetimeFigureOut">
              <a:rPr lang="en-US" smtClean="0"/>
              <a:t>8/31/17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BEB4-B1C3-0341-BFA1-FE699A63E8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2CB5-5E3A-6A43-BB3C-362AB1C0C2CD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BEB4-B1C3-0341-BFA1-FE699A63E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2CB5-5E3A-6A43-BB3C-362AB1C0C2CD}" type="datetimeFigureOut">
              <a:rPr lang="en-US" smtClean="0"/>
              <a:t>8/31/17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BEB4-B1C3-0341-BFA1-FE699A63E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2CB5-5E3A-6A43-BB3C-362AB1C0C2CD}" type="datetimeFigureOut">
              <a:rPr lang="en-US" smtClean="0"/>
              <a:t>8/31/17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BEB4-B1C3-0341-BFA1-FE699A63E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2CB5-5E3A-6A43-BB3C-362AB1C0C2CD}" type="datetimeFigureOut">
              <a:rPr lang="en-US" smtClean="0"/>
              <a:t>8/31/17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BEB4-B1C3-0341-BFA1-FE699A63E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2CB5-5E3A-6A43-BB3C-362AB1C0C2CD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BEB4-B1C3-0341-BFA1-FE699A63E8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2CB5-5E3A-6A43-BB3C-362AB1C0C2CD}" type="datetimeFigureOut">
              <a:rPr lang="en-US" smtClean="0"/>
              <a:t>8/31/17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BEB4-B1C3-0341-BFA1-FE699A63E8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7C2CB5-5E3A-6A43-BB3C-362AB1C0C2CD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9AEBEB4-B1C3-0341-BFA1-FE699A63E8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4" Type="http://schemas.openxmlformats.org/officeDocument/2006/relationships/image" Target="../media/image15.jpg"/><Relationship Id="rId5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4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9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5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 History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European Exploration of the Americas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73061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French &amp;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beaver trade led to exploration of much of North America; </a:t>
            </a:r>
            <a:r>
              <a:rPr lang="en-US" dirty="0" smtClean="0"/>
              <a:t>(</a:t>
            </a:r>
            <a:r>
              <a:rPr lang="en-US" dirty="0"/>
              <a:t>heavy demand for fur in European fashion)</a:t>
            </a:r>
          </a:p>
          <a:p>
            <a:pPr lvl="1"/>
            <a:r>
              <a:rPr lang="en-US" b="1" i="1" dirty="0" err="1" smtClean="0"/>
              <a:t>Coureurs</a:t>
            </a:r>
            <a:r>
              <a:rPr lang="en-US" b="1" i="1" dirty="0" smtClean="0"/>
              <a:t> </a:t>
            </a:r>
            <a:r>
              <a:rPr lang="en-US" b="1" i="1" dirty="0"/>
              <a:t>de bois</a:t>
            </a:r>
            <a:r>
              <a:rPr lang="en-US" dirty="0"/>
              <a:t> (“runners of the woods”) – Rough frontiersmen </a:t>
            </a:r>
            <a:r>
              <a:rPr lang="en-US" dirty="0" smtClean="0"/>
              <a:t>who </a:t>
            </a:r>
            <a:r>
              <a:rPr lang="en-US" dirty="0"/>
              <a:t>sought to tap the lucrative fur trade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French </a:t>
            </a:r>
            <a:r>
              <a:rPr lang="en-US" dirty="0"/>
              <a:t>seamen - </a:t>
            </a:r>
            <a:r>
              <a:rPr lang="en-US" i="1" dirty="0"/>
              <a:t>voyageurs</a:t>
            </a:r>
            <a:r>
              <a:rPr lang="en-US" dirty="0"/>
              <a:t> -- recruited Indians into the fur trade </a:t>
            </a:r>
          </a:p>
        </p:txBody>
      </p:sp>
    </p:spTree>
    <p:extLst>
      <p:ext uri="{BB962C8B-B14F-4D97-AF65-F5344CB8AC3E}">
        <p14:creationId xmlns:p14="http://schemas.microsoft.com/office/powerpoint/2010/main" val="1109316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Catholic Missionaries who sought to convert Indians and </a:t>
            </a:r>
            <a:r>
              <a:rPr lang="en-US" dirty="0" smtClean="0"/>
              <a:t>save </a:t>
            </a:r>
            <a:r>
              <a:rPr lang="en-US" dirty="0"/>
              <a:t>them from the fur trappers.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606" y="2823623"/>
            <a:ext cx="2724749" cy="3363362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242" y="2909068"/>
            <a:ext cx="3938982" cy="325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369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French Explorers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Antoine Cadillac </a:t>
            </a:r>
            <a:endParaRPr lang="en-US" dirty="0" smtClean="0"/>
          </a:p>
          <a:p>
            <a:r>
              <a:rPr lang="en-US" dirty="0" smtClean="0"/>
              <a:t>Robert de la Salle</a:t>
            </a:r>
          </a:p>
          <a:p>
            <a:endParaRPr lang="en-US" dirty="0"/>
          </a:p>
        </p:txBody>
      </p:sp>
      <p:pic>
        <p:nvPicPr>
          <p:cNvPr id="4" name="Picture 3" descr="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965" y="1580712"/>
            <a:ext cx="3743633" cy="50345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71" y="3432217"/>
            <a:ext cx="4606747" cy="29345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3082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French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Diseases </a:t>
            </a:r>
          </a:p>
          <a:p>
            <a:r>
              <a:rPr lang="en-US" dirty="0" smtClean="0"/>
              <a:t>Gun warfare</a:t>
            </a:r>
          </a:p>
          <a:p>
            <a:r>
              <a:rPr lang="en-US" dirty="0" smtClean="0"/>
              <a:t>alcoholism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89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English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Cabot (Giovanni </a:t>
            </a:r>
            <a:r>
              <a:rPr lang="en-US" dirty="0" err="1" smtClean="0"/>
              <a:t>Caboto</a:t>
            </a:r>
            <a:r>
              <a:rPr lang="en-US" dirty="0" smtClean="0"/>
              <a:t>), 1497</a:t>
            </a:r>
            <a:r>
              <a:rPr lang="en-US" dirty="0"/>
              <a:t>-98 </a:t>
            </a:r>
            <a:endParaRPr lang="en-US" dirty="0" smtClean="0"/>
          </a:p>
          <a:p>
            <a:r>
              <a:rPr lang="en-US" dirty="0" smtClean="0"/>
              <a:t>Martin Frobisher</a:t>
            </a:r>
            <a:r>
              <a:rPr lang="en-US" dirty="0"/>
              <a:t>, 1576 </a:t>
            </a:r>
            <a:endParaRPr lang="en-US" dirty="0" smtClean="0"/>
          </a:p>
          <a:p>
            <a:r>
              <a:rPr lang="en-US" dirty="0"/>
              <a:t>Sir Francis </a:t>
            </a:r>
            <a:r>
              <a:rPr lang="en-US" dirty="0" smtClean="0"/>
              <a:t>Drake, 1577 - 1590 </a:t>
            </a:r>
            <a:endParaRPr lang="en-US" dirty="0"/>
          </a:p>
        </p:txBody>
      </p:sp>
      <p:pic>
        <p:nvPicPr>
          <p:cNvPr id="4" name="Picture 3" descr="Cabotmap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260" y="2250432"/>
            <a:ext cx="3445627" cy="1991304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03" y="3246835"/>
            <a:ext cx="3530600" cy="229870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953" y="4410400"/>
            <a:ext cx="4744098" cy="218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43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English attempts to colonize in the late-16</a:t>
            </a:r>
            <a:r>
              <a:rPr lang="en-US" baseline="30000" dirty="0"/>
              <a:t>th</a:t>
            </a:r>
            <a:r>
              <a:rPr lang="en-US" dirty="0"/>
              <a:t> century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Sir </a:t>
            </a:r>
            <a:r>
              <a:rPr lang="en-US" dirty="0"/>
              <a:t>Humphrey </a:t>
            </a:r>
            <a:r>
              <a:rPr lang="en-US" dirty="0" smtClean="0"/>
              <a:t>Gilbert, 1583</a:t>
            </a:r>
            <a:r>
              <a:rPr lang="en-US" i="1" dirty="0"/>
              <a:t> </a:t>
            </a:r>
            <a:r>
              <a:rPr lang="en-US" dirty="0"/>
              <a:t>            </a:t>
            </a:r>
            <a:endParaRPr lang="en-US" dirty="0" smtClean="0"/>
          </a:p>
          <a:p>
            <a:r>
              <a:rPr lang="en-US" dirty="0" smtClean="0"/>
              <a:t>Sir Walter Raleigh, 1585</a:t>
            </a:r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286" y="3132415"/>
            <a:ext cx="4688962" cy="34231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49760"/>
            <a:ext cx="3228720" cy="32287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32353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Spanish Armada (1588)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361319" cy="4373563"/>
          </a:xfrm>
        </p:spPr>
        <p:txBody>
          <a:bodyPr/>
          <a:lstStyle/>
          <a:p>
            <a:r>
              <a:rPr lang="en-US" dirty="0"/>
              <a:t>Protestant England vs. Catholic Spain </a:t>
            </a:r>
            <a:endParaRPr lang="en-US" dirty="0" smtClean="0"/>
          </a:p>
          <a:p>
            <a:r>
              <a:rPr lang="en-US" dirty="0"/>
              <a:t>Queen Elizabeth vs. King Phillip II </a:t>
            </a:r>
            <a:endParaRPr lang="en-US" dirty="0" smtClean="0"/>
          </a:p>
          <a:p>
            <a:r>
              <a:rPr lang="en-US" dirty="0" smtClean="0"/>
              <a:t>Spanish invaded England</a:t>
            </a:r>
          </a:p>
          <a:p>
            <a:r>
              <a:rPr lang="en-US" dirty="0" smtClean="0"/>
              <a:t>England wins</a:t>
            </a:r>
          </a:p>
          <a:p>
            <a:r>
              <a:rPr lang="en-US" dirty="0" smtClean="0"/>
              <a:t>Ensured English naval dominance</a:t>
            </a:r>
            <a:endParaRPr lang="en-US" dirty="0"/>
          </a:p>
        </p:txBody>
      </p:sp>
      <p:pic>
        <p:nvPicPr>
          <p:cNvPr id="5" name="Picture 4" descr="5886-004-263E1CA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938" y="0"/>
            <a:ext cx="31190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72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England’s Search for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Eventual peace with Spain provided opportunities overseas </a:t>
            </a:r>
            <a:r>
              <a:rPr lang="en-US" dirty="0" smtClean="0"/>
              <a:t>without </a:t>
            </a:r>
            <a:r>
              <a:rPr lang="en-US" dirty="0"/>
              <a:t>harassment</a:t>
            </a:r>
          </a:p>
          <a:p>
            <a:r>
              <a:rPr lang="en-US" dirty="0" smtClean="0"/>
              <a:t>Population </a:t>
            </a:r>
            <a:r>
              <a:rPr lang="en-US" dirty="0"/>
              <a:t>growth provided workers/ potential colonists</a:t>
            </a:r>
          </a:p>
          <a:p>
            <a:r>
              <a:rPr lang="en-US" dirty="0" smtClean="0"/>
              <a:t>Unemployment </a:t>
            </a:r>
            <a:r>
              <a:rPr lang="en-US" dirty="0"/>
              <a:t>(economic opportunity), farm land, adventure, </a:t>
            </a:r>
            <a:r>
              <a:rPr lang="en-US" dirty="0" smtClean="0"/>
              <a:t>markets</a:t>
            </a:r>
            <a:r>
              <a:rPr lang="en-US" dirty="0"/>
              <a:t>, political freedom, religious freedom, social change.</a:t>
            </a:r>
          </a:p>
          <a:p>
            <a:r>
              <a:rPr lang="en-US" dirty="0" smtClean="0"/>
              <a:t>Joint</a:t>
            </a:r>
            <a:r>
              <a:rPr lang="en-US" dirty="0"/>
              <a:t>-stock companies provided financial means: investors </a:t>
            </a:r>
            <a:r>
              <a:rPr lang="en-US" dirty="0" smtClean="0"/>
              <a:t>pooled </a:t>
            </a:r>
            <a:r>
              <a:rPr lang="en-US" dirty="0"/>
              <a:t>resources for sea expeditions.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943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 of contact between Native-Americans and Europeans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Native Americans</a:t>
            </a:r>
          </a:p>
          <a:p>
            <a:pPr lvl="1"/>
            <a:r>
              <a:rPr lang="en-US" sz="2400" dirty="0"/>
              <a:t>Mass death and genocide: By 1600, nearly 90% of Native </a:t>
            </a:r>
            <a:r>
              <a:rPr lang="en-US" sz="2400" dirty="0" smtClean="0"/>
              <a:t>American </a:t>
            </a:r>
            <a:r>
              <a:rPr lang="en-US" sz="2400" dirty="0"/>
              <a:t>population </a:t>
            </a:r>
            <a:r>
              <a:rPr lang="en-US" sz="2400" dirty="0" smtClean="0"/>
              <a:t>perished</a:t>
            </a:r>
          </a:p>
          <a:p>
            <a:pPr lvl="1"/>
            <a:r>
              <a:rPr lang="en-US" sz="2400" dirty="0"/>
              <a:t>European impact on culture: cattle, swine and horses, firearms. </a:t>
            </a:r>
            <a:endParaRPr lang="en-US" sz="2400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510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 of contact between Native-Americans and Europeans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Europeans</a:t>
            </a:r>
          </a:p>
          <a:p>
            <a:pPr lvl="1"/>
            <a:r>
              <a:rPr lang="en-US" sz="2400" dirty="0" smtClean="0"/>
              <a:t>Global </a:t>
            </a:r>
            <a:r>
              <a:rPr lang="en-US" sz="2400" dirty="0"/>
              <a:t>empires for 1st time in human history.</a:t>
            </a:r>
          </a:p>
          <a:p>
            <a:pPr lvl="1"/>
            <a:r>
              <a:rPr lang="en-US" sz="2400" dirty="0" smtClean="0"/>
              <a:t>Explosion </a:t>
            </a:r>
            <a:r>
              <a:rPr lang="en-US" sz="2400" dirty="0"/>
              <a:t>of capitalism (Commercial Revolution</a:t>
            </a:r>
            <a:r>
              <a:rPr lang="en-US" sz="2400" dirty="0" smtClean="0"/>
              <a:t>)</a:t>
            </a:r>
            <a:endParaRPr lang="en-US" sz="2400" dirty="0"/>
          </a:p>
          <a:p>
            <a:pPr lvl="1"/>
            <a:r>
              <a:rPr lang="en-US" sz="2400" dirty="0" smtClean="0"/>
              <a:t>Revolution </a:t>
            </a:r>
            <a:r>
              <a:rPr lang="en-US" sz="2400" dirty="0"/>
              <a:t>in diet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830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1492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Columbus’ first of four voyages</a:t>
            </a:r>
          </a:p>
          <a:p>
            <a:r>
              <a:rPr lang="en-US" dirty="0" smtClean="0"/>
              <a:t>Seeking economic gain (gold and other riches)</a:t>
            </a:r>
          </a:p>
          <a:p>
            <a:r>
              <a:rPr lang="en-US" dirty="0" smtClean="0"/>
              <a:t>Killed, enslaved Natives in Caribbean</a:t>
            </a:r>
          </a:p>
          <a:p>
            <a:r>
              <a:rPr lang="en-US" dirty="0"/>
              <a:t>Initiated exchange of goods between Europe, North America, and later Africa</a:t>
            </a:r>
          </a:p>
          <a:p>
            <a:pPr lvl="1"/>
            <a:r>
              <a:rPr lang="en-US" dirty="0"/>
              <a:t>Later called the Columbian Exchange</a:t>
            </a:r>
          </a:p>
          <a:p>
            <a:pPr lvl="1"/>
            <a:r>
              <a:rPr lang="en-US" dirty="0"/>
              <a:t>Included slave trade (started with Natives sent to Spain)</a:t>
            </a:r>
          </a:p>
          <a:p>
            <a:pPr lvl="1"/>
            <a:r>
              <a:rPr lang="en-US" dirty="0"/>
              <a:t>Included food, animals</a:t>
            </a:r>
          </a:p>
          <a:p>
            <a:endParaRPr lang="en-US" dirty="0" smtClean="0"/>
          </a:p>
          <a:p>
            <a:r>
              <a:rPr lang="en-US" dirty="0" smtClean="0"/>
              <a:t>Exaggerated stories of riches inspired further exploration</a:t>
            </a:r>
          </a:p>
          <a:p>
            <a:r>
              <a:rPr lang="en-US" dirty="0" smtClean="0"/>
              <a:t>Led to the deaths of 90% of Native Americans within 100 years (killed or died of disease)</a:t>
            </a: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28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Contributions of Mother Countries to North America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England</a:t>
            </a:r>
            <a:r>
              <a:rPr lang="en-US" dirty="0"/>
              <a:t>: Democratic forms of local gov’t; tradition of hard</a:t>
            </a:r>
            <a:r>
              <a:rPr lang="en-US" dirty="0" smtClean="0"/>
              <a:t>-working</a:t>
            </a:r>
            <a:r>
              <a:rPr lang="en-US" dirty="0"/>
              <a:t>, zealous individuals, English language</a:t>
            </a:r>
          </a:p>
          <a:p>
            <a:r>
              <a:rPr lang="en-US" b="1" dirty="0" smtClean="0"/>
              <a:t>France</a:t>
            </a:r>
            <a:r>
              <a:rPr lang="en-US" dirty="0"/>
              <a:t>: Language, culture, and religion introduced to Canada </a:t>
            </a:r>
            <a:r>
              <a:rPr lang="en-US" dirty="0" smtClean="0"/>
              <a:t>and </a:t>
            </a:r>
            <a:r>
              <a:rPr lang="en-US" dirty="0"/>
              <a:t>Louisiana and to many Amerindians west of Appalachians; </a:t>
            </a:r>
            <a:r>
              <a:rPr lang="en-US" dirty="0" smtClean="0"/>
              <a:t>large</a:t>
            </a:r>
            <a:r>
              <a:rPr lang="en-US" dirty="0"/>
              <a:t>-scale trade with Amerindians</a:t>
            </a:r>
          </a:p>
          <a:p>
            <a:r>
              <a:rPr lang="en-US" b="1" dirty="0" smtClean="0"/>
              <a:t>Spain</a:t>
            </a:r>
            <a:r>
              <a:rPr lang="en-US" dirty="0"/>
              <a:t>: Schools, hospitals, and printing presses established by </a:t>
            </a:r>
            <a:r>
              <a:rPr lang="en-US" dirty="0" smtClean="0"/>
              <a:t>missionaries</a:t>
            </a:r>
            <a:r>
              <a:rPr lang="en-US" dirty="0"/>
              <a:t>; Spanish language in the Southwest; teaching of </a:t>
            </a:r>
            <a:r>
              <a:rPr lang="en-US" dirty="0" smtClean="0"/>
              <a:t>Christianity </a:t>
            </a:r>
            <a:r>
              <a:rPr lang="en-US" dirty="0"/>
              <a:t>and handicrafts to </a:t>
            </a:r>
            <a:r>
              <a:rPr lang="en-US" dirty="0" smtClean="0"/>
              <a:t>Amerindians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801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114300" indent="0">
              <a:buNone/>
            </a:pPr>
            <a:r>
              <a:rPr lang="en-US" sz="3400" dirty="0"/>
              <a:t>Bailey, Thomas A., Kennedy, David M.: </a:t>
            </a:r>
            <a:r>
              <a:rPr lang="en-US" sz="3400" i="1" dirty="0"/>
              <a:t>The American Pageant, 10th edition, </a:t>
            </a:r>
            <a:r>
              <a:rPr lang="en-US" sz="3400" dirty="0"/>
              <a:t>Lexington, </a:t>
            </a:r>
          </a:p>
          <a:p>
            <a:pPr marL="114300" indent="0">
              <a:buNone/>
            </a:pPr>
            <a:r>
              <a:rPr lang="en-US" sz="3400" dirty="0"/>
              <a:t>   Massachusetts: D.C. Heath, 1994 </a:t>
            </a:r>
          </a:p>
          <a:p>
            <a:pPr marL="114300" indent="0">
              <a:buNone/>
            </a:pPr>
            <a:r>
              <a:rPr lang="en-US" sz="3400" dirty="0" smtClean="0"/>
              <a:t>College </a:t>
            </a:r>
            <a:r>
              <a:rPr lang="en-US" sz="3400" dirty="0"/>
              <a:t>Board, </a:t>
            </a:r>
            <a:r>
              <a:rPr lang="en-US" sz="3400" i="1" dirty="0"/>
              <a:t>Advanced Placement Course Description: History -- United States, </a:t>
            </a:r>
            <a:r>
              <a:rPr lang="en-US" sz="3400" dirty="0"/>
              <a:t>College </a:t>
            </a:r>
          </a:p>
          <a:p>
            <a:pPr marL="114300" indent="0">
              <a:buNone/>
            </a:pPr>
            <a:r>
              <a:rPr lang="en-US" sz="3400" dirty="0"/>
              <a:t>   Entrance Examination Board, 2004 </a:t>
            </a:r>
          </a:p>
          <a:p>
            <a:pPr marL="114300" indent="0">
              <a:buNone/>
            </a:pPr>
            <a:r>
              <a:rPr lang="en-US" sz="3400" dirty="0" err="1" smtClean="0"/>
              <a:t>Foner</a:t>
            </a:r>
            <a:r>
              <a:rPr lang="en-US" sz="3400" dirty="0"/>
              <a:t>, Eric &amp; </a:t>
            </a:r>
            <a:r>
              <a:rPr lang="en-US" sz="3400" dirty="0" err="1"/>
              <a:t>Garraty</a:t>
            </a:r>
            <a:r>
              <a:rPr lang="en-US" sz="3400" dirty="0"/>
              <a:t>, John A., editors: </a:t>
            </a:r>
            <a:r>
              <a:rPr lang="en-US" sz="3400" i="1" dirty="0"/>
              <a:t>The Reader’s Companion to American History,</a:t>
            </a:r>
            <a:r>
              <a:rPr lang="en-US" sz="3400" dirty="0"/>
              <a:t> Boston: </a:t>
            </a:r>
          </a:p>
          <a:p>
            <a:pPr marL="114300" indent="0">
              <a:buNone/>
            </a:pPr>
            <a:r>
              <a:rPr lang="en-US" sz="3400" dirty="0"/>
              <a:t>   Houghton </a:t>
            </a:r>
            <a:r>
              <a:rPr lang="en-US" sz="3400" dirty="0" err="1"/>
              <a:t>MifflinCompany</a:t>
            </a:r>
            <a:r>
              <a:rPr lang="en-US" sz="3400" dirty="0"/>
              <a:t>, 1991 </a:t>
            </a:r>
          </a:p>
          <a:p>
            <a:pPr marL="114300" indent="0">
              <a:buNone/>
            </a:pPr>
            <a:r>
              <a:rPr lang="en-US" sz="3400" dirty="0" err="1" smtClean="0"/>
              <a:t>Josephy</a:t>
            </a:r>
            <a:r>
              <a:rPr lang="en-US" sz="3400" dirty="0"/>
              <a:t>, Jr., Alvin M., </a:t>
            </a:r>
            <a:r>
              <a:rPr lang="en-US" sz="3400" i="1" dirty="0"/>
              <a:t>500 Nations: An Illustrated History of North American Indians, </a:t>
            </a:r>
            <a:r>
              <a:rPr lang="en-US" sz="3400" dirty="0"/>
              <a:t>Alfred A </a:t>
            </a:r>
          </a:p>
          <a:p>
            <a:pPr marL="114300" indent="0">
              <a:buNone/>
            </a:pPr>
            <a:r>
              <a:rPr lang="en-US" sz="3400" dirty="0"/>
              <a:t>   Knopf, New York, 1994. </a:t>
            </a:r>
          </a:p>
          <a:p>
            <a:pPr marL="114300" indent="0">
              <a:buNone/>
            </a:pPr>
            <a:r>
              <a:rPr lang="en-US" sz="3400" dirty="0" err="1" smtClean="0"/>
              <a:t>Loewen</a:t>
            </a:r>
            <a:r>
              <a:rPr lang="en-US" sz="3400" dirty="0"/>
              <a:t>, James W., </a:t>
            </a:r>
            <a:r>
              <a:rPr lang="en-US" sz="3400" i="1" dirty="0"/>
              <a:t>Lies My Teacher Told Me: Everything Your American History Textbook Got </a:t>
            </a:r>
            <a:endParaRPr lang="en-US" sz="3400" dirty="0"/>
          </a:p>
          <a:p>
            <a:pPr marL="114300" indent="0">
              <a:buNone/>
            </a:pPr>
            <a:r>
              <a:rPr lang="en-US" sz="3400" i="1" dirty="0"/>
              <a:t>   Wrong,  </a:t>
            </a:r>
            <a:r>
              <a:rPr lang="en-US" sz="3400" dirty="0"/>
              <a:t>New York: The New Press, 1995 </a:t>
            </a:r>
          </a:p>
          <a:p>
            <a:pPr marL="114300" indent="0">
              <a:buNone/>
            </a:pPr>
            <a:r>
              <a:rPr lang="en-US" sz="3400" dirty="0" smtClean="0"/>
              <a:t>Murrin</a:t>
            </a:r>
            <a:r>
              <a:rPr lang="en-US" sz="3400" dirty="0"/>
              <a:t>, John et al</a:t>
            </a:r>
            <a:r>
              <a:rPr lang="en-US" sz="3400" i="1" dirty="0"/>
              <a:t>, Liberty, Equality, and Power: A History of the American People,</a:t>
            </a:r>
            <a:r>
              <a:rPr lang="en-US" sz="3400" dirty="0"/>
              <a:t> </a:t>
            </a:r>
            <a:r>
              <a:rPr lang="en-US" sz="3400" i="1" dirty="0"/>
              <a:t>2</a:t>
            </a:r>
            <a:r>
              <a:rPr lang="en-US" sz="3400" i="1" baseline="30000" dirty="0"/>
              <a:t>nd</a:t>
            </a:r>
            <a:r>
              <a:rPr lang="en-US" sz="3400" i="1" dirty="0"/>
              <a:t> ed.,  </a:t>
            </a:r>
            <a:r>
              <a:rPr lang="en-US" sz="3400" i="1" dirty="0" smtClean="0"/>
              <a:t>                 </a:t>
            </a:r>
            <a:r>
              <a:rPr lang="en-US" sz="3400" dirty="0" smtClean="0"/>
              <a:t>Fort Worth</a:t>
            </a:r>
            <a:r>
              <a:rPr lang="en-US" sz="3400" dirty="0"/>
              <a:t>:  Harcourt Brace 1999 </a:t>
            </a:r>
          </a:p>
          <a:p>
            <a:pPr marL="114300" indent="0">
              <a:buNone/>
            </a:pPr>
            <a:r>
              <a:rPr lang="en-US" sz="3400" dirty="0" smtClean="0"/>
              <a:t>Nash</a:t>
            </a:r>
            <a:r>
              <a:rPr lang="en-US" sz="3400" dirty="0"/>
              <a:t>, Gary: </a:t>
            </a:r>
            <a:r>
              <a:rPr lang="en-US" sz="3400" i="1" dirty="0"/>
              <a:t>American Odyssey,</a:t>
            </a:r>
            <a:r>
              <a:rPr lang="en-US" sz="3400" dirty="0"/>
              <a:t> Lake Forest, Illinois: Glencoe, 1992 </a:t>
            </a:r>
          </a:p>
          <a:p>
            <a:pPr marL="114300" indent="0">
              <a:buNone/>
            </a:pPr>
            <a:r>
              <a:rPr lang="en-US" sz="3400" dirty="0"/>
              <a:t>Waldman, Carl, </a:t>
            </a:r>
            <a:r>
              <a:rPr lang="en-US" sz="3400" i="1" dirty="0"/>
              <a:t>Atlas of the North American Indian,</a:t>
            </a:r>
            <a:r>
              <a:rPr lang="en-US" sz="3400" dirty="0"/>
              <a:t> New York: Facts on File, 1985</a:t>
            </a:r>
          </a:p>
          <a:p>
            <a:pPr marL="114300" indent="0">
              <a:buNone/>
            </a:pPr>
            <a:r>
              <a:rPr lang="en-US" sz="3400" dirty="0" err="1"/>
              <a:t>Zinn</a:t>
            </a:r>
            <a:r>
              <a:rPr lang="en-US" sz="3400" dirty="0"/>
              <a:t>, Howard, </a:t>
            </a:r>
            <a:r>
              <a:rPr lang="en-US" sz="3400" i="1" dirty="0"/>
              <a:t>A People’s History of the United States</a:t>
            </a:r>
            <a:r>
              <a:rPr lang="en-US" sz="3400" dirty="0"/>
              <a:t>,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97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Discoverers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Vasco Nunez </a:t>
            </a:r>
            <a:r>
              <a:rPr lang="en-US" dirty="0" smtClean="0"/>
              <a:t>Balboa</a:t>
            </a:r>
          </a:p>
          <a:p>
            <a:r>
              <a:rPr lang="en-US" dirty="0" smtClean="0"/>
              <a:t>Ferdinand Magellan</a:t>
            </a:r>
          </a:p>
          <a:p>
            <a:r>
              <a:rPr lang="en-US" dirty="0" smtClean="0"/>
              <a:t>Ponce </a:t>
            </a:r>
            <a:r>
              <a:rPr lang="en-US" dirty="0"/>
              <a:t>de Leon </a:t>
            </a:r>
            <a:endParaRPr lang="en-US" dirty="0" smtClean="0"/>
          </a:p>
          <a:p>
            <a:r>
              <a:rPr lang="en-US" dirty="0" smtClean="0"/>
              <a:t>Francisco </a:t>
            </a:r>
            <a:r>
              <a:rPr lang="en-US" dirty="0"/>
              <a:t>Coronado </a:t>
            </a:r>
            <a:endParaRPr lang="en-US" dirty="0" smtClean="0"/>
          </a:p>
          <a:p>
            <a:r>
              <a:rPr lang="en-US" dirty="0" smtClean="0"/>
              <a:t>Juan </a:t>
            </a:r>
            <a:r>
              <a:rPr lang="en-US" dirty="0"/>
              <a:t>Cabrillo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By </a:t>
            </a:r>
            <a:r>
              <a:rPr lang="en-US" dirty="0"/>
              <a:t>1519, Spain had gained little economically </a:t>
            </a:r>
            <a:r>
              <a:rPr lang="en-US" dirty="0" smtClean="0"/>
              <a:t>from Exploration </a:t>
            </a:r>
            <a:r>
              <a:rPr lang="en-US" dirty="0"/>
              <a:t>(gold &amp; silver mines not developed until 1540s) </a:t>
            </a:r>
          </a:p>
        </p:txBody>
      </p:sp>
    </p:spTree>
    <p:extLst>
      <p:ext uri="{BB962C8B-B14F-4D97-AF65-F5344CB8AC3E}">
        <p14:creationId xmlns:p14="http://schemas.microsoft.com/office/powerpoint/2010/main" val="3099989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12" y="408372"/>
            <a:ext cx="3920067" cy="10394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Spanish Conquerors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Hernando de Soto</a:t>
            </a:r>
          </a:p>
          <a:p>
            <a:r>
              <a:rPr lang="en-US" dirty="0" smtClean="0"/>
              <a:t>Hernando Cortez</a:t>
            </a:r>
          </a:p>
          <a:p>
            <a:r>
              <a:rPr lang="en-US" dirty="0" smtClean="0"/>
              <a:t>Francisco Pizarro</a:t>
            </a:r>
          </a:p>
          <a:p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297" y="390369"/>
            <a:ext cx="3948503" cy="2969961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43" y="3360329"/>
            <a:ext cx="3902009" cy="3079527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297" y="3556185"/>
            <a:ext cx="3948503" cy="311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495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16" y="1292655"/>
            <a:ext cx="7788062" cy="458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491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rtuguese_ExplorationAndConques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793" y="1198530"/>
            <a:ext cx="9460563" cy="480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37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Long-term Impact of Spanish Conquest in the New World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Intermarriage created distinctive Latin American culture of </a:t>
            </a:r>
            <a:r>
              <a:rPr lang="en-US" b="1" dirty="0" smtClean="0"/>
              <a:t>mestizos</a:t>
            </a:r>
            <a:r>
              <a:rPr lang="en-US" dirty="0"/>
              <a:t>: Amerindian &amp; </a:t>
            </a:r>
            <a:r>
              <a:rPr lang="en-US" dirty="0" smtClean="0"/>
              <a:t>Spanish</a:t>
            </a:r>
          </a:p>
          <a:p>
            <a:r>
              <a:rPr lang="en-US" dirty="0"/>
              <a:t>Empire stretched from California and Florida to the tip of </a:t>
            </a:r>
            <a:r>
              <a:rPr lang="en-US" dirty="0" smtClean="0"/>
              <a:t>South </a:t>
            </a:r>
            <a:r>
              <a:rPr lang="en-US" dirty="0"/>
              <a:t>America. </a:t>
            </a:r>
          </a:p>
          <a:p>
            <a:pPr lvl="1"/>
            <a:r>
              <a:rPr lang="en-US" dirty="0" smtClean="0"/>
              <a:t>St</a:t>
            </a:r>
            <a:r>
              <a:rPr lang="en-US" dirty="0"/>
              <a:t>. Augustine fortress erected (1565): oldest European </a:t>
            </a:r>
            <a:r>
              <a:rPr lang="en-US" dirty="0" smtClean="0"/>
              <a:t>settlement </a:t>
            </a:r>
            <a:r>
              <a:rPr lang="en-US" dirty="0"/>
              <a:t>in U.S. </a:t>
            </a:r>
            <a:endParaRPr lang="en-US" dirty="0" smtClean="0"/>
          </a:p>
          <a:p>
            <a:pPr lvl="1"/>
            <a:r>
              <a:rPr lang="en-US" dirty="0"/>
              <a:t>New Mexico </a:t>
            </a:r>
            <a:r>
              <a:rPr lang="en-US" dirty="0" smtClean="0"/>
              <a:t>(1609)</a:t>
            </a:r>
            <a:endParaRPr lang="en-US" dirty="0"/>
          </a:p>
          <a:p>
            <a:pPr lvl="1"/>
            <a:r>
              <a:rPr lang="en-US" dirty="0" smtClean="0"/>
              <a:t>Texas (1716)</a:t>
            </a:r>
          </a:p>
          <a:p>
            <a:pPr lvl="1"/>
            <a:r>
              <a:rPr lang="en-US" dirty="0" smtClean="0"/>
              <a:t>California (1763)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11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French Explorers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Giovanni </a:t>
            </a:r>
            <a:r>
              <a:rPr lang="en-US" dirty="0"/>
              <a:t>da Verrazano </a:t>
            </a:r>
            <a:endParaRPr lang="en-US" dirty="0" smtClean="0"/>
          </a:p>
          <a:p>
            <a:r>
              <a:rPr lang="en-US" dirty="0"/>
              <a:t>Jacques Cartier </a:t>
            </a:r>
            <a:endParaRPr lang="en-US" dirty="0" smtClean="0"/>
          </a:p>
          <a:p>
            <a:r>
              <a:rPr lang="en-US" dirty="0"/>
              <a:t>Samuel de Champlain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972" y="193716"/>
            <a:ext cx="3260719" cy="40355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59" y="3308288"/>
            <a:ext cx="4049965" cy="33150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685" y="4373444"/>
            <a:ext cx="3711638" cy="23347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957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Of the European powers, the French were the most successful in </a:t>
            </a:r>
            <a:r>
              <a:rPr lang="en-US" sz="2400" dirty="0" smtClean="0"/>
              <a:t>creating </a:t>
            </a:r>
            <a:r>
              <a:rPr lang="en-US" sz="2400" dirty="0"/>
              <a:t>an effective trading relationship with the Indians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English settlers sought to remove or exterminate Amerindians</a:t>
            </a:r>
          </a:p>
          <a:p>
            <a:r>
              <a:rPr lang="en-US" dirty="0" smtClean="0"/>
              <a:t>Spanish </a:t>
            </a:r>
            <a:r>
              <a:rPr lang="en-US" dirty="0"/>
              <a:t>sought to Christianize Indians and use them for forced </a:t>
            </a:r>
            <a:r>
              <a:rPr lang="en-US" dirty="0" smtClean="0"/>
              <a:t>labor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Utilized </a:t>
            </a:r>
            <a:r>
              <a:rPr lang="en-US" dirty="0"/>
              <a:t>the </a:t>
            </a:r>
            <a:r>
              <a:rPr lang="en-US" b="1" i="1" dirty="0" err="1"/>
              <a:t>encomienda</a:t>
            </a:r>
            <a:r>
              <a:rPr lang="en-US" b="1" i="1" dirty="0"/>
              <a:t> system</a:t>
            </a:r>
            <a:r>
              <a:rPr lang="en-US" dirty="0"/>
              <a:t> (forced labor in towns)</a:t>
            </a:r>
            <a:r>
              <a:rPr lang="en-US" i="1" dirty="0"/>
              <a:t>, </a:t>
            </a:r>
            <a:r>
              <a:rPr lang="en-US" b="1" i="1" dirty="0" smtClean="0"/>
              <a:t>hacienda </a:t>
            </a:r>
            <a:r>
              <a:rPr lang="en-US" b="1" i="1" dirty="0"/>
              <a:t>system</a:t>
            </a:r>
            <a:r>
              <a:rPr lang="en-US" i="1" dirty="0"/>
              <a:t> </a:t>
            </a:r>
            <a:r>
              <a:rPr lang="en-US" dirty="0"/>
              <a:t>(forced labor for farming), and later, the </a:t>
            </a:r>
            <a:r>
              <a:rPr lang="en-US" b="1" dirty="0" smtClean="0"/>
              <a:t>mission </a:t>
            </a:r>
            <a:r>
              <a:rPr lang="en-US" b="1" dirty="0"/>
              <a:t>system</a:t>
            </a:r>
            <a:r>
              <a:rPr lang="en-US" dirty="0"/>
              <a:t> (forced conversion).</a:t>
            </a:r>
          </a:p>
          <a:p>
            <a:pPr lvl="0"/>
            <a:r>
              <a:rPr lang="en-US" dirty="0"/>
              <a:t>The French became great gift givers (the key to getting on with </a:t>
            </a:r>
            <a:r>
              <a:rPr lang="en-US" dirty="0" smtClean="0"/>
              <a:t>Amerindians </a:t>
            </a:r>
            <a:r>
              <a:rPr lang="en-US" dirty="0"/>
              <a:t>who based inter-tribal relationships on gift giving)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45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5</TotalTime>
  <Words>815</Words>
  <Application>Microsoft Macintosh PowerPoint</Application>
  <PresentationFormat>On-screen Show (4:3)</PresentationFormat>
  <Paragraphs>120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Apothecary</vt:lpstr>
      <vt:lpstr>European Exploration of the Americas</vt:lpstr>
      <vt:lpstr>1492</vt:lpstr>
      <vt:lpstr>Spanish Discoverers</vt:lpstr>
      <vt:lpstr>Spanish Conquerors</vt:lpstr>
      <vt:lpstr>PowerPoint Presentation</vt:lpstr>
      <vt:lpstr>PowerPoint Presentation</vt:lpstr>
      <vt:lpstr>Long-term Impact of Spanish Conquest in the New World </vt:lpstr>
      <vt:lpstr>French Explorers</vt:lpstr>
      <vt:lpstr>Of the European powers, the French were the most successful in creating an effective trading relationship with the Indians </vt:lpstr>
      <vt:lpstr>The French &amp; Trade</vt:lpstr>
      <vt:lpstr>Jesuits</vt:lpstr>
      <vt:lpstr>Other French Explorers</vt:lpstr>
      <vt:lpstr>Impact of French Exploration</vt:lpstr>
      <vt:lpstr>Original English Exploration</vt:lpstr>
      <vt:lpstr>English attempts to colonize in the late-16th century </vt:lpstr>
      <vt:lpstr>Spanish Armada (1588)</vt:lpstr>
      <vt:lpstr>England’s Search for Empire</vt:lpstr>
      <vt:lpstr>Results of contact between Native-Americans and Europeans </vt:lpstr>
      <vt:lpstr>Results of contact between Native-Americans and Europeans </vt:lpstr>
      <vt:lpstr>Contributions of Mother Countries to North America </vt:lpstr>
      <vt:lpstr>Bibliography</vt:lpstr>
    </vt:vector>
  </TitlesOfParts>
  <Company>Broadwater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Exploration of the Americas</dc:title>
  <dc:creator>Kate Lacks</dc:creator>
  <cp:lastModifiedBy>Kate Lacks</cp:lastModifiedBy>
  <cp:revision>1</cp:revision>
  <dcterms:created xsi:type="dcterms:W3CDTF">2017-08-31T13:22:45Z</dcterms:created>
  <dcterms:modified xsi:type="dcterms:W3CDTF">2017-08-31T13:28:02Z</dcterms:modified>
</cp:coreProperties>
</file>