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handoutMasterIdLst>
    <p:handoutMasterId r:id="rId34"/>
  </p:handoutMasterIdLst>
  <p:sldIdLst>
    <p:sldId id="460" r:id="rId2"/>
    <p:sldId id="449" r:id="rId3"/>
    <p:sldId id="450" r:id="rId4"/>
    <p:sldId id="451" r:id="rId5"/>
    <p:sldId id="452" r:id="rId6"/>
    <p:sldId id="453" r:id="rId7"/>
    <p:sldId id="454" r:id="rId8"/>
    <p:sldId id="455" r:id="rId9"/>
    <p:sldId id="456" r:id="rId10"/>
    <p:sldId id="457" r:id="rId11"/>
    <p:sldId id="458" r:id="rId12"/>
    <p:sldId id="459" r:id="rId13"/>
    <p:sldId id="352" r:id="rId14"/>
    <p:sldId id="333" r:id="rId15"/>
    <p:sldId id="331" r:id="rId16"/>
    <p:sldId id="446" r:id="rId17"/>
    <p:sldId id="447" r:id="rId18"/>
    <p:sldId id="448" r:id="rId19"/>
    <p:sldId id="422" r:id="rId20"/>
    <p:sldId id="334" r:id="rId21"/>
    <p:sldId id="336" r:id="rId22"/>
    <p:sldId id="412" r:id="rId23"/>
    <p:sldId id="426" r:id="rId24"/>
    <p:sldId id="338" r:id="rId25"/>
    <p:sldId id="397" r:id="rId26"/>
    <p:sldId id="421" r:id="rId27"/>
    <p:sldId id="424" r:id="rId28"/>
    <p:sldId id="425" r:id="rId29"/>
    <p:sldId id="343" r:id="rId30"/>
    <p:sldId id="340" r:id="rId31"/>
    <p:sldId id="341" r:id="rId3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40" autoAdjust="0"/>
    <p:restoredTop sz="86723" autoAdjust="0"/>
  </p:normalViewPr>
  <p:slideViewPr>
    <p:cSldViewPr>
      <p:cViewPr>
        <p:scale>
          <a:sx n="64" d="100"/>
          <a:sy n="64" d="100"/>
        </p:scale>
        <p:origin x="-776" y="-80"/>
      </p:cViewPr>
      <p:guideLst>
        <p:guide orient="horz" pos="2160"/>
        <p:guide pos="2880"/>
      </p:guideLst>
    </p:cSldViewPr>
  </p:slideViewPr>
  <p:outlineViewPr>
    <p:cViewPr>
      <p:scale>
        <a:sx n="33" d="100"/>
        <a:sy n="33" d="100"/>
      </p:scale>
      <p:origin x="0" y="26250"/>
    </p:cViewPr>
  </p:outlineViewPr>
  <p:notesTextViewPr>
    <p:cViewPr>
      <p:scale>
        <a:sx n="100" d="100"/>
        <a:sy n="100" d="100"/>
      </p:scale>
      <p:origin x="0" y="0"/>
    </p:cViewPr>
  </p:notesTextViewPr>
  <p:sorterViewPr>
    <p:cViewPr>
      <p:scale>
        <a:sx n="66" d="100"/>
        <a:sy n="66" d="100"/>
      </p:scale>
      <p:origin x="0" y="1872"/>
    </p:cViewPr>
  </p:sorterViewPr>
  <p:notesViewPr>
    <p:cSldViewPr>
      <p:cViewPr>
        <p:scale>
          <a:sx n="100" d="100"/>
          <a:sy n="100" d="100"/>
        </p:scale>
        <p:origin x="-1632"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A8E306C-C3BA-4429-9BD5-5880345176A5}" type="datetimeFigureOut">
              <a:rPr lang="en-US" smtClean="0"/>
              <a:t>2/3/15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1E0B45C-75FA-4DF8-846E-D5C4040EADCA}" type="slidenum">
              <a:rPr lang="en-US" smtClean="0"/>
              <a:t>‹#›</a:t>
            </a:fld>
            <a:endParaRPr lang="en-US"/>
          </a:p>
        </p:txBody>
      </p:sp>
    </p:spTree>
    <p:extLst>
      <p:ext uri="{BB962C8B-B14F-4D97-AF65-F5344CB8AC3E}">
        <p14:creationId xmlns:p14="http://schemas.microsoft.com/office/powerpoint/2010/main" val="1381098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1B9EA00-1269-4D41-9251-9F3CB764CDAE}" type="datetimeFigureOut">
              <a:rPr lang="en-US" smtClean="0"/>
              <a:pPr/>
              <a:t>2/3/15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FAFA51A-7CC1-4824-AFF8-798AC9F4C08F}" type="slidenum">
              <a:rPr lang="en-US" smtClean="0"/>
              <a:pPr/>
              <a:t>‹#›</a:t>
            </a:fld>
            <a:endParaRPr lang="en-US"/>
          </a:p>
        </p:txBody>
      </p:sp>
    </p:spTree>
    <p:extLst>
      <p:ext uri="{BB962C8B-B14F-4D97-AF65-F5344CB8AC3E}">
        <p14:creationId xmlns:p14="http://schemas.microsoft.com/office/powerpoint/2010/main" val="1361969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FA51A-7CC1-4824-AFF8-798AC9F4C08F}" type="slidenum">
              <a:rPr lang="en-US" smtClean="0"/>
              <a:pPr/>
              <a:t>1</a:t>
            </a:fld>
            <a:endParaRPr lang="en-US"/>
          </a:p>
        </p:txBody>
      </p:sp>
    </p:spTree>
    <p:extLst>
      <p:ext uri="{BB962C8B-B14F-4D97-AF65-F5344CB8AC3E}">
        <p14:creationId xmlns:p14="http://schemas.microsoft.com/office/powerpoint/2010/main" val="432640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Examples:</a:t>
            </a:r>
            <a:r>
              <a:rPr lang="en-US" sz="1200" kern="1200" dirty="0" smtClean="0">
                <a:solidFill>
                  <a:schemeClr val="tx1"/>
                </a:solidFill>
                <a:effectLst/>
                <a:latin typeface="+mn-lt"/>
                <a:ea typeface="+mn-ea"/>
                <a:cs typeface="+mn-cs"/>
              </a:rPr>
              <a:t>  Hitler's Nazi's rule Germany, Stalin's Soviet Russia, and Mussolini's Italy, are all cases of totalitarian governments. Modern day example</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North Korea</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10</a:t>
            </a:fld>
            <a:endParaRPr lang="en-US"/>
          </a:p>
        </p:txBody>
      </p:sp>
    </p:spTree>
    <p:extLst>
      <p:ext uri="{BB962C8B-B14F-4D97-AF65-F5344CB8AC3E}">
        <p14:creationId xmlns:p14="http://schemas.microsoft.com/office/powerpoint/2010/main" val="2035520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Military Rule</a:t>
            </a:r>
            <a:r>
              <a:rPr lang="en-US" sz="1200" dirty="0" smtClean="0"/>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Increasingly, more common in states that are struggling with legitimacy and stability and in those where there is a high level of public unrest or violence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t>T</a:t>
            </a:r>
            <a:r>
              <a:rPr lang="en-US" sz="1200" dirty="0" smtClean="0"/>
              <a:t>he military sees itself as the only organized force able to ensure stability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Coup </a:t>
            </a:r>
            <a:r>
              <a:rPr lang="en-US" sz="1200" b="1" dirty="0" err="1" smtClean="0"/>
              <a:t>D’etat</a:t>
            </a:r>
            <a:endParaRPr lang="en-US" sz="1200" b="1"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Coup may or may not have widespread</a:t>
            </a:r>
            <a:r>
              <a:rPr lang="en-US" sz="1200" baseline="0" dirty="0" smtClean="0"/>
              <a:t> support among the people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Once they take control, leaders often restrict civil rights and keep political parties from forming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Usually lack a specific ideology or source of authority</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11</a:t>
            </a:fld>
            <a:endParaRPr lang="en-US"/>
          </a:p>
        </p:txBody>
      </p:sp>
    </p:spTree>
    <p:extLst>
      <p:ext uri="{BB962C8B-B14F-4D97-AF65-F5344CB8AC3E}">
        <p14:creationId xmlns:p14="http://schemas.microsoft.com/office/powerpoint/2010/main" val="1102633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FA51A-7CC1-4824-AFF8-798AC9F4C08F}" type="slidenum">
              <a:rPr lang="en-US" smtClean="0"/>
              <a:pPr/>
              <a:t>12</a:t>
            </a:fld>
            <a:endParaRPr lang="en-US"/>
          </a:p>
        </p:txBody>
      </p:sp>
    </p:spTree>
    <p:extLst>
      <p:ext uri="{BB962C8B-B14F-4D97-AF65-F5344CB8AC3E}">
        <p14:creationId xmlns:p14="http://schemas.microsoft.com/office/powerpoint/2010/main" val="4014062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FA51A-7CC1-4824-AFF8-798AC9F4C08F}" type="slidenum">
              <a:rPr lang="en-US" smtClean="0"/>
              <a:pPr/>
              <a:t>13</a:t>
            </a:fld>
            <a:endParaRPr lang="en-US"/>
          </a:p>
        </p:txBody>
      </p:sp>
    </p:spTree>
    <p:extLst>
      <p:ext uri="{BB962C8B-B14F-4D97-AF65-F5344CB8AC3E}">
        <p14:creationId xmlns:p14="http://schemas.microsoft.com/office/powerpoint/2010/main" val="2253599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Examples?</a:t>
            </a:r>
          </a:p>
          <a:p>
            <a:pPr marL="171450" indent="-171450">
              <a:buFont typeface="Arial" pitchFamily="34" charset="0"/>
              <a:buChar char="•"/>
            </a:pPr>
            <a:r>
              <a:rPr lang="en-US" dirty="0" smtClean="0"/>
              <a:t>NATO (North Atlantic Treaty Organization)</a:t>
            </a:r>
          </a:p>
          <a:p>
            <a:pPr marL="171450" indent="-171450">
              <a:buFont typeface="Arial" pitchFamily="34" charset="0"/>
              <a:buChar char="•"/>
            </a:pPr>
            <a:r>
              <a:rPr lang="en-US" dirty="0" smtClean="0"/>
              <a:t>European Union</a:t>
            </a:r>
          </a:p>
          <a:p>
            <a:pPr marL="171450" indent="-171450">
              <a:buFont typeface="Arial" pitchFamily="34" charset="0"/>
              <a:buChar char="•"/>
            </a:pPr>
            <a:r>
              <a:rPr lang="en-US" dirty="0" smtClean="0"/>
              <a:t>NAFTA (North American Free Trade Agreement)</a:t>
            </a:r>
          </a:p>
          <a:p>
            <a:pPr marL="171450" indent="-171450">
              <a:buFont typeface="Arial" pitchFamily="34" charset="0"/>
              <a:buChar char="•"/>
            </a:pPr>
            <a:r>
              <a:rPr lang="en-US" dirty="0" smtClean="0"/>
              <a:t>OPEC (Organization of the Petroleum Exporting Countries)</a:t>
            </a:r>
          </a:p>
          <a:p>
            <a:pPr marL="171450" indent="-171450">
              <a:buFont typeface="Arial" pitchFamily="34" charset="0"/>
              <a:buChar char="•"/>
            </a:pPr>
            <a:r>
              <a:rPr lang="en-US" dirty="0" smtClean="0"/>
              <a:t>United Nations</a:t>
            </a:r>
          </a:p>
          <a:p>
            <a:r>
              <a:rPr lang="en-US" b="1" dirty="0" smtClean="0"/>
              <a:t>Globalization:</a:t>
            </a:r>
          </a:p>
          <a:p>
            <a:pPr marL="1714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Integration of social environmental, economic, cultural activities of nations resulting from increased international contacts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14</a:t>
            </a:fld>
            <a:endParaRPr lang="en-US"/>
          </a:p>
        </p:txBody>
      </p:sp>
    </p:spTree>
    <p:extLst>
      <p:ext uri="{BB962C8B-B14F-4D97-AF65-F5344CB8AC3E}">
        <p14:creationId xmlns:p14="http://schemas.microsoft.com/office/powerpoint/2010/main" val="2523729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Unitary Countries – 172</a:t>
            </a:r>
          </a:p>
          <a:p>
            <a:r>
              <a:rPr lang="en-US" b="1" dirty="0" smtClean="0"/>
              <a:t>Federal Countries:</a:t>
            </a:r>
          </a:p>
          <a:p>
            <a:pPr marL="171450" indent="-171450">
              <a:buFont typeface="Arial" pitchFamily="34" charset="0"/>
              <a:buChar char="•"/>
            </a:pPr>
            <a:r>
              <a:rPr lang="en-US" dirty="0" smtClean="0"/>
              <a:t>21 countries</a:t>
            </a:r>
          </a:p>
          <a:p>
            <a:pPr marL="171450" indent="-171450">
              <a:buFont typeface="Arial" pitchFamily="34" charset="0"/>
              <a:buChar char="•"/>
            </a:pPr>
            <a:r>
              <a:rPr lang="en-US" dirty="0" smtClean="0"/>
              <a:t>11% of countries, 38% of people, 49% of land</a:t>
            </a:r>
          </a:p>
          <a:p>
            <a:r>
              <a:rPr lang="en-US" b="1" dirty="0" smtClean="0"/>
              <a:t>AP 6:</a:t>
            </a:r>
          </a:p>
          <a:p>
            <a:pPr marL="171450" indent="-171450">
              <a:buFont typeface="Arial" pitchFamily="34" charset="0"/>
              <a:buChar char="•"/>
            </a:pPr>
            <a:r>
              <a:rPr lang="en-US" dirty="0" smtClean="0"/>
              <a:t>Unitary: GB</a:t>
            </a:r>
            <a:r>
              <a:rPr lang="en-US" baseline="0" dirty="0" smtClean="0"/>
              <a:t> (although devolving power to regional), China, Iran</a:t>
            </a:r>
          </a:p>
          <a:p>
            <a:pPr marL="171450" indent="-171450">
              <a:buFont typeface="Arial" pitchFamily="34" charset="0"/>
              <a:buChar char="•"/>
            </a:pPr>
            <a:r>
              <a:rPr lang="en-US" baseline="0" dirty="0" smtClean="0"/>
              <a:t>Federal: Russia, Mexico, Nigeria</a:t>
            </a:r>
          </a:p>
          <a:p>
            <a:pPr marL="171450" indent="-171450">
              <a:buFont typeface="Arial" pitchFamily="34" charset="0"/>
              <a:buChar char="•"/>
            </a:pPr>
            <a:r>
              <a:rPr lang="en-US" baseline="0" dirty="0" err="1" smtClean="0"/>
              <a:t>Confederal</a:t>
            </a:r>
            <a:r>
              <a:rPr lang="en-US" baseline="0" dirty="0" smtClean="0"/>
              <a:t>:  European Union</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15</a:t>
            </a:fld>
            <a:endParaRPr lang="en-US"/>
          </a:p>
        </p:txBody>
      </p:sp>
    </p:spTree>
    <p:extLst>
      <p:ext uri="{BB962C8B-B14F-4D97-AF65-F5344CB8AC3E}">
        <p14:creationId xmlns:p14="http://schemas.microsoft.com/office/powerpoint/2010/main" val="1146344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Advantage of Unitary: </a:t>
            </a:r>
            <a:r>
              <a:rPr lang="en-US" dirty="0" smtClean="0"/>
              <a:t>Are in a better position to </a:t>
            </a:r>
            <a:r>
              <a:rPr lang="en-US" u="sng" dirty="0" smtClean="0"/>
              <a:t>redistribute</a:t>
            </a:r>
            <a:r>
              <a:rPr lang="en-US" dirty="0" smtClean="0"/>
              <a:t> </a:t>
            </a:r>
            <a:r>
              <a:rPr lang="en-US" u="sng" dirty="0" smtClean="0"/>
              <a:t>resources</a:t>
            </a:r>
            <a:r>
              <a:rPr lang="en-US" dirty="0" smtClean="0"/>
              <a:t> from richer regions to poorer regions (thus creating more equality) </a:t>
            </a:r>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19</a:t>
            </a:fld>
            <a:endParaRPr lang="en-US"/>
          </a:p>
        </p:txBody>
      </p:sp>
    </p:spTree>
    <p:extLst>
      <p:ext uri="{BB962C8B-B14F-4D97-AF65-F5344CB8AC3E}">
        <p14:creationId xmlns:p14="http://schemas.microsoft.com/office/powerpoint/2010/main" val="114634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Devolution is a reaction to centrifugal forces – those that divide and destabilize the country.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Leaders attempt to keep the country unified by devolving power to certain</a:t>
            </a:r>
            <a:r>
              <a:rPr lang="en-US" sz="1200" baseline="0" dirty="0" smtClean="0"/>
              <a:t> regions.</a:t>
            </a:r>
            <a:endParaRPr lang="en-US" sz="120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20</a:t>
            </a:fld>
            <a:endParaRPr lang="en-US"/>
          </a:p>
        </p:txBody>
      </p:sp>
    </p:spTree>
    <p:extLst>
      <p:ext uri="{BB962C8B-B14F-4D97-AF65-F5344CB8AC3E}">
        <p14:creationId xmlns:p14="http://schemas.microsoft.com/office/powerpoint/2010/main" val="3471169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Ethnic:</a:t>
            </a:r>
            <a:r>
              <a:rPr lang="en-US" baseline="0" dirty="0" smtClean="0"/>
              <a:t>  Britain has devolved power to Scottish and Welsh parliaments</a:t>
            </a:r>
          </a:p>
          <a:p>
            <a:r>
              <a:rPr lang="en-US" baseline="0" dirty="0" smtClean="0"/>
              <a:t>Spatial: Puerto Rico is island close to other independent islands</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21</a:t>
            </a:fld>
            <a:endParaRPr lang="en-US"/>
          </a:p>
        </p:txBody>
      </p:sp>
    </p:spTree>
    <p:extLst>
      <p:ext uri="{BB962C8B-B14F-4D97-AF65-F5344CB8AC3E}">
        <p14:creationId xmlns:p14="http://schemas.microsoft.com/office/powerpoint/2010/main" val="3225535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because you see the same type of institution in two different countries, don’t assume they</a:t>
            </a:r>
            <a:r>
              <a:rPr lang="en-US" baseline="0" dirty="0" smtClean="0"/>
              <a:t> serve the </a:t>
            </a:r>
            <a:r>
              <a:rPr lang="en-US" baseline="0" smtClean="0"/>
              <a:t>same functions</a:t>
            </a:r>
            <a:endParaRPr lang="en-US"/>
          </a:p>
        </p:txBody>
      </p:sp>
      <p:sp>
        <p:nvSpPr>
          <p:cNvPr id="4" name="Slide Number Placeholder 3"/>
          <p:cNvSpPr>
            <a:spLocks noGrp="1"/>
          </p:cNvSpPr>
          <p:nvPr>
            <p:ph type="sldNum" sz="quarter" idx="10"/>
          </p:nvPr>
        </p:nvSpPr>
        <p:spPr/>
        <p:txBody>
          <a:bodyPr/>
          <a:lstStyle/>
          <a:p>
            <a:fld id="{1FAFA51A-7CC1-4824-AFF8-798AC9F4C08F}" type="slidenum">
              <a:rPr lang="en-US" smtClean="0"/>
              <a:pPr/>
              <a:t>22</a:t>
            </a:fld>
            <a:endParaRPr lang="en-US"/>
          </a:p>
        </p:txBody>
      </p:sp>
    </p:spTree>
    <p:extLst>
      <p:ext uri="{BB962C8B-B14F-4D97-AF65-F5344CB8AC3E}">
        <p14:creationId xmlns:p14="http://schemas.microsoft.com/office/powerpoint/2010/main" val="1146344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2D002F-CD95-384B-9990-BBB106254C2E}" type="slidenum">
              <a:rPr lang="en-US"/>
              <a:pPr/>
              <a:t>2</a:t>
            </a:fld>
            <a:endParaRPr lang="en-US" dirty="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FAFA51A-7CC1-4824-AFF8-798AC9F4C08F}" type="slidenum">
              <a:rPr lang="en-US" smtClean="0"/>
              <a:pPr/>
              <a:t>23</a:t>
            </a:fld>
            <a:endParaRPr lang="en-US"/>
          </a:p>
        </p:txBody>
      </p:sp>
    </p:spTree>
    <p:extLst>
      <p:ext uri="{BB962C8B-B14F-4D97-AF65-F5344CB8AC3E}">
        <p14:creationId xmlns:p14="http://schemas.microsoft.com/office/powerpoint/2010/main" val="18254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24</a:t>
            </a:fld>
            <a:endParaRPr lang="en-US"/>
          </a:p>
        </p:txBody>
      </p:sp>
    </p:spTree>
    <p:extLst>
      <p:ext uri="{BB962C8B-B14F-4D97-AF65-F5344CB8AC3E}">
        <p14:creationId xmlns:p14="http://schemas.microsoft.com/office/powerpoint/2010/main" val="3730621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Parliamentary: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AP 6: GB</a:t>
            </a:r>
          </a:p>
          <a:p>
            <a:pPr marL="171450" indent="-171450">
              <a:buFont typeface="Arial" pitchFamily="34" charset="0"/>
              <a:buChar char="•"/>
            </a:pPr>
            <a:r>
              <a:rPr lang="en-US" dirty="0" smtClean="0"/>
              <a:t>Head of Gov’t usually called prime minister</a:t>
            </a:r>
            <a:r>
              <a:rPr lang="en-US" baseline="0" dirty="0" smtClean="0"/>
              <a:t> (GB)</a:t>
            </a:r>
            <a:r>
              <a:rPr lang="en-US" dirty="0" smtClean="0"/>
              <a:t>, also called premier (China) or chancellor (Germany)</a:t>
            </a:r>
          </a:p>
          <a:p>
            <a:pPr marL="171450" indent="-171450">
              <a:buFont typeface="Arial" pitchFamily="34" charset="0"/>
              <a:buChar char="•"/>
            </a:pPr>
            <a:r>
              <a:rPr lang="en-US" dirty="0" smtClean="0"/>
              <a:t>MP’s </a:t>
            </a:r>
            <a:r>
              <a:rPr lang="en-US" dirty="0"/>
              <a:t>have stipulated term in office, but it is maximum </a:t>
            </a:r>
            <a:r>
              <a:rPr lang="en-US" dirty="0" err="1"/>
              <a:t>amt</a:t>
            </a:r>
            <a:r>
              <a:rPr lang="en-US" dirty="0"/>
              <a:t> of time before new elections must be held.  Prior to that, PM could be removed or could call early parliamentary elections</a:t>
            </a:r>
            <a:r>
              <a:rPr lang="en-US" dirty="0" smtClean="0"/>
              <a:t>.</a:t>
            </a:r>
          </a:p>
          <a:p>
            <a:pPr marL="171450" indent="-171450">
              <a:buFont typeface="Arial" pitchFamily="34" charset="0"/>
              <a:buChar char="•"/>
            </a:pPr>
            <a:r>
              <a:rPr lang="en-US" dirty="0" smtClean="0"/>
              <a:t>Votes of Confidence/No</a:t>
            </a:r>
            <a:r>
              <a:rPr lang="en-US" baseline="0" dirty="0" smtClean="0"/>
              <a:t> Confidence: If sitting gov’t fails to get support for a bill, </a:t>
            </a:r>
            <a:r>
              <a:rPr lang="en-US" baseline="0" dirty="0" err="1" smtClean="0"/>
              <a:t>govt</a:t>
            </a:r>
            <a:r>
              <a:rPr lang="en-US" baseline="0" dirty="0" smtClean="0"/>
              <a:t> is forced to resign and new elections may be held</a:t>
            </a:r>
            <a:endParaRPr lang="en-US"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25</a:t>
            </a:fld>
            <a:endParaRPr lang="en-US"/>
          </a:p>
        </p:txBody>
      </p:sp>
    </p:spTree>
    <p:extLst>
      <p:ext uri="{BB962C8B-B14F-4D97-AF65-F5344CB8AC3E}">
        <p14:creationId xmlns:p14="http://schemas.microsoft.com/office/powerpoint/2010/main" val="218248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Presidential:  </a:t>
            </a:r>
          </a:p>
          <a:p>
            <a:pPr marL="171450" indent="-171450">
              <a:buFont typeface="Arial" pitchFamily="34" charset="0"/>
              <a:buChar char="•"/>
            </a:pPr>
            <a:r>
              <a:rPr lang="en-US" dirty="0" smtClean="0"/>
              <a:t>Mexico, Nigeria, Iran</a:t>
            </a:r>
            <a:r>
              <a:rPr lang="en-US" baseline="0" dirty="0" smtClean="0"/>
              <a:t> (+Supreme Leader)</a:t>
            </a:r>
          </a:p>
          <a:p>
            <a:r>
              <a:rPr lang="en-US" b="1" baseline="0" dirty="0" smtClean="0"/>
              <a:t>Semi </a:t>
            </a:r>
            <a:r>
              <a:rPr lang="en-US" b="1" baseline="0" dirty="0" err="1" smtClean="0"/>
              <a:t>Pres</a:t>
            </a:r>
            <a:r>
              <a:rPr lang="en-US" b="1" baseline="0" dirty="0" smtClean="0"/>
              <a:t>: </a:t>
            </a:r>
          </a:p>
          <a:p>
            <a:pPr marL="171450" indent="-171450">
              <a:buFont typeface="Arial" pitchFamily="34" charset="0"/>
              <a:buChar char="•"/>
            </a:pPr>
            <a:r>
              <a:rPr lang="en-US" baseline="0" dirty="0" smtClean="0"/>
              <a:t>Russia, China (non-democratic)</a:t>
            </a:r>
            <a:endParaRPr lang="en-US" dirty="0" smtClean="0"/>
          </a:p>
        </p:txBody>
      </p:sp>
      <p:sp>
        <p:nvSpPr>
          <p:cNvPr id="4" name="Slide Number Placeholder 3"/>
          <p:cNvSpPr>
            <a:spLocks noGrp="1"/>
          </p:cNvSpPr>
          <p:nvPr>
            <p:ph type="sldNum" sz="quarter" idx="10"/>
          </p:nvPr>
        </p:nvSpPr>
        <p:spPr/>
        <p:txBody>
          <a:bodyPr/>
          <a:lstStyle/>
          <a:p>
            <a:fld id="{1FAFA51A-7CC1-4824-AFF8-798AC9F4C08F}" type="slidenum">
              <a:rPr lang="en-US" smtClean="0"/>
              <a:pPr/>
              <a:t>26</a:t>
            </a:fld>
            <a:endParaRPr lang="en-US"/>
          </a:p>
        </p:txBody>
      </p:sp>
    </p:spTree>
    <p:extLst>
      <p:ext uri="{BB962C8B-B14F-4D97-AF65-F5344CB8AC3E}">
        <p14:creationId xmlns:p14="http://schemas.microsoft.com/office/powerpoint/2010/main" val="218248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27</a:t>
            </a:fld>
            <a:endParaRPr lang="en-US"/>
          </a:p>
        </p:txBody>
      </p:sp>
    </p:spTree>
    <p:extLst>
      <p:ext uri="{BB962C8B-B14F-4D97-AF65-F5344CB8AC3E}">
        <p14:creationId xmlns:p14="http://schemas.microsoft.com/office/powerpoint/2010/main" val="1043763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Today, more than 80% of the countries belonging</a:t>
            </a:r>
            <a:r>
              <a:rPr lang="en-US" baseline="0" dirty="0" smtClean="0"/>
              <a:t> to UN have legislatures, suggesting that a </a:t>
            </a:r>
            <a:r>
              <a:rPr lang="en-US" baseline="0" dirty="0" err="1" smtClean="0"/>
              <a:t>govt</a:t>
            </a:r>
            <a:r>
              <a:rPr lang="en-US" baseline="0" dirty="0" smtClean="0"/>
              <a:t> that includes a representative popular component increases its legitimacy</a:t>
            </a:r>
          </a:p>
          <a:p>
            <a:r>
              <a:rPr lang="en-US" b="1" baseline="0" dirty="0" smtClean="0"/>
              <a:t>Bicameral:</a:t>
            </a:r>
            <a:r>
              <a:rPr lang="en-US" baseline="0" dirty="0" smtClean="0"/>
              <a:t> more practical with federalism, check and balance, BUT gridlock</a:t>
            </a:r>
          </a:p>
          <a:p>
            <a:r>
              <a:rPr lang="en-US" b="1" baseline="0" dirty="0" smtClean="0"/>
              <a:t>Unicameral:</a:t>
            </a:r>
            <a:r>
              <a:rPr lang="en-US" baseline="0" dirty="0" smtClean="0"/>
              <a:t> no gridlock, BUT no check on power</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28</a:t>
            </a:fld>
            <a:endParaRPr lang="en-US"/>
          </a:p>
        </p:txBody>
      </p:sp>
    </p:spTree>
    <p:extLst>
      <p:ext uri="{BB962C8B-B14F-4D97-AF65-F5344CB8AC3E}">
        <p14:creationId xmlns:p14="http://schemas.microsoft.com/office/powerpoint/2010/main" val="931958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judiciary</a:t>
            </a:r>
            <a:r>
              <a:rPr lang="en-US" baseline="0" dirty="0" smtClean="0"/>
              <a:t> is still a relatively weak branch in most of the AP6, but takes different forms in each.</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29</a:t>
            </a:fld>
            <a:endParaRPr lang="en-US"/>
          </a:p>
        </p:txBody>
      </p:sp>
    </p:spTree>
    <p:extLst>
      <p:ext uri="{BB962C8B-B14F-4D97-AF65-F5344CB8AC3E}">
        <p14:creationId xmlns:p14="http://schemas.microsoft.com/office/powerpoint/2010/main" val="411528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Weber</a:t>
            </a:r>
            <a:r>
              <a:rPr lang="en-US" baseline="0" dirty="0" smtClean="0"/>
              <a:t>: a well-organized complex machine that is a “rational” way for a modern society to organize its business.</a:t>
            </a:r>
          </a:p>
          <a:p>
            <a:r>
              <a:rPr lang="en-US" b="1" baseline="0" dirty="0" smtClean="0"/>
              <a:t>Discretionary power:  </a:t>
            </a:r>
            <a:r>
              <a:rPr lang="en-US" baseline="0" dirty="0" smtClean="0"/>
              <a:t>power given to bureaucrats to make small decisions in implementing leg/ex decisions.</a:t>
            </a:r>
          </a:p>
          <a:p>
            <a:r>
              <a:rPr lang="en-US" b="1" baseline="0" dirty="0" smtClean="0"/>
              <a:t>Patronage system: </a:t>
            </a:r>
            <a:r>
              <a:rPr lang="en-US" baseline="0" dirty="0" smtClean="0"/>
              <a:t>political supporters receive jobs in return for getting leader elected.</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30</a:t>
            </a:fld>
            <a:endParaRPr lang="en-US"/>
          </a:p>
        </p:txBody>
      </p:sp>
    </p:spTree>
    <p:extLst>
      <p:ext uri="{BB962C8B-B14F-4D97-AF65-F5344CB8AC3E}">
        <p14:creationId xmlns:p14="http://schemas.microsoft.com/office/powerpoint/2010/main" val="2245137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Bureaucrats are appointed,</a:t>
            </a:r>
            <a:r>
              <a:rPr lang="en-US" baseline="0" dirty="0" smtClean="0"/>
              <a:t> usually salaried and are not elected by public.</a:t>
            </a:r>
          </a:p>
          <a:p>
            <a:pPr marL="171450" indent="-171450">
              <a:buFont typeface="Arial" pitchFamily="34" charset="0"/>
              <a:buChar char="•"/>
            </a:pPr>
            <a:r>
              <a:rPr lang="en-US" baseline="0" dirty="0" smtClean="0"/>
              <a:t>Impersonal </a:t>
            </a:r>
            <a:r>
              <a:rPr lang="en-US" baseline="0" dirty="0" err="1" smtClean="0"/>
              <a:t>bc</a:t>
            </a:r>
            <a:r>
              <a:rPr lang="en-US" baseline="0" dirty="0" smtClean="0"/>
              <a:t> they are goal oriented, have little concern for personal feelings.</a:t>
            </a:r>
          </a:p>
          <a:p>
            <a:pPr marL="171450" indent="-171450">
              <a:buFont typeface="Arial" pitchFamily="34" charset="0"/>
              <a:buChar char="•"/>
            </a:pPr>
            <a:r>
              <a:rPr lang="en-US" baseline="0" dirty="0" smtClean="0"/>
              <a:t>Formal qual. – Authoritarian (must at least have education/experience; Dem – have institutionalized as prerequisites form appt.</a:t>
            </a:r>
          </a:p>
          <a:p>
            <a:pPr marL="171450" indent="-171450">
              <a:buFont typeface="Arial" pitchFamily="34" charset="0"/>
              <a:buChar char="•"/>
            </a:pPr>
            <a:r>
              <a:rPr lang="en-US" baseline="0" dirty="0" smtClean="0"/>
              <a:t>Everyone has a boss, except for the guy at the top.</a:t>
            </a:r>
          </a:p>
          <a:p>
            <a:pPr marL="171450" indent="-171450">
              <a:buFont typeface="Arial" pitchFamily="34" charset="0"/>
              <a:buChar char="•"/>
            </a:pPr>
            <a:r>
              <a:rPr lang="en-US" baseline="0" dirty="0" smtClean="0"/>
              <a:t>As grow in size and complexity efficiency breaks down.</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31</a:t>
            </a:fld>
            <a:endParaRPr lang="en-US"/>
          </a:p>
        </p:txBody>
      </p:sp>
    </p:spTree>
    <p:extLst>
      <p:ext uri="{BB962C8B-B14F-4D97-AF65-F5344CB8AC3E}">
        <p14:creationId xmlns:p14="http://schemas.microsoft.com/office/powerpoint/2010/main" val="3609156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08E99A-04C3-5D4A-8A6D-C87AF58D0FD7}" type="slidenum">
              <a:rPr lang="en-US"/>
              <a:pPr/>
              <a:t>3</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D9445F-4186-8C40-8A4D-654FEED5E096}" type="slidenum">
              <a:rPr lang="en-US"/>
              <a:pPr/>
              <a:t>4</a:t>
            </a:fld>
            <a:endParaRPr lang="en-US" dirty="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5</a:t>
            </a:fld>
            <a:endParaRPr lang="en-US"/>
          </a:p>
        </p:txBody>
      </p:sp>
    </p:spTree>
    <p:extLst>
      <p:ext uri="{BB962C8B-B14F-4D97-AF65-F5344CB8AC3E}">
        <p14:creationId xmlns:p14="http://schemas.microsoft.com/office/powerpoint/2010/main" val="1674864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There is no guarantee that democracies will grant </a:t>
            </a:r>
            <a:r>
              <a:rPr lang="en-US" b="0" u="sng" dirty="0" smtClean="0"/>
              <a:t>human rights</a:t>
            </a:r>
            <a:r>
              <a:rPr lang="en-US" b="0" dirty="0" smtClean="0"/>
              <a:t> and </a:t>
            </a:r>
            <a:r>
              <a:rPr lang="en-US" b="0" u="sng" dirty="0" smtClean="0"/>
              <a:t>civil liberties</a:t>
            </a:r>
            <a:r>
              <a:rPr lang="en-US" b="0" dirty="0" smtClean="0"/>
              <a:t> to all people.  Democracies are supposed to find a balance between respecting the will of the </a:t>
            </a:r>
            <a:r>
              <a:rPr lang="en-US" b="0" u="sng" dirty="0" smtClean="0"/>
              <a:t>majority</a:t>
            </a:r>
            <a:r>
              <a:rPr lang="en-US" b="0" dirty="0" smtClean="0"/>
              <a:t> and protecting the rights of the </a:t>
            </a:r>
            <a:r>
              <a:rPr lang="en-US" b="0" u="sng" dirty="0" smtClean="0"/>
              <a:t>minority</a:t>
            </a:r>
            <a:r>
              <a:rPr lang="en-US" b="0" dirty="0" smtClean="0"/>
              <a:t>. </a:t>
            </a:r>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6</a:t>
            </a:fld>
            <a:endParaRPr lang="en-US"/>
          </a:p>
        </p:txBody>
      </p:sp>
    </p:spTree>
    <p:extLst>
      <p:ext uri="{BB962C8B-B14F-4D97-AF65-F5344CB8AC3E}">
        <p14:creationId xmlns:p14="http://schemas.microsoft.com/office/powerpoint/2010/main" val="1186169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A </a:t>
            </a:r>
            <a:r>
              <a:rPr lang="en-US" sz="1200" u="sng" dirty="0" smtClean="0"/>
              <a:t>liberal</a:t>
            </a:r>
            <a:r>
              <a:rPr lang="en-US" sz="1200" b="0" u="sng" dirty="0" smtClean="0"/>
              <a:t> </a:t>
            </a:r>
            <a:r>
              <a:rPr lang="en-US" sz="1200" u="sng" dirty="0" smtClean="0"/>
              <a:t>democracy</a:t>
            </a:r>
            <a:r>
              <a:rPr lang="en-US" sz="1200" b="0" dirty="0" smtClean="0"/>
              <a:t> is the term used by many political scientists to imply a system that promotes participation, competition, and liberty.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Competitive elections:</a:t>
            </a:r>
            <a:r>
              <a:rPr lang="en-US" sz="1200" b="0" dirty="0" smtClean="0"/>
              <a:t>  regular, free, and fair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These types of democracies are rooted in the idea of liberalism, with an emphasis in </a:t>
            </a:r>
            <a:r>
              <a:rPr lang="en-US" sz="1200" b="0" u="sng" dirty="0" smtClean="0"/>
              <a:t>individual rights</a:t>
            </a:r>
            <a:r>
              <a:rPr lang="en-US" sz="1200" b="0" dirty="0" smtClean="0"/>
              <a:t> and </a:t>
            </a:r>
            <a:r>
              <a:rPr lang="en-US" sz="1200" b="0" u="sng" dirty="0" smtClean="0"/>
              <a:t>freedom</a:t>
            </a:r>
            <a:r>
              <a:rPr lang="en-US" sz="1200" b="0" dirty="0" smtClean="0"/>
              <a:t>.</a:t>
            </a:r>
          </a:p>
          <a:p>
            <a:pPr marL="171450" indent="-171450">
              <a:lnSpc>
                <a:spcPct val="80000"/>
              </a:lnSpc>
              <a:buFont typeface="Arial" pitchFamily="34" charset="0"/>
              <a:buChar char="•"/>
            </a:pPr>
            <a:r>
              <a:rPr lang="en-US" sz="1200" b="0" dirty="0" smtClean="0"/>
              <a:t>Participation</a:t>
            </a:r>
            <a:r>
              <a:rPr lang="en-US" sz="1200" dirty="0" smtClean="0"/>
              <a:t> is central to a liberal democracy. The most basic way to participate is through </a:t>
            </a:r>
            <a:r>
              <a:rPr lang="en-US" sz="1200" u="sng" dirty="0" smtClean="0"/>
              <a:t>voting</a:t>
            </a:r>
            <a:r>
              <a:rPr lang="en-US" sz="1200" dirty="0" smtClean="0"/>
              <a:t> and </a:t>
            </a:r>
            <a:r>
              <a:rPr lang="en-US" sz="1200" u="sng" dirty="0" smtClean="0"/>
              <a:t>elections</a:t>
            </a:r>
            <a:r>
              <a:rPr lang="en-US" sz="1200" dirty="0" smtClean="0"/>
              <a:t>. Through these, the public is given the opportunity to have control over </a:t>
            </a:r>
            <a:r>
              <a:rPr lang="en-US" sz="1200" u="sng" dirty="0" smtClean="0"/>
              <a:t>public</a:t>
            </a:r>
            <a:r>
              <a:rPr lang="en-US" sz="1200" dirty="0" smtClean="0"/>
              <a:t> </a:t>
            </a:r>
            <a:r>
              <a:rPr lang="en-US" sz="1200" u="sng" dirty="0" smtClean="0"/>
              <a:t>officials</a:t>
            </a:r>
            <a:r>
              <a:rPr lang="en-US" sz="1200" dirty="0" smtClean="0"/>
              <a:t> and their policies.</a:t>
            </a:r>
          </a:p>
          <a:p>
            <a:pPr marL="171450" indent="-171450">
              <a:lnSpc>
                <a:spcPct val="80000"/>
              </a:lnSpc>
              <a:buFont typeface="Arial" pitchFamily="34" charset="0"/>
              <a:buChar char="•"/>
            </a:pPr>
            <a:r>
              <a:rPr lang="en-US" sz="1200" dirty="0" smtClean="0"/>
              <a:t>In a liberal democracy, </a:t>
            </a:r>
            <a:r>
              <a:rPr lang="en-US" sz="1200" b="0" u="sng" dirty="0" smtClean="0"/>
              <a:t>suffrage</a:t>
            </a:r>
            <a:r>
              <a:rPr lang="en-US" sz="1200" dirty="0" smtClean="0"/>
              <a:t> (the right to vote) must be available to all adult citizens with few </a:t>
            </a:r>
            <a:r>
              <a:rPr lang="en-US" sz="1200" u="sng" dirty="0" smtClean="0"/>
              <a:t>restrictions</a:t>
            </a:r>
            <a:r>
              <a:rPr lang="en-US" sz="1200" dirty="0" smtClean="0"/>
              <a:t>. </a:t>
            </a:r>
          </a:p>
          <a:p>
            <a:pPr marL="171450" indent="-171450">
              <a:buFont typeface="Arial" pitchFamily="34" charset="0"/>
              <a:buChar char="•"/>
              <a:defRPr/>
            </a:pPr>
            <a:r>
              <a:rPr lang="en-US" b="1" dirty="0" smtClean="0"/>
              <a:t>Rule of Law</a:t>
            </a:r>
          </a:p>
          <a:p>
            <a:pPr marL="171450" indent="-171450">
              <a:buFont typeface="Arial" pitchFamily="34" charset="0"/>
              <a:buChar char="•"/>
              <a:defRPr/>
            </a:pPr>
            <a:r>
              <a:rPr lang="en-US" dirty="0" smtClean="0"/>
              <a:t>"</a:t>
            </a:r>
            <a:r>
              <a:rPr lang="en-US" dirty="0"/>
              <a:t>For the United Nations, the rule of law refers to a principle of governance in which all persons, institutions and entities, public and private, including the State itself, are accountable to laws that are publicly promulgated, equally enforced and independently adjudicated, and which are consistent with international human rights norms and standards. It requires, as well, measures to ensure adherence to the principles of supremacy of law, equality before the law, accountability to the law, fairness in the application of the law, separation of powers, participation in decision-making, legal certainty, avoidance of arbitrariness and procedural and legal transparency."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 </a:t>
            </a:r>
            <a:r>
              <a:rPr lang="en-US" b="1" dirty="0" smtClean="0"/>
              <a:t>Illiberal Democracy: </a:t>
            </a:r>
            <a:r>
              <a:rPr lang="en-US" dirty="0" smtClean="0"/>
              <a:t>a governing system in which, although elections take place, citizens are cut off from knowledge about the activities of those who exercise real power because of the lack of civil liberties. It is not an 'open society'.</a:t>
            </a:r>
          </a:p>
          <a:p>
            <a:pPr marL="171450" indent="-171450">
              <a:buFont typeface="Arial" pitchFamily="34" charset="0"/>
              <a:buChar char="•"/>
            </a:pP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7</a:t>
            </a:fld>
            <a:endParaRPr lang="en-US"/>
          </a:p>
        </p:txBody>
      </p:sp>
    </p:spTree>
    <p:extLst>
      <p:ext uri="{BB962C8B-B14F-4D97-AF65-F5344CB8AC3E}">
        <p14:creationId xmlns:p14="http://schemas.microsoft.com/office/powerpoint/2010/main" val="1836231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p>
          <a:p>
            <a:r>
              <a:rPr lang="en-US" sz="1200" dirty="0" smtClean="0"/>
              <a:t>Single dictator, hereditary monarch, small group of aristocrats, or single political party</a:t>
            </a:r>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8</a:t>
            </a:fld>
            <a:endParaRPr lang="en-US"/>
          </a:p>
        </p:txBody>
      </p:sp>
    </p:spTree>
    <p:extLst>
      <p:ext uri="{BB962C8B-B14F-4D97-AF65-F5344CB8AC3E}">
        <p14:creationId xmlns:p14="http://schemas.microsoft.com/office/powerpoint/2010/main" val="3241764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Communist party controls gov’t, economy, social life</a:t>
            </a:r>
          </a:p>
          <a:p>
            <a:endParaRPr lang="en-US" dirty="0"/>
          </a:p>
        </p:txBody>
      </p:sp>
      <p:sp>
        <p:nvSpPr>
          <p:cNvPr id="4" name="Slide Number Placeholder 3"/>
          <p:cNvSpPr>
            <a:spLocks noGrp="1"/>
          </p:cNvSpPr>
          <p:nvPr>
            <p:ph type="sldNum" sz="quarter" idx="10"/>
          </p:nvPr>
        </p:nvSpPr>
        <p:spPr/>
        <p:txBody>
          <a:bodyPr/>
          <a:lstStyle/>
          <a:p>
            <a:fld id="{1FAFA51A-7CC1-4824-AFF8-798AC9F4C08F}" type="slidenum">
              <a:rPr lang="en-US" smtClean="0"/>
              <a:pPr/>
              <a:t>9</a:t>
            </a:fld>
            <a:endParaRPr lang="en-US"/>
          </a:p>
        </p:txBody>
      </p:sp>
    </p:spTree>
    <p:extLst>
      <p:ext uri="{BB962C8B-B14F-4D97-AF65-F5344CB8AC3E}">
        <p14:creationId xmlns:p14="http://schemas.microsoft.com/office/powerpoint/2010/main" val="219015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A97DC6F-2BE7-4316-ACF5-CA91EF7788FD}" type="datetimeFigureOut">
              <a:rPr lang="en-US" smtClean="0"/>
              <a:pPr/>
              <a:t>2/3/15</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436CE08-A0DD-4A52-9EB2-B654E26D2086}"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97DC6F-2BE7-4316-ACF5-CA91EF7788FD}" type="datetimeFigureOut">
              <a:rPr lang="en-US" smtClean="0"/>
              <a:pPr/>
              <a:t>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6CE08-A0DD-4A52-9EB2-B654E26D20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97DC6F-2BE7-4316-ACF5-CA91EF7788FD}" type="datetimeFigureOut">
              <a:rPr lang="en-US" smtClean="0"/>
              <a:pPr/>
              <a:t>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6CE08-A0DD-4A52-9EB2-B654E26D2086}"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A97DC6F-2BE7-4316-ACF5-CA91EF7788FD}" type="datetimeFigureOut">
              <a:rPr lang="en-US" smtClean="0"/>
              <a:pPr/>
              <a:t>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6CE08-A0DD-4A52-9EB2-B654E26D2086}"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A97DC6F-2BE7-4316-ACF5-CA91EF7788FD}" type="datetimeFigureOut">
              <a:rPr lang="en-US" smtClean="0"/>
              <a:pPr/>
              <a:t>2/3/15</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436CE08-A0DD-4A52-9EB2-B654E26D2086}"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A97DC6F-2BE7-4316-ACF5-CA91EF7788FD}" type="datetimeFigureOut">
              <a:rPr lang="en-US" smtClean="0"/>
              <a:pPr/>
              <a:t>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6CE08-A0DD-4A52-9EB2-B654E26D2086}"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A97DC6F-2BE7-4316-ACF5-CA91EF7788FD}" type="datetimeFigureOut">
              <a:rPr lang="en-US" smtClean="0"/>
              <a:pPr/>
              <a:t>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36CE08-A0DD-4A52-9EB2-B654E26D2086}"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A97DC6F-2BE7-4316-ACF5-CA91EF7788FD}" type="datetimeFigureOut">
              <a:rPr lang="en-US" smtClean="0"/>
              <a:pPr/>
              <a:t>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36CE08-A0DD-4A52-9EB2-B654E26D2086}"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7DC6F-2BE7-4316-ACF5-CA91EF7788FD}" type="datetimeFigureOut">
              <a:rPr lang="en-US" smtClean="0"/>
              <a:pPr/>
              <a:t>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36CE08-A0DD-4A52-9EB2-B654E26D2086}"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A97DC6F-2BE7-4316-ACF5-CA91EF7788FD}" type="datetimeFigureOut">
              <a:rPr lang="en-US" smtClean="0"/>
              <a:pPr/>
              <a:t>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6CE08-A0DD-4A52-9EB2-B654E26D208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A97DC6F-2BE7-4316-ACF5-CA91EF7788FD}" type="datetimeFigureOut">
              <a:rPr lang="en-US" smtClean="0"/>
              <a:pPr/>
              <a:t>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6CE08-A0DD-4A52-9EB2-B654E26D208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A97DC6F-2BE7-4316-ACF5-CA91EF7788FD}" type="datetimeFigureOut">
              <a:rPr lang="en-US" smtClean="0"/>
              <a:pPr/>
              <a:t>2/3/15</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436CE08-A0DD-4A52-9EB2-B654E26D2086}"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2.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2971800"/>
            <a:ext cx="6858000" cy="1066800"/>
          </a:xfrm>
        </p:spPr>
        <p:txBody>
          <a:bodyPr>
            <a:normAutofit fontScale="90000"/>
          </a:bodyPr>
          <a:lstStyle/>
          <a:p>
            <a:r>
              <a:rPr lang="en-US" dirty="0" smtClean="0">
                <a:effectLst>
                  <a:outerShdw blurRad="38100" dist="38100" dir="2700000" algn="tl">
                    <a:srgbClr val="000000">
                      <a:alpha val="43137"/>
                    </a:srgbClr>
                  </a:outerShdw>
                </a:effectLst>
              </a:rPr>
              <a:t>Part Two:                               Sovereignty, Authority &amp; Power (continued) - Democratization</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1295400" y="4572000"/>
            <a:ext cx="6781800" cy="1295400"/>
          </a:xfrm>
        </p:spPr>
        <p:txBody>
          <a:bodyPr>
            <a:noAutofit/>
          </a:bodyPr>
          <a:lstStyle/>
          <a:p>
            <a:r>
              <a:rPr lang="en-US" sz="1700" i="1" dirty="0" smtClean="0"/>
              <a:t>“Sovereignty is not given, it is taken.” </a:t>
            </a:r>
            <a:r>
              <a:rPr lang="en-US" sz="1700" dirty="0" smtClean="0"/>
              <a:t>-- </a:t>
            </a:r>
            <a:r>
              <a:rPr lang="en-US" sz="1700" dirty="0" err="1" smtClean="0"/>
              <a:t>Kemal</a:t>
            </a:r>
            <a:r>
              <a:rPr lang="en-US" sz="1700" dirty="0" smtClean="0"/>
              <a:t> Ataturk (Turkish soldier)</a:t>
            </a:r>
          </a:p>
          <a:p>
            <a:endParaRPr lang="en-US" sz="1700" dirty="0" smtClean="0"/>
          </a:p>
          <a:p>
            <a:r>
              <a:rPr lang="en-US" sz="1700" i="1" dirty="0" smtClean="0"/>
              <a:t>“I have as much authority as the Pope, I just don't have as many people who believe it.” </a:t>
            </a:r>
            <a:r>
              <a:rPr lang="en-US" sz="1700" dirty="0" smtClean="0"/>
              <a:t>-- George Carlin (comedian)</a:t>
            </a:r>
            <a:br>
              <a:rPr lang="en-US" sz="1700" dirty="0" smtClean="0"/>
            </a:br>
            <a:r>
              <a:rPr lang="en-US" sz="1600" dirty="0" smtClean="0"/>
              <a:t/>
            </a:r>
            <a:br>
              <a:rPr lang="en-US" sz="1600" dirty="0" smtClean="0"/>
            </a:br>
            <a:endParaRPr lang="en-US" sz="1600" dirty="0"/>
          </a:p>
        </p:txBody>
      </p:sp>
      <p:pic>
        <p:nvPicPr>
          <p:cNvPr id="6" name="Picture 5" descr="ap-tests-comparative-government-and-politics.png"/>
          <p:cNvPicPr>
            <a:picLocks noChangeAspect="1"/>
          </p:cNvPicPr>
          <p:nvPr/>
        </p:nvPicPr>
        <p:blipFill>
          <a:blip r:embed="rId3" cstate="print"/>
          <a:stretch>
            <a:fillRect/>
          </a:stretch>
        </p:blipFill>
        <p:spPr>
          <a:xfrm>
            <a:off x="609600" y="381000"/>
            <a:ext cx="3810000" cy="3571875"/>
          </a:xfrm>
          <a:prstGeom prst="rect">
            <a:avLst/>
          </a:prstGeom>
        </p:spPr>
      </p:pic>
    </p:spTree>
    <p:extLst>
      <p:ext uri="{BB962C8B-B14F-4D97-AF65-F5344CB8AC3E}">
        <p14:creationId xmlns:p14="http://schemas.microsoft.com/office/powerpoint/2010/main" val="34596495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Totalitarian Regimes</a:t>
            </a:r>
            <a:endParaRPr lang="en-US" dirty="0"/>
          </a:p>
        </p:txBody>
      </p:sp>
      <p:sp>
        <p:nvSpPr>
          <p:cNvPr id="3" name="Content Placeholder 2"/>
          <p:cNvSpPr>
            <a:spLocks noGrp="1"/>
          </p:cNvSpPr>
          <p:nvPr>
            <p:ph sz="quarter" idx="1"/>
          </p:nvPr>
        </p:nvSpPr>
        <p:spPr/>
        <p:txBody>
          <a:bodyPr>
            <a:normAutofit/>
          </a:bodyPr>
          <a:lstStyle/>
          <a:p>
            <a:pPr marL="381000" indent="-381000">
              <a:lnSpc>
                <a:spcPct val="90000"/>
              </a:lnSpc>
            </a:pPr>
            <a:r>
              <a:rPr lang="en-US" sz="2800" b="1" u="sng" dirty="0"/>
              <a:t>Totalitarianism</a:t>
            </a:r>
            <a:r>
              <a:rPr lang="en-US" sz="2800" dirty="0"/>
              <a:t> is a highly centralized regime that possesses some form of </a:t>
            </a:r>
            <a:r>
              <a:rPr lang="en-US" sz="2800" u="sng" dirty="0"/>
              <a:t>strong</a:t>
            </a:r>
            <a:r>
              <a:rPr lang="en-US" sz="2800" dirty="0"/>
              <a:t> </a:t>
            </a:r>
            <a:r>
              <a:rPr lang="en-US" sz="2800" u="sng" dirty="0"/>
              <a:t>ideology</a:t>
            </a:r>
            <a:r>
              <a:rPr lang="en-US" sz="2800" dirty="0"/>
              <a:t> that seeks to transform and absorb aspects of the state, society, and the economy.  </a:t>
            </a:r>
          </a:p>
          <a:p>
            <a:r>
              <a:rPr lang="en-US" dirty="0" smtClean="0"/>
              <a:t>Much more negative connotation than authoritarian</a:t>
            </a:r>
          </a:p>
          <a:p>
            <a:r>
              <a:rPr lang="en-US" dirty="0" smtClean="0"/>
              <a:t>Very repressive</a:t>
            </a:r>
          </a:p>
          <a:p>
            <a:r>
              <a:rPr lang="en-US" dirty="0" smtClean="0"/>
              <a:t>Use violence/terror </a:t>
            </a:r>
          </a:p>
          <a:p>
            <a:r>
              <a:rPr lang="en-US" dirty="0" smtClean="0"/>
              <a:t>Examples?</a:t>
            </a:r>
          </a:p>
        </p:txBody>
      </p:sp>
      <p:pic>
        <p:nvPicPr>
          <p:cNvPr id="1026" name="Picture 2" descr="https://static.prtst.net/asset-proxy/f788bfb228b689d815126b49fc6122e944e0d758/687474703a2f2f696d6736332e696d616765736861636b2e75732f696d6736332f313330352f7479706538386368696e65736561726d793030312e6a7067/http:/img63.imageshack.us/img63/1305/type88chinesearmy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428998"/>
            <a:ext cx="4933950" cy="3289301"/>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639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Regimes</a:t>
            </a:r>
            <a:endParaRPr lang="en-US" dirty="0"/>
          </a:p>
        </p:txBody>
      </p:sp>
      <p:sp>
        <p:nvSpPr>
          <p:cNvPr id="3" name="Content Placeholder 2"/>
          <p:cNvSpPr>
            <a:spLocks noGrp="1"/>
          </p:cNvSpPr>
          <p:nvPr>
            <p:ph sz="quarter" idx="1"/>
          </p:nvPr>
        </p:nvSpPr>
        <p:spPr/>
        <p:txBody>
          <a:bodyPr/>
          <a:lstStyle/>
          <a:p>
            <a:r>
              <a:rPr lang="en-US" dirty="0" smtClean="0"/>
              <a:t>Military rule</a:t>
            </a:r>
          </a:p>
          <a:p>
            <a:pPr lvl="1"/>
            <a:r>
              <a:rPr lang="en-US" dirty="0" smtClean="0"/>
              <a:t>Nondemocratic</a:t>
            </a:r>
          </a:p>
          <a:p>
            <a:pPr lvl="1"/>
            <a:r>
              <a:rPr lang="en-US" dirty="0" smtClean="0"/>
              <a:t>Formerly prevalent in Latin America,  Africa                                       and parts of Asia</a:t>
            </a:r>
          </a:p>
          <a:p>
            <a:pPr lvl="1"/>
            <a:r>
              <a:rPr lang="en-US" dirty="0" smtClean="0"/>
              <a:t>Usually begins with a coup </a:t>
            </a:r>
            <a:r>
              <a:rPr lang="en-US" dirty="0" err="1" smtClean="0"/>
              <a:t>d’etat</a:t>
            </a:r>
            <a:endParaRPr lang="en-US" dirty="0" smtClean="0"/>
          </a:p>
          <a:p>
            <a:pPr lvl="1"/>
            <a:r>
              <a:rPr lang="en-US" dirty="0" smtClean="0"/>
              <a:t>Examples?</a:t>
            </a:r>
            <a:endParaRPr lang="en-US" dirty="0"/>
          </a:p>
        </p:txBody>
      </p:sp>
      <p:pic>
        <p:nvPicPr>
          <p:cNvPr id="66562" name="Picture 2" descr="http://t3.gstatic.com/images?q=tbn:ANd9GcSzx2OItGRjdpx2B82to85sp_oYmSqKdYoMMQy1oRrDyBAPALJ4:www.afribd.com/miniature.php%3Fpic%3Dhttp://www.sudplanete.net/_uploads/images/livres/african_book/9781562781.jpg%26h_max%3D700%26w_max%3D500"/>
          <p:cNvPicPr>
            <a:picLocks noChangeAspect="1" noChangeArrowheads="1"/>
          </p:cNvPicPr>
          <p:nvPr/>
        </p:nvPicPr>
        <p:blipFill>
          <a:blip r:embed="rId3" cstate="print"/>
          <a:srcRect/>
          <a:stretch>
            <a:fillRect/>
          </a:stretch>
        </p:blipFill>
        <p:spPr bwMode="auto">
          <a:xfrm>
            <a:off x="5715000" y="1828800"/>
            <a:ext cx="3048000" cy="4724402"/>
          </a:xfrm>
          <a:prstGeom prst="rect">
            <a:avLst/>
          </a:prstGeom>
          <a:noFill/>
        </p:spPr>
      </p:pic>
    </p:spTree>
    <p:extLst>
      <p:ext uri="{BB962C8B-B14F-4D97-AF65-F5344CB8AC3E}">
        <p14:creationId xmlns:p14="http://schemas.microsoft.com/office/powerpoint/2010/main" val="4179207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Theocracy</a:t>
            </a:r>
            <a:endParaRPr lang="en-US" dirty="0"/>
          </a:p>
        </p:txBody>
      </p:sp>
      <p:sp>
        <p:nvSpPr>
          <p:cNvPr id="3" name="Content Placeholder 2"/>
          <p:cNvSpPr>
            <a:spLocks noGrp="1"/>
          </p:cNvSpPr>
          <p:nvPr>
            <p:ph sz="quarter" idx="1"/>
          </p:nvPr>
        </p:nvSpPr>
        <p:spPr/>
        <p:txBody>
          <a:bodyPr/>
          <a:lstStyle/>
          <a:p>
            <a:r>
              <a:rPr lang="en-US" sz="2400" b="1" u="sng" dirty="0" smtClean="0"/>
              <a:t>Theocracy:</a:t>
            </a:r>
            <a:r>
              <a:rPr lang="en-US" sz="2400" dirty="0" smtClean="0"/>
              <a:t> a political system in which religious leaders control political decisions and religious law provides the basis for policy decisions.</a:t>
            </a:r>
          </a:p>
          <a:p>
            <a:r>
              <a:rPr lang="en-US" sz="2400" dirty="0" smtClean="0"/>
              <a:t>Examples?</a:t>
            </a:r>
            <a:endParaRPr lang="en-US" sz="2400" dirty="0"/>
          </a:p>
          <a:p>
            <a:endParaRPr lang="en-US" dirty="0"/>
          </a:p>
        </p:txBody>
      </p:sp>
      <p:pic>
        <p:nvPicPr>
          <p:cNvPr id="2050" name="Picture 2" descr="http://lefteyeonthemedia.files.wordpress.com/2008/10/theocracy-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667000"/>
            <a:ext cx="5588109" cy="3762661"/>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829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Part Three:                               Political Structures/Institutions</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1295400" y="4267200"/>
            <a:ext cx="6781800" cy="1295400"/>
          </a:xfrm>
        </p:spPr>
        <p:txBody>
          <a:bodyPr>
            <a:noAutofit/>
          </a:bodyPr>
          <a:lstStyle/>
          <a:p>
            <a:r>
              <a:rPr lang="en-US" sz="1700" i="1" dirty="0" smtClean="0"/>
              <a:t>“Our political institutions work remarkably well. They are designed to clang against each other. The noise is democracy at work.”</a:t>
            </a:r>
            <a:r>
              <a:rPr lang="en-US" sz="1700" dirty="0" smtClean="0"/>
              <a:t> -- Michael Novak (American philosopher)</a:t>
            </a:r>
            <a:br>
              <a:rPr lang="en-US" sz="1700" dirty="0" smtClean="0"/>
            </a:br>
            <a:r>
              <a:rPr lang="en-US" sz="1600" dirty="0" smtClean="0"/>
              <a:t/>
            </a:r>
            <a:br>
              <a:rPr lang="en-US" sz="1600" dirty="0" smtClean="0"/>
            </a:br>
            <a:r>
              <a:rPr lang="en-US" sz="1600" dirty="0" smtClean="0"/>
              <a:t/>
            </a:r>
            <a:br>
              <a:rPr lang="en-US" sz="1600" dirty="0" smtClean="0"/>
            </a:br>
            <a:endParaRPr lang="en-US" sz="1600" dirty="0"/>
          </a:p>
        </p:txBody>
      </p:sp>
      <p:pic>
        <p:nvPicPr>
          <p:cNvPr id="6" name="Picture 5" descr="ap-tests-comparative-government-and-politics.png"/>
          <p:cNvPicPr>
            <a:picLocks noChangeAspect="1"/>
          </p:cNvPicPr>
          <p:nvPr/>
        </p:nvPicPr>
        <p:blipFill>
          <a:blip r:embed="rId3" cstate="print"/>
          <a:stretch>
            <a:fillRect/>
          </a:stretch>
        </p:blipFill>
        <p:spPr>
          <a:xfrm>
            <a:off x="2286000" y="228600"/>
            <a:ext cx="3810000" cy="35718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Levels of Government</a:t>
            </a:r>
            <a:endParaRPr lang="en-US" dirty="0"/>
          </a:p>
        </p:txBody>
      </p:sp>
      <p:sp>
        <p:nvSpPr>
          <p:cNvPr id="3" name="Content Placeholder 2"/>
          <p:cNvSpPr>
            <a:spLocks noGrp="1"/>
          </p:cNvSpPr>
          <p:nvPr>
            <p:ph sz="quarter" idx="1"/>
          </p:nvPr>
        </p:nvSpPr>
        <p:spPr>
          <a:xfrm>
            <a:off x="457200" y="1219200"/>
            <a:ext cx="8229600" cy="5181600"/>
          </a:xfrm>
        </p:spPr>
        <p:txBody>
          <a:bodyPr>
            <a:normAutofit/>
          </a:bodyPr>
          <a:lstStyle/>
          <a:p>
            <a:r>
              <a:rPr lang="en-US" u="sng" dirty="0" smtClean="0"/>
              <a:t>Supranational Organizations </a:t>
            </a:r>
            <a:r>
              <a:rPr lang="en-US" dirty="0" smtClean="0"/>
              <a:t>– organizations in which nations are not totally sovereign actors</a:t>
            </a:r>
          </a:p>
          <a:p>
            <a:r>
              <a:rPr lang="en-US" dirty="0" smtClean="0"/>
              <a:t>International or regional</a:t>
            </a:r>
          </a:p>
          <a:p>
            <a:r>
              <a:rPr lang="en-US" dirty="0" smtClean="0"/>
              <a:t>Trend towards states pooling their sovereignty to gain political, economic or social clout</a:t>
            </a:r>
          </a:p>
          <a:p>
            <a:r>
              <a:rPr lang="en-US" dirty="0" smtClean="0"/>
              <a:t>Examples?</a:t>
            </a:r>
          </a:p>
          <a:p>
            <a:endParaRPr lang="en-US" dirty="0"/>
          </a:p>
          <a:p>
            <a:endParaRPr lang="en-US" dirty="0" smtClean="0"/>
          </a:p>
          <a:p>
            <a:r>
              <a:rPr lang="en-US" dirty="0" smtClean="0"/>
              <a:t>Growing because of </a:t>
            </a:r>
            <a:r>
              <a:rPr lang="en-US" u="sng" dirty="0" smtClean="0"/>
              <a:t>globalization</a:t>
            </a:r>
          </a:p>
        </p:txBody>
      </p:sp>
      <p:pic>
        <p:nvPicPr>
          <p:cNvPr id="1026" name="Picture 2" descr="http://www.xtimeline.com/__UserPic_Large/31443/evt090714193300159.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810" y="3124200"/>
            <a:ext cx="2424989"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40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Government</a:t>
            </a:r>
            <a:endParaRPr lang="en-US" dirty="0"/>
          </a:p>
        </p:txBody>
      </p:sp>
      <p:sp>
        <p:nvSpPr>
          <p:cNvPr id="3" name="Content Placeholder 2"/>
          <p:cNvSpPr>
            <a:spLocks noGrp="1"/>
          </p:cNvSpPr>
          <p:nvPr>
            <p:ph sz="quarter" idx="1"/>
          </p:nvPr>
        </p:nvSpPr>
        <p:spPr/>
        <p:txBody>
          <a:bodyPr>
            <a:normAutofit/>
          </a:bodyPr>
          <a:lstStyle/>
          <a:p>
            <a:r>
              <a:rPr lang="en-US" u="sng" dirty="0" smtClean="0"/>
              <a:t>Unitary System</a:t>
            </a:r>
            <a:endParaRPr lang="en-US" u="sng" dirty="0"/>
          </a:p>
          <a:p>
            <a:pPr lvl="2"/>
            <a:r>
              <a:rPr lang="en-US" dirty="0"/>
              <a:t>Concentrates all policymaking powers in one geographic place</a:t>
            </a:r>
          </a:p>
          <a:p>
            <a:pPr lvl="2"/>
            <a:r>
              <a:rPr lang="en-US" dirty="0"/>
              <a:t>Central government is responsible for most policies</a:t>
            </a:r>
          </a:p>
          <a:p>
            <a:pPr lvl="2"/>
            <a:r>
              <a:rPr lang="en-US" dirty="0"/>
              <a:t>Most countries have unitary</a:t>
            </a:r>
          </a:p>
          <a:p>
            <a:r>
              <a:rPr lang="en-US" u="sng" dirty="0"/>
              <a:t>Federal System</a:t>
            </a:r>
          </a:p>
          <a:p>
            <a:pPr lvl="2"/>
            <a:r>
              <a:rPr lang="en-US" dirty="0"/>
              <a:t>Power divided between the central government &amp; sub-units</a:t>
            </a:r>
          </a:p>
          <a:p>
            <a:pPr lvl="2"/>
            <a:r>
              <a:rPr lang="en-US" dirty="0"/>
              <a:t>Regional bodies have significant powers (taxation, lawmaking, keeping order)</a:t>
            </a:r>
          </a:p>
          <a:p>
            <a:r>
              <a:rPr lang="en-US" u="sng" dirty="0" err="1" smtClean="0"/>
              <a:t>Confederal</a:t>
            </a:r>
            <a:endParaRPr lang="en-US" u="sng" dirty="0" smtClean="0"/>
          </a:p>
          <a:p>
            <a:pPr lvl="2"/>
            <a:r>
              <a:rPr lang="en-US" dirty="0" smtClean="0"/>
              <a:t>Power spread among many sub-units (states for example)</a:t>
            </a:r>
          </a:p>
          <a:p>
            <a:pPr lvl="2"/>
            <a:r>
              <a:rPr lang="en-US" dirty="0" smtClean="0"/>
              <a:t>Weak central government</a:t>
            </a:r>
          </a:p>
          <a:p>
            <a:pPr lvl="2"/>
            <a:r>
              <a:rPr lang="en-US" dirty="0" smtClean="0"/>
              <a:t>EU</a:t>
            </a:r>
          </a:p>
        </p:txBody>
      </p:sp>
    </p:spTree>
    <p:extLst>
      <p:ext uri="{BB962C8B-B14F-4D97-AF65-F5344CB8AC3E}">
        <p14:creationId xmlns:p14="http://schemas.microsoft.com/office/powerpoint/2010/main" val="3237871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Unitary States</a:t>
            </a:r>
            <a:endParaRPr lang="en-US" dirty="0"/>
          </a:p>
        </p:txBody>
      </p:sp>
      <p:pic>
        <p:nvPicPr>
          <p:cNvPr id="5" name="Picture 4"/>
          <p:cNvPicPr>
            <a:picLocks noChangeAspect="1"/>
          </p:cNvPicPr>
          <p:nvPr/>
        </p:nvPicPr>
        <p:blipFill>
          <a:blip r:embed="rId2"/>
          <a:stretch>
            <a:fillRect/>
          </a:stretch>
        </p:blipFill>
        <p:spPr>
          <a:xfrm>
            <a:off x="0" y="1185312"/>
            <a:ext cx="9144000" cy="4697730"/>
          </a:xfrm>
          <a:prstGeom prst="rect">
            <a:avLst/>
          </a:prstGeom>
        </p:spPr>
      </p:pic>
    </p:spTree>
    <p:extLst>
      <p:ext uri="{BB962C8B-B14F-4D97-AF65-F5344CB8AC3E}">
        <p14:creationId xmlns:p14="http://schemas.microsoft.com/office/powerpoint/2010/main" val="1262010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States</a:t>
            </a:r>
            <a:endParaRPr lang="en-US" dirty="0"/>
          </a:p>
        </p:txBody>
      </p:sp>
      <p:pic>
        <p:nvPicPr>
          <p:cNvPr id="4" name="Picture 3"/>
          <p:cNvPicPr>
            <a:picLocks noChangeAspect="1"/>
          </p:cNvPicPr>
          <p:nvPr/>
        </p:nvPicPr>
        <p:blipFill>
          <a:blip r:embed="rId2"/>
          <a:stretch>
            <a:fillRect/>
          </a:stretch>
        </p:blipFill>
        <p:spPr>
          <a:xfrm>
            <a:off x="0" y="1291124"/>
            <a:ext cx="9144000" cy="4697730"/>
          </a:xfrm>
          <a:prstGeom prst="rect">
            <a:avLst/>
          </a:prstGeom>
        </p:spPr>
      </p:pic>
    </p:spTree>
    <p:extLst>
      <p:ext uri="{BB962C8B-B14F-4D97-AF65-F5344CB8AC3E}">
        <p14:creationId xmlns:p14="http://schemas.microsoft.com/office/powerpoint/2010/main" val="1884057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Confederate States</a:t>
            </a:r>
            <a:endParaRPr lang="en-US" dirty="0"/>
          </a:p>
        </p:txBody>
      </p:sp>
      <p:sp>
        <p:nvSpPr>
          <p:cNvPr id="3" name="Content Placeholder 2"/>
          <p:cNvSpPr>
            <a:spLocks noGrp="1"/>
          </p:cNvSpPr>
          <p:nvPr>
            <p:ph idx="1"/>
          </p:nvPr>
        </p:nvSpPr>
        <p:spPr/>
        <p:txBody>
          <a:bodyPr>
            <a:normAutofit/>
          </a:bodyPr>
          <a:lstStyle/>
          <a:p>
            <a:r>
              <a:rPr lang="en-US" dirty="0" smtClean="0"/>
              <a:t>Historical examples:</a:t>
            </a:r>
          </a:p>
          <a:p>
            <a:pPr lvl="1"/>
            <a:r>
              <a:rPr lang="en-US" dirty="0" smtClean="0"/>
              <a:t>US before Constitution was ratified (originally governed by the Articles of Confederation)</a:t>
            </a:r>
          </a:p>
          <a:p>
            <a:pPr lvl="1"/>
            <a:r>
              <a:rPr lang="en-US" dirty="0" smtClean="0"/>
              <a:t>Confederate States of America (American South during Civil War)</a:t>
            </a:r>
          </a:p>
          <a:p>
            <a:pPr lvl="1"/>
            <a:r>
              <a:rPr lang="en-US" dirty="0" smtClean="0"/>
              <a:t>Serbia &amp; Montenegro (2003 – 2006)</a:t>
            </a:r>
          </a:p>
          <a:p>
            <a:r>
              <a:rPr lang="en-US" dirty="0" smtClean="0"/>
              <a:t>Modern examples (arguable):</a:t>
            </a:r>
          </a:p>
          <a:p>
            <a:pPr lvl="1"/>
            <a:r>
              <a:rPr lang="en-US" dirty="0" smtClean="0"/>
              <a:t>Iroquois Confederacy (consists of six Native American groups)</a:t>
            </a:r>
          </a:p>
          <a:p>
            <a:pPr lvl="1"/>
            <a:r>
              <a:rPr lang="en-US" dirty="0" smtClean="0"/>
              <a:t>Canada</a:t>
            </a:r>
          </a:p>
          <a:p>
            <a:pPr lvl="1"/>
            <a:r>
              <a:rPr lang="en-US" dirty="0" smtClean="0"/>
              <a:t>Belgium</a:t>
            </a:r>
          </a:p>
          <a:p>
            <a:pPr lvl="1"/>
            <a:r>
              <a:rPr lang="en-US" dirty="0" smtClean="0"/>
              <a:t>EU</a:t>
            </a:r>
            <a:endParaRPr lang="en-US" dirty="0"/>
          </a:p>
        </p:txBody>
      </p:sp>
    </p:spTree>
    <p:extLst>
      <p:ext uri="{BB962C8B-B14F-4D97-AF65-F5344CB8AC3E}">
        <p14:creationId xmlns:p14="http://schemas.microsoft.com/office/powerpoint/2010/main" val="416235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Government</a:t>
            </a:r>
            <a:endParaRPr lang="en-US" dirty="0"/>
          </a:p>
        </p:txBody>
      </p:sp>
      <p:sp>
        <p:nvSpPr>
          <p:cNvPr id="3" name="Content Placeholder 2"/>
          <p:cNvSpPr>
            <a:spLocks noGrp="1"/>
          </p:cNvSpPr>
          <p:nvPr>
            <p:ph sz="quarter" idx="1"/>
          </p:nvPr>
        </p:nvSpPr>
        <p:spPr/>
        <p:txBody>
          <a:bodyPr>
            <a:normAutofit/>
          </a:bodyPr>
          <a:lstStyle/>
          <a:p>
            <a:r>
              <a:rPr lang="en-US" b="1" dirty="0"/>
              <a:t>Advantages of Federal System:</a:t>
            </a:r>
          </a:p>
          <a:p>
            <a:pPr>
              <a:buFont typeface="Wingdings" pitchFamily="2" charset="2"/>
              <a:buChar char="ü"/>
            </a:pPr>
            <a:r>
              <a:rPr lang="en-US" dirty="0"/>
              <a:t>Makes it easier to govern a very large country (</a:t>
            </a:r>
            <a:r>
              <a:rPr lang="en-US" i="1" dirty="0"/>
              <a:t>physically largest countries tend to have fed arrangements – not China though</a:t>
            </a:r>
            <a:r>
              <a:rPr lang="en-US" dirty="0"/>
              <a:t>)</a:t>
            </a:r>
          </a:p>
          <a:p>
            <a:pPr>
              <a:buFont typeface="Wingdings" pitchFamily="2" charset="2"/>
              <a:buChar char="ü"/>
            </a:pPr>
            <a:r>
              <a:rPr lang="en-US" dirty="0"/>
              <a:t>Better accommodates regional differences</a:t>
            </a:r>
          </a:p>
          <a:p>
            <a:pPr>
              <a:buFont typeface="Wingdings" pitchFamily="2" charset="2"/>
              <a:buChar char="ü"/>
            </a:pPr>
            <a:r>
              <a:rPr lang="en-US" dirty="0"/>
              <a:t>Helps guard against concentration of political power</a:t>
            </a:r>
          </a:p>
          <a:p>
            <a:r>
              <a:rPr lang="en-US" b="1" dirty="0"/>
              <a:t>Disadvantages:</a:t>
            </a:r>
          </a:p>
          <a:p>
            <a:pPr>
              <a:buFont typeface="Wingdings" pitchFamily="2" charset="2"/>
              <a:buChar char="ü"/>
            </a:pPr>
            <a:r>
              <a:rPr lang="en-US" dirty="0"/>
              <a:t>Lack of uniformity in policy (</a:t>
            </a:r>
            <a:r>
              <a:rPr lang="en-US" i="1" dirty="0"/>
              <a:t>ex: voting registration requirements, education requirements</a:t>
            </a:r>
            <a:r>
              <a:rPr lang="en-US" dirty="0"/>
              <a:t>)</a:t>
            </a:r>
          </a:p>
          <a:p>
            <a:pPr>
              <a:buFont typeface="Wingdings" pitchFamily="2" charset="2"/>
              <a:buChar char="ü"/>
            </a:pPr>
            <a:r>
              <a:rPr lang="en-US" dirty="0"/>
              <a:t>If territorial lines of subunits correspond to deep social divisions, federalism reinforces those divisions</a:t>
            </a:r>
          </a:p>
          <a:p>
            <a:endParaRPr lang="en-US" i="1" dirty="0" smtClean="0"/>
          </a:p>
        </p:txBody>
      </p:sp>
    </p:spTree>
    <p:extLst>
      <p:ext uri="{BB962C8B-B14F-4D97-AF65-F5344CB8AC3E}">
        <p14:creationId xmlns:p14="http://schemas.microsoft.com/office/powerpoint/2010/main" val="19834075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1524000"/>
            <a:ext cx="7772400" cy="228600"/>
          </a:xfrm>
          <a:prstGeom prst="rect">
            <a:avLst/>
          </a:prstGeom>
          <a:solidFill>
            <a:srgbClr val="6A7CAE"/>
          </a:solidFill>
          <a:ln w="9525">
            <a:solidFill>
              <a:schemeClr val="tx1"/>
            </a:solidFill>
            <a:miter lim="800000"/>
            <a:headEnd/>
            <a:tailEnd/>
          </a:ln>
        </p:spPr>
        <p:txBody>
          <a:bodyPr wrap="none" anchor="ctr">
            <a:prstTxWarp prst="textNoShape">
              <a:avLst/>
            </a:prstTxWarp>
          </a:bodyPr>
          <a:lstStyle/>
          <a:p>
            <a:endParaRPr lang="en-US" dirty="0"/>
          </a:p>
        </p:txBody>
      </p:sp>
      <p:sp>
        <p:nvSpPr>
          <p:cNvPr id="47109" name="Rectangle 5"/>
          <p:cNvSpPr>
            <a:spLocks noGrp="1" noChangeArrowheads="1"/>
          </p:cNvSpPr>
          <p:nvPr>
            <p:ph type="title"/>
          </p:nvPr>
        </p:nvSpPr>
        <p:spPr/>
        <p:txBody>
          <a:bodyPr>
            <a:normAutofit fontScale="90000"/>
          </a:bodyPr>
          <a:lstStyle/>
          <a:p>
            <a:pPr algn="l"/>
            <a:r>
              <a:rPr lang="en-US" dirty="0"/>
              <a:t>Fostering Democracy, Human Rights, and Civil Liberties</a:t>
            </a:r>
          </a:p>
        </p:txBody>
      </p:sp>
      <p:sp>
        <p:nvSpPr>
          <p:cNvPr id="47110" name="Rectangle 6"/>
          <p:cNvSpPr>
            <a:spLocks noGrp="1" noChangeArrowheads="1"/>
          </p:cNvSpPr>
          <p:nvPr>
            <p:ph type="body" idx="1"/>
          </p:nvPr>
        </p:nvSpPr>
        <p:spPr>
          <a:xfrm>
            <a:off x="457200" y="2178975"/>
            <a:ext cx="8229600" cy="3947188"/>
          </a:xfrm>
        </p:spPr>
        <p:txBody>
          <a:bodyPr/>
          <a:lstStyle/>
          <a:p>
            <a:pPr>
              <a:lnSpc>
                <a:spcPct val="90000"/>
              </a:lnSpc>
            </a:pPr>
            <a:r>
              <a:rPr lang="en-US" sz="2800" b="1" dirty="0"/>
              <a:t>Democratization is the second major force transforming contemporary political systems.</a:t>
            </a:r>
          </a:p>
          <a:p>
            <a:pPr lvl="1">
              <a:lnSpc>
                <a:spcPct val="90000"/>
              </a:lnSpc>
            </a:pPr>
            <a:r>
              <a:rPr lang="en-US" sz="2400" dirty="0"/>
              <a:t>Includes the enhancement of human rights and the expansion of freedom.</a:t>
            </a:r>
            <a:endParaRPr lang="en-US" sz="2400" dirty="0" smtClean="0"/>
          </a:p>
          <a:p>
            <a:pPr lvl="1">
              <a:lnSpc>
                <a:spcPct val="90000"/>
              </a:lnSpc>
            </a:pPr>
            <a:endParaRPr lang="en-US" sz="2400" dirty="0" smtClean="0"/>
          </a:p>
          <a:p>
            <a:pPr lvl="1">
              <a:lnSpc>
                <a:spcPct val="90000"/>
              </a:lnSpc>
            </a:pPr>
            <a:endParaRPr lang="en-US" sz="2400" dirty="0"/>
          </a:p>
        </p:txBody>
      </p:sp>
    </p:spTree>
    <p:extLst>
      <p:ext uri="{BB962C8B-B14F-4D97-AF65-F5344CB8AC3E}">
        <p14:creationId xmlns:p14="http://schemas.microsoft.com/office/powerpoint/2010/main" val="8956726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667124"/>
            <a:ext cx="5667375" cy="31908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Devolution</a:t>
            </a:r>
            <a:endParaRPr lang="en-US" dirty="0"/>
          </a:p>
        </p:txBody>
      </p:sp>
      <p:sp>
        <p:nvSpPr>
          <p:cNvPr id="3" name="Content Placeholder 2"/>
          <p:cNvSpPr>
            <a:spLocks noGrp="1"/>
          </p:cNvSpPr>
          <p:nvPr>
            <p:ph sz="quarter" idx="1"/>
          </p:nvPr>
        </p:nvSpPr>
        <p:spPr/>
        <p:txBody>
          <a:bodyPr>
            <a:normAutofit/>
          </a:bodyPr>
          <a:lstStyle/>
          <a:p>
            <a:r>
              <a:rPr lang="en-US" sz="2800" dirty="0"/>
              <a:t>Sometimes, leaders of unitary systems </a:t>
            </a:r>
            <a:r>
              <a:rPr lang="en-US" sz="2800" i="1" dirty="0"/>
              <a:t>voluntarily</a:t>
            </a:r>
            <a:r>
              <a:rPr lang="en-US" sz="2800" dirty="0"/>
              <a:t> choose to </a:t>
            </a:r>
            <a:r>
              <a:rPr lang="en-US" sz="2800" i="1" dirty="0"/>
              <a:t>decentralize</a:t>
            </a:r>
            <a:r>
              <a:rPr lang="en-US" sz="2800" dirty="0"/>
              <a:t> power </a:t>
            </a:r>
            <a:endParaRPr lang="en-US" sz="2800" dirty="0" smtClean="0"/>
          </a:p>
          <a:p>
            <a:r>
              <a:rPr lang="en-US" sz="2800" dirty="0" smtClean="0"/>
              <a:t>Called </a:t>
            </a:r>
            <a:r>
              <a:rPr lang="en-US" sz="2800" u="sng" dirty="0" smtClean="0"/>
              <a:t>devolution</a:t>
            </a:r>
            <a:r>
              <a:rPr lang="en-US" sz="2800" dirty="0" smtClean="0"/>
              <a:t> – transfer of power from a central </a:t>
            </a:r>
            <a:r>
              <a:rPr lang="en-US" sz="2800" dirty="0" err="1" smtClean="0"/>
              <a:t>govt</a:t>
            </a:r>
            <a:r>
              <a:rPr lang="en-US" sz="2800" dirty="0" smtClean="0"/>
              <a:t> to lower/regional </a:t>
            </a:r>
            <a:r>
              <a:rPr lang="en-US" sz="2800" dirty="0" err="1" smtClean="0"/>
              <a:t>govt</a:t>
            </a:r>
            <a:endParaRPr lang="en-US" sz="2800" dirty="0" smtClean="0"/>
          </a:p>
          <a:p>
            <a:r>
              <a:rPr lang="en-US" sz="2800" dirty="0" smtClean="0"/>
              <a:t>Why would they do this?</a:t>
            </a:r>
          </a:p>
        </p:txBody>
      </p:sp>
    </p:spTree>
    <p:extLst>
      <p:ext uri="{BB962C8B-B14F-4D97-AF65-F5344CB8AC3E}">
        <p14:creationId xmlns:p14="http://schemas.microsoft.com/office/powerpoint/2010/main" val="40998501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Causes of Devolution</a:t>
            </a:r>
            <a:endParaRPr lang="en-US" dirty="0"/>
          </a:p>
        </p:txBody>
      </p:sp>
      <p:sp>
        <p:nvSpPr>
          <p:cNvPr id="3" name="Content Placeholder 2"/>
          <p:cNvSpPr>
            <a:spLocks noGrp="1"/>
          </p:cNvSpPr>
          <p:nvPr>
            <p:ph sz="quarter" idx="1"/>
          </p:nvPr>
        </p:nvSpPr>
        <p:spPr/>
        <p:txBody>
          <a:bodyPr>
            <a:normAutofit/>
          </a:bodyPr>
          <a:lstStyle/>
          <a:p>
            <a:r>
              <a:rPr lang="en-US" dirty="0" smtClean="0"/>
              <a:t>Ethnic Forces</a:t>
            </a:r>
          </a:p>
          <a:p>
            <a:pPr lvl="1"/>
            <a:r>
              <a:rPr lang="en-US" dirty="0" smtClean="0"/>
              <a:t>Identity based on language, religion, customs</a:t>
            </a:r>
          </a:p>
          <a:p>
            <a:pPr lvl="1"/>
            <a:r>
              <a:rPr lang="en-US" dirty="0" err="1" smtClean="0"/>
              <a:t>Ethnonationalism</a:t>
            </a:r>
            <a:endParaRPr lang="en-US" dirty="0" smtClean="0"/>
          </a:p>
          <a:p>
            <a:pPr lvl="2"/>
            <a:r>
              <a:rPr lang="en-US" dirty="0" smtClean="0"/>
              <a:t>See themselves as a distinct nation with a right to autonomy</a:t>
            </a:r>
          </a:p>
          <a:p>
            <a:pPr lvl="1"/>
            <a:r>
              <a:rPr lang="en-US" dirty="0" smtClean="0"/>
              <a:t>Example?</a:t>
            </a:r>
          </a:p>
          <a:p>
            <a:r>
              <a:rPr lang="en-US" dirty="0" smtClean="0"/>
              <a:t>Economic Forces</a:t>
            </a:r>
          </a:p>
          <a:p>
            <a:pPr lvl="1"/>
            <a:r>
              <a:rPr lang="en-US" dirty="0" smtClean="0"/>
              <a:t>Regional inequalities in income or standard of living</a:t>
            </a:r>
          </a:p>
          <a:p>
            <a:r>
              <a:rPr lang="en-US" dirty="0" smtClean="0"/>
              <a:t>Spatial Forces</a:t>
            </a:r>
          </a:p>
          <a:p>
            <a:pPr lvl="1"/>
            <a:r>
              <a:rPr lang="en-US" dirty="0" smtClean="0"/>
              <a:t>Usually occur on the margins/borders of the state</a:t>
            </a:r>
          </a:p>
          <a:p>
            <a:pPr lvl="1"/>
            <a:r>
              <a:rPr lang="en-US" dirty="0" err="1" smtClean="0"/>
              <a:t>Esp</a:t>
            </a:r>
            <a:r>
              <a:rPr lang="en-US" dirty="0" smtClean="0"/>
              <a:t> if water/mountains separate from central power and neighbor nations support separation</a:t>
            </a:r>
            <a:endParaRPr lang="en-US" dirty="0"/>
          </a:p>
        </p:txBody>
      </p:sp>
      <p:pic>
        <p:nvPicPr>
          <p:cNvPr id="4" name="Picture 2" descr="http://sshls-dev.port.ac.uk/hub/public-policy/wp-content/uploads/2011/01/Devolutio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679" y="10510"/>
            <a:ext cx="21023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6069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Institutions</a:t>
            </a:r>
            <a:endParaRPr lang="en-US" dirty="0"/>
          </a:p>
        </p:txBody>
      </p:sp>
      <p:sp>
        <p:nvSpPr>
          <p:cNvPr id="3" name="Content Placeholder 2"/>
          <p:cNvSpPr>
            <a:spLocks noGrp="1"/>
          </p:cNvSpPr>
          <p:nvPr>
            <p:ph sz="quarter" idx="1"/>
          </p:nvPr>
        </p:nvSpPr>
        <p:spPr>
          <a:xfrm>
            <a:off x="304800" y="1143000"/>
            <a:ext cx="8229600" cy="4937760"/>
          </a:xfrm>
        </p:spPr>
        <p:txBody>
          <a:bodyPr/>
          <a:lstStyle/>
          <a:p>
            <a:r>
              <a:rPr lang="en-US" dirty="0"/>
              <a:t>Structures of the political system</a:t>
            </a:r>
          </a:p>
          <a:p>
            <a:pPr lvl="1"/>
            <a:r>
              <a:rPr lang="en-US" dirty="0"/>
              <a:t>Carry out the work of governing</a:t>
            </a:r>
          </a:p>
          <a:p>
            <a:pPr lvl="1"/>
            <a:r>
              <a:rPr lang="en-US" dirty="0"/>
              <a:t>Vary by country </a:t>
            </a:r>
          </a:p>
          <a:p>
            <a:pPr lvl="1"/>
            <a:r>
              <a:rPr lang="en-US" dirty="0"/>
              <a:t>Common structures that exist in most countries are legislatures, executives, judicial systems, bureaucracies, </a:t>
            </a:r>
            <a:r>
              <a:rPr lang="en-US"/>
              <a:t>and </a:t>
            </a:r>
            <a:r>
              <a:rPr lang="en-US" smtClean="0"/>
              <a:t>armies</a:t>
            </a:r>
            <a:endParaRPr lang="en-US" dirty="0"/>
          </a:p>
        </p:txBody>
      </p:sp>
      <p:pic>
        <p:nvPicPr>
          <p:cNvPr id="4098" name="Picture 2" descr="http://media.caglecartoons.com/media/cartoons/138/2012/12/28/124675_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694" y="3256406"/>
            <a:ext cx="4530306" cy="3601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93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 Legislatures Vary in Importance</a:t>
            </a:r>
            <a:endParaRPr lang="en-US" dirty="0"/>
          </a:p>
        </p:txBody>
      </p:sp>
      <p:graphicFrame>
        <p:nvGraphicFramePr>
          <p:cNvPr id="4" name="Group 27"/>
          <p:cNvGraphicFramePr>
            <a:graphicFrameLocks/>
          </p:cNvGraphicFramePr>
          <p:nvPr>
            <p:extLst>
              <p:ext uri="{D42A27DB-BD31-4B8C-83A1-F6EECF244321}">
                <p14:modId xmlns:p14="http://schemas.microsoft.com/office/powerpoint/2010/main" val="3951802824"/>
              </p:ext>
            </p:extLst>
          </p:nvPr>
        </p:nvGraphicFramePr>
        <p:xfrm>
          <a:off x="301625" y="1600200"/>
          <a:ext cx="8540750" cy="4846319"/>
        </p:xfrm>
        <a:graphic>
          <a:graphicData uri="http://schemas.openxmlformats.org/drawingml/2006/table">
            <a:tbl>
              <a:tblPr/>
              <a:tblGrid>
                <a:gridCol w="2846388"/>
                <a:gridCol w="2847975"/>
                <a:gridCol w="2846387"/>
              </a:tblGrid>
              <a:tr h="44989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tx1"/>
                          </a:solidFill>
                          <a:effectLst/>
                          <a:latin typeface="Cambria" pitchFamily="18" charset="0"/>
                          <a:cs typeface="Times New Roman" pitchFamily="18" charset="0"/>
                        </a:rPr>
                        <a:t>U.S. Congress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smtClean="0">
                          <a:ln>
                            <a:noFill/>
                          </a:ln>
                          <a:solidFill>
                            <a:schemeClr val="tx1"/>
                          </a:solidFill>
                          <a:effectLst/>
                          <a:latin typeface="Cambria" pitchFamily="18" charset="0"/>
                          <a:cs typeface="Times New Roman" pitchFamily="18" charset="0"/>
                        </a:rPr>
                        <a:t>Extremely</a:t>
                      </a:r>
                      <a:r>
                        <a:rPr kumimoji="0" lang="en-US" sz="2400" b="0" i="0" u="none" strike="noStrike" cap="none" normalizeH="0" baseline="0" dirty="0" smtClean="0">
                          <a:ln>
                            <a:noFill/>
                          </a:ln>
                          <a:solidFill>
                            <a:schemeClr val="tx1"/>
                          </a:solidFill>
                          <a:effectLst/>
                          <a:latin typeface="Cambria" pitchFamily="18" charset="0"/>
                          <a:cs typeface="Times New Roman" pitchFamily="18" charset="0"/>
                        </a:rPr>
                        <a:t> active role in forming public policy.</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smtClean="0">
                          <a:ln>
                            <a:noFill/>
                          </a:ln>
                          <a:solidFill>
                            <a:schemeClr val="tx1"/>
                          </a:solidFill>
                          <a:effectLst/>
                          <a:latin typeface="Cambria" pitchFamily="18" charset="0"/>
                          <a:cs typeface="Times New Roman" pitchFamily="18" charset="0"/>
                        </a:rPr>
                        <a:t>House of Commons in Britain</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mbria" pitchFamily="18" charset="0"/>
                          <a:cs typeface="Times New Roman" pitchFamily="18" charset="0"/>
                        </a:rPr>
                        <a:t>Public policy is usually initiated by the cabinet members and this house is usually a deliberating body that formally enacts and amends legislation.  </a:t>
                      </a: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sng" strike="noStrike" cap="none" normalizeH="0" baseline="0" dirty="0" smtClean="0">
                          <a:ln>
                            <a:noFill/>
                          </a:ln>
                          <a:solidFill>
                            <a:schemeClr val="tx1"/>
                          </a:solidFill>
                          <a:effectLst/>
                          <a:latin typeface="Cambria" pitchFamily="18" charset="0"/>
                          <a:cs typeface="Times New Roman" pitchFamily="18" charset="0"/>
                        </a:rPr>
                        <a:t>National People’s Congress (China)</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mbria" pitchFamily="18" charset="0"/>
                          <a:cs typeface="Times New Roman" pitchFamily="18" charset="0"/>
                        </a:rPr>
                        <a:t>Essentially, a </a:t>
                      </a:r>
                      <a:r>
                        <a:rPr kumimoji="0" lang="en-US" sz="2400" b="0" i="1" u="none" strike="noStrike" cap="none" normalizeH="0" baseline="0" dirty="0" smtClean="0">
                          <a:ln>
                            <a:noFill/>
                          </a:ln>
                          <a:solidFill>
                            <a:schemeClr val="tx1"/>
                          </a:solidFill>
                          <a:effectLst/>
                          <a:latin typeface="Cambria" pitchFamily="18" charset="0"/>
                          <a:cs typeface="Times New Roman" pitchFamily="18" charset="0"/>
                        </a:rPr>
                        <a:t>tool</a:t>
                      </a:r>
                      <a:r>
                        <a:rPr kumimoji="0" lang="en-US" sz="2400" b="0" i="0" u="none" strike="noStrike" cap="none" normalizeH="0" baseline="0" dirty="0" smtClean="0">
                          <a:ln>
                            <a:noFill/>
                          </a:ln>
                          <a:solidFill>
                            <a:schemeClr val="tx1"/>
                          </a:solidFill>
                          <a:effectLst/>
                          <a:latin typeface="Cambria" pitchFamily="18" charset="0"/>
                          <a:cs typeface="Times New Roman" pitchFamily="18" charset="0"/>
                        </a:rPr>
                        <a:t> of party leaders. They meet and listen to statements by party leaders and “rubberstamp” decisions made by someone else.   </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bl>
          </a:graphicData>
        </a:graphic>
      </p:graphicFrame>
    </p:spTree>
    <p:extLst>
      <p:ext uri="{BB962C8B-B14F-4D97-AF65-F5344CB8AC3E}">
        <p14:creationId xmlns:p14="http://schemas.microsoft.com/office/powerpoint/2010/main" val="739015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Office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Carries out the laws &amp; policies                                      of the state</a:t>
            </a:r>
          </a:p>
          <a:p>
            <a:r>
              <a:rPr lang="en-US" dirty="0" smtClean="0"/>
              <a:t>Head of State</a:t>
            </a:r>
          </a:p>
          <a:p>
            <a:pPr lvl="1"/>
            <a:r>
              <a:rPr lang="en-US" dirty="0" smtClean="0"/>
              <a:t>Symbolizes and represents the people</a:t>
            </a:r>
          </a:p>
          <a:p>
            <a:pPr lvl="1"/>
            <a:r>
              <a:rPr lang="en-US" dirty="0" smtClean="0"/>
              <a:t>May or may not have policymaking power</a:t>
            </a:r>
          </a:p>
          <a:p>
            <a:r>
              <a:rPr lang="en-US" dirty="0" smtClean="0"/>
              <a:t>Head of Government</a:t>
            </a:r>
          </a:p>
          <a:p>
            <a:pPr lvl="1"/>
            <a:r>
              <a:rPr lang="en-US" dirty="0" smtClean="0"/>
              <a:t>In charge of actually running the government</a:t>
            </a:r>
          </a:p>
          <a:p>
            <a:r>
              <a:rPr lang="en-US" dirty="0" smtClean="0"/>
              <a:t>The Chief Executive</a:t>
            </a:r>
          </a:p>
          <a:p>
            <a:pPr lvl="1"/>
            <a:r>
              <a:rPr lang="en-US" dirty="0" smtClean="0"/>
              <a:t>Most important person in policymaking</a:t>
            </a:r>
          </a:p>
          <a:p>
            <a:pPr lvl="1"/>
            <a:r>
              <a:rPr lang="en-US" dirty="0" smtClean="0"/>
              <a:t>Varies by government</a:t>
            </a:r>
          </a:p>
          <a:p>
            <a:r>
              <a:rPr lang="en-US" dirty="0" smtClean="0"/>
              <a:t>The Cabinet</a:t>
            </a:r>
          </a:p>
          <a:p>
            <a:pPr lvl="1"/>
            <a:r>
              <a:rPr lang="en-US" dirty="0" smtClean="0"/>
              <a:t>Most important decision making body in parliamentary systems</a:t>
            </a:r>
            <a:endParaRPr lang="en-US" dirty="0"/>
          </a:p>
        </p:txBody>
      </p:sp>
      <p:pic>
        <p:nvPicPr>
          <p:cNvPr id="4" name="Picture 2" descr="http://t3.gstatic.com/images?q=tbn:ANd9GcS4_HxTJA2-uBmZwjT3djHZTmZiw2iCxA_rEqx-W3PMeUJaGDVdxQ:1.bp.blogspot.com/-2Uy3UUt7mqI/T0Voi9QxqZI/AAAAAAAACXs/ddyiV9GzBQM/s1600/obama%2Biran%2Bcartoon.jpg"/>
          <p:cNvPicPr>
            <a:picLocks noChangeAspect="1" noChangeArrowheads="1"/>
          </p:cNvPicPr>
          <p:nvPr/>
        </p:nvPicPr>
        <p:blipFill>
          <a:blip r:embed="rId3" cstate="print"/>
          <a:srcRect/>
          <a:stretch>
            <a:fillRect/>
          </a:stretch>
        </p:blipFill>
        <p:spPr bwMode="auto">
          <a:xfrm>
            <a:off x="5410200" y="152400"/>
            <a:ext cx="3421704" cy="2247901"/>
          </a:xfrm>
          <a:prstGeom prst="rect">
            <a:avLst/>
          </a:prstGeom>
          <a:noFill/>
        </p:spPr>
      </p:pic>
    </p:spTree>
    <p:extLst>
      <p:ext uri="{BB962C8B-B14F-4D97-AF65-F5344CB8AC3E}">
        <p14:creationId xmlns:p14="http://schemas.microsoft.com/office/powerpoint/2010/main" val="960644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Parliamentary vs. Presidential Systems</a:t>
            </a:r>
            <a:endParaRPr lang="en-US" dirty="0"/>
          </a:p>
        </p:txBody>
      </p:sp>
      <p:sp>
        <p:nvSpPr>
          <p:cNvPr id="3" name="Content Placeholder 2"/>
          <p:cNvSpPr>
            <a:spLocks noGrp="1"/>
          </p:cNvSpPr>
          <p:nvPr>
            <p:ph sz="quarter" idx="1"/>
          </p:nvPr>
        </p:nvSpPr>
        <p:spPr>
          <a:xfrm>
            <a:off x="228600" y="1219200"/>
            <a:ext cx="5495316" cy="5410200"/>
          </a:xfrm>
        </p:spPr>
        <p:txBody>
          <a:bodyPr>
            <a:normAutofit lnSpcReduction="10000"/>
          </a:bodyPr>
          <a:lstStyle/>
          <a:p>
            <a:r>
              <a:rPr lang="en-US" u="sng" dirty="0" smtClean="0"/>
              <a:t>Parliamentary Systems</a:t>
            </a:r>
          </a:p>
          <a:p>
            <a:pPr lvl="2"/>
            <a:r>
              <a:rPr lang="en-US" sz="2200" dirty="0" smtClean="0"/>
              <a:t>Citizens vote for legislative reps, which pick leader of executive branch from majority party</a:t>
            </a:r>
          </a:p>
          <a:p>
            <a:pPr lvl="2"/>
            <a:r>
              <a:rPr lang="en-US" sz="2200" dirty="0" smtClean="0"/>
              <a:t>Head of State = mostly symbolic figurehead</a:t>
            </a:r>
          </a:p>
          <a:p>
            <a:pPr lvl="2"/>
            <a:r>
              <a:rPr lang="en-US" sz="2200" dirty="0" smtClean="0"/>
              <a:t>Head of Gov’t = day to </a:t>
            </a:r>
            <a:r>
              <a:rPr lang="en-US" sz="2200" dirty="0"/>
              <a:t>day </a:t>
            </a:r>
            <a:endParaRPr lang="en-US" sz="2200" dirty="0" smtClean="0"/>
          </a:p>
          <a:p>
            <a:pPr lvl="2"/>
            <a:r>
              <a:rPr lang="en-US" sz="2200" b="1" i="1" dirty="0" smtClean="0"/>
              <a:t>Fusion </a:t>
            </a:r>
            <a:r>
              <a:rPr lang="en-US" sz="2200" b="1" i="1" dirty="0"/>
              <a:t>of powers </a:t>
            </a:r>
            <a:r>
              <a:rPr lang="en-US" sz="2200" dirty="0"/>
              <a:t>between executive &amp; legislative branches</a:t>
            </a:r>
          </a:p>
          <a:p>
            <a:pPr lvl="2"/>
            <a:r>
              <a:rPr lang="en-US" sz="2200" dirty="0"/>
              <a:t>Cabinet members = leaders of majority party in Parliament</a:t>
            </a:r>
          </a:p>
          <a:p>
            <a:pPr lvl="2"/>
            <a:r>
              <a:rPr lang="en-US" sz="2200" dirty="0" smtClean="0"/>
              <a:t>Chief executive usually does not have veto power</a:t>
            </a:r>
          </a:p>
          <a:p>
            <a:pPr lvl="2"/>
            <a:r>
              <a:rPr lang="en-US" sz="2200" dirty="0" smtClean="0"/>
              <a:t>Irregular intervals between elections and votes of confidence</a:t>
            </a:r>
          </a:p>
        </p:txBody>
      </p:sp>
      <p:pic>
        <p:nvPicPr>
          <p:cNvPr id="4" name="Picture 7" descr="Parliamentary gov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23916" y="1752600"/>
            <a:ext cx="3248212" cy="3657600"/>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Parliamentary vs. Presidential Systems</a:t>
            </a:r>
            <a:endParaRPr lang="en-US" dirty="0"/>
          </a:p>
        </p:txBody>
      </p:sp>
      <p:sp>
        <p:nvSpPr>
          <p:cNvPr id="3" name="Content Placeholder 2"/>
          <p:cNvSpPr>
            <a:spLocks noGrp="1"/>
          </p:cNvSpPr>
          <p:nvPr>
            <p:ph sz="quarter" idx="1"/>
          </p:nvPr>
        </p:nvSpPr>
        <p:spPr>
          <a:xfrm>
            <a:off x="304800" y="1219200"/>
            <a:ext cx="4267200" cy="5410200"/>
          </a:xfrm>
        </p:spPr>
        <p:txBody>
          <a:bodyPr>
            <a:normAutofit fontScale="92500" lnSpcReduction="20000"/>
          </a:bodyPr>
          <a:lstStyle/>
          <a:p>
            <a:r>
              <a:rPr lang="en-US" u="sng" dirty="0" smtClean="0"/>
              <a:t>Presidential Systems</a:t>
            </a:r>
          </a:p>
          <a:p>
            <a:pPr lvl="2"/>
            <a:r>
              <a:rPr lang="en-US" sz="2400" dirty="0" smtClean="0"/>
              <a:t>Citizens vote for legislative reps and executive branch leaders</a:t>
            </a:r>
          </a:p>
          <a:p>
            <a:pPr lvl="2"/>
            <a:r>
              <a:rPr lang="en-US" sz="2400" dirty="0" smtClean="0"/>
              <a:t>President – both Head of State &amp; Head of Gov’t</a:t>
            </a:r>
          </a:p>
          <a:p>
            <a:pPr lvl="2"/>
            <a:r>
              <a:rPr lang="en-US" sz="2400" b="1" i="1" dirty="0" smtClean="0"/>
              <a:t>Separation of powers</a:t>
            </a:r>
            <a:r>
              <a:rPr lang="en-US" sz="2400" dirty="0" smtClean="0"/>
              <a:t>/System of checks and balances</a:t>
            </a:r>
          </a:p>
          <a:p>
            <a:pPr lvl="2"/>
            <a:r>
              <a:rPr lang="en-US" sz="2400" dirty="0"/>
              <a:t>President picks cabinet members</a:t>
            </a:r>
          </a:p>
          <a:p>
            <a:pPr lvl="2"/>
            <a:r>
              <a:rPr lang="en-US" sz="2400" dirty="0" smtClean="0"/>
              <a:t>President can veto</a:t>
            </a:r>
          </a:p>
          <a:p>
            <a:pPr lvl="2"/>
            <a:r>
              <a:rPr lang="en-US" sz="2400" dirty="0" smtClean="0"/>
              <a:t>Fixed Terms</a:t>
            </a:r>
          </a:p>
          <a:p>
            <a:r>
              <a:rPr lang="en-US" u="sng" dirty="0" smtClean="0"/>
              <a:t>Semi-Presidential Systems</a:t>
            </a:r>
          </a:p>
          <a:p>
            <a:pPr lvl="2"/>
            <a:r>
              <a:rPr lang="en-US" dirty="0" smtClean="0"/>
              <a:t>Prime Minister and President Coexist</a:t>
            </a:r>
            <a:endParaRPr lang="en-US" dirty="0"/>
          </a:p>
        </p:txBody>
      </p:sp>
      <p:pic>
        <p:nvPicPr>
          <p:cNvPr id="4" name="Picture 6" descr="Presidential gov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48200" y="1544429"/>
            <a:ext cx="4267200" cy="39782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713706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Parliamentary vs. Presidential Systems</a:t>
            </a:r>
            <a:endParaRPr lang="en-US" dirty="0"/>
          </a:p>
        </p:txBody>
      </p:sp>
      <p:sp>
        <p:nvSpPr>
          <p:cNvPr id="3" name="Content Placeholder 2"/>
          <p:cNvSpPr>
            <a:spLocks noGrp="1"/>
          </p:cNvSpPr>
          <p:nvPr>
            <p:ph sz="quarter" idx="1"/>
          </p:nvPr>
        </p:nvSpPr>
        <p:spPr>
          <a:xfrm>
            <a:off x="457200" y="1219200"/>
            <a:ext cx="8229600" cy="5334000"/>
          </a:xfrm>
        </p:spPr>
        <p:txBody>
          <a:bodyPr>
            <a:normAutofit fontScale="92500" lnSpcReduction="10000"/>
          </a:bodyPr>
          <a:lstStyle/>
          <a:p>
            <a:r>
              <a:rPr lang="en-US" u="sng" dirty="0" smtClean="0"/>
              <a:t>Parliamentary</a:t>
            </a:r>
            <a:r>
              <a:rPr lang="en-US" u="sng" dirty="0"/>
              <a:t>:</a:t>
            </a:r>
          </a:p>
          <a:p>
            <a:pPr lvl="1"/>
            <a:r>
              <a:rPr lang="en-US" i="1" dirty="0"/>
              <a:t>Advantages:  </a:t>
            </a:r>
            <a:r>
              <a:rPr lang="en-US" dirty="0"/>
              <a:t>efficiency in passing legislation, clearer accountability to voters</a:t>
            </a:r>
          </a:p>
          <a:p>
            <a:pPr lvl="1"/>
            <a:r>
              <a:rPr lang="en-US" i="1" dirty="0"/>
              <a:t>Disadvantages:  </a:t>
            </a:r>
            <a:r>
              <a:rPr lang="en-US" dirty="0"/>
              <a:t>instability, hasty </a:t>
            </a:r>
            <a:r>
              <a:rPr lang="en-US" dirty="0" smtClean="0"/>
              <a:t>decision-making </a:t>
            </a:r>
            <a:endParaRPr lang="en-US" dirty="0"/>
          </a:p>
          <a:p>
            <a:r>
              <a:rPr lang="en-US" u="sng" dirty="0"/>
              <a:t>Presidential:</a:t>
            </a:r>
          </a:p>
          <a:p>
            <a:pPr lvl="1"/>
            <a:r>
              <a:rPr lang="en-US" i="1" dirty="0" err="1"/>
              <a:t>Adv</a:t>
            </a:r>
            <a:r>
              <a:rPr lang="en-US" i="1" dirty="0"/>
              <a:t>: </a:t>
            </a:r>
            <a:r>
              <a:rPr lang="en-US" dirty="0"/>
              <a:t>checks power of legislature; since directly elected, more of a national mandate</a:t>
            </a:r>
          </a:p>
          <a:p>
            <a:pPr lvl="1"/>
            <a:r>
              <a:rPr lang="en-US" i="1" dirty="0" err="1"/>
              <a:t>Disadv</a:t>
            </a:r>
            <a:r>
              <a:rPr lang="en-US" i="1" dirty="0"/>
              <a:t>: </a:t>
            </a:r>
            <a:r>
              <a:rPr lang="en-US" dirty="0" smtClean="0"/>
              <a:t>difficulty </a:t>
            </a:r>
            <a:r>
              <a:rPr lang="en-US" dirty="0"/>
              <a:t>removing unpopular president until next election, gridlock!, creeping authoritarianism</a:t>
            </a:r>
          </a:p>
          <a:p>
            <a:r>
              <a:rPr lang="en-US" u="sng" dirty="0" smtClean="0"/>
              <a:t>Semi </a:t>
            </a:r>
            <a:r>
              <a:rPr lang="en-US" u="sng" dirty="0" err="1"/>
              <a:t>Pres</a:t>
            </a:r>
            <a:r>
              <a:rPr lang="en-US" u="sng" dirty="0"/>
              <a:t>:</a:t>
            </a:r>
          </a:p>
          <a:p>
            <a:pPr lvl="1"/>
            <a:r>
              <a:rPr lang="en-US" i="1" dirty="0" err="1"/>
              <a:t>Adv</a:t>
            </a:r>
            <a:r>
              <a:rPr lang="en-US" i="1" dirty="0"/>
              <a:t>:</a:t>
            </a:r>
            <a:r>
              <a:rPr lang="en-US" dirty="0"/>
              <a:t> shields </a:t>
            </a:r>
            <a:r>
              <a:rPr lang="en-US" dirty="0" err="1"/>
              <a:t>pres</a:t>
            </a:r>
            <a:r>
              <a:rPr lang="en-US" dirty="0"/>
              <a:t> from criticism (can blame on PM), </a:t>
            </a:r>
            <a:r>
              <a:rPr lang="en-US" dirty="0" smtClean="0"/>
              <a:t>can </a:t>
            </a:r>
            <a:r>
              <a:rPr lang="en-US" dirty="0"/>
              <a:t>remove unpopular PM and maintain stability from pres. fixed term, additional checks and balances</a:t>
            </a:r>
          </a:p>
          <a:p>
            <a:pPr lvl="1"/>
            <a:r>
              <a:rPr lang="en-US" i="1" dirty="0" err="1"/>
              <a:t>Disadv</a:t>
            </a:r>
            <a:r>
              <a:rPr lang="en-US" i="1" dirty="0"/>
              <a:t>: </a:t>
            </a:r>
            <a:r>
              <a:rPr lang="en-US" dirty="0"/>
              <a:t>confusion </a:t>
            </a:r>
            <a:r>
              <a:rPr lang="en-US" dirty="0" smtClean="0"/>
              <a:t>about </a:t>
            </a:r>
            <a:r>
              <a:rPr lang="en-US" dirty="0"/>
              <a:t>accountability, confusing and </a:t>
            </a:r>
            <a:r>
              <a:rPr lang="en-US" dirty="0" smtClean="0"/>
              <a:t>inefficient </a:t>
            </a:r>
            <a:r>
              <a:rPr lang="en-US" dirty="0"/>
              <a:t>legislation</a:t>
            </a:r>
          </a:p>
          <a:p>
            <a:endParaRPr lang="en-US" dirty="0" smtClean="0"/>
          </a:p>
        </p:txBody>
      </p:sp>
    </p:spTree>
    <p:extLst>
      <p:ext uri="{BB962C8B-B14F-4D97-AF65-F5344CB8AC3E}">
        <p14:creationId xmlns:p14="http://schemas.microsoft.com/office/powerpoint/2010/main" val="13737532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Legislatures	</a:t>
            </a:r>
            <a:endParaRPr lang="en-US" dirty="0"/>
          </a:p>
        </p:txBody>
      </p:sp>
      <p:sp>
        <p:nvSpPr>
          <p:cNvPr id="3" name="Content Placeholder 2"/>
          <p:cNvSpPr>
            <a:spLocks noGrp="1"/>
          </p:cNvSpPr>
          <p:nvPr>
            <p:ph sz="quarter" idx="1"/>
          </p:nvPr>
        </p:nvSpPr>
        <p:spPr>
          <a:xfrm>
            <a:off x="457200" y="1219200"/>
            <a:ext cx="8229600" cy="5410200"/>
          </a:xfrm>
        </p:spPr>
        <p:txBody>
          <a:bodyPr/>
          <a:lstStyle/>
          <a:p>
            <a:r>
              <a:rPr lang="en-US" sz="2800" dirty="0" smtClean="0"/>
              <a:t>Branch that makes laws</a:t>
            </a:r>
          </a:p>
          <a:p>
            <a:r>
              <a:rPr lang="en-US" sz="2800" u="sng" dirty="0" smtClean="0"/>
              <a:t>Bicameral</a:t>
            </a:r>
          </a:p>
          <a:p>
            <a:pPr lvl="1"/>
            <a:r>
              <a:rPr lang="en-US" sz="2400" dirty="0" smtClean="0"/>
              <a:t>Two houses</a:t>
            </a:r>
          </a:p>
          <a:p>
            <a:pPr lvl="1"/>
            <a:r>
              <a:rPr lang="en-US" sz="2400" dirty="0" smtClean="0"/>
              <a:t>Advantages/Disadvantages?</a:t>
            </a:r>
          </a:p>
          <a:p>
            <a:r>
              <a:rPr lang="en-US" sz="2800" u="sng" dirty="0" smtClean="0"/>
              <a:t>Unicameral</a:t>
            </a:r>
          </a:p>
          <a:p>
            <a:pPr lvl="1"/>
            <a:r>
              <a:rPr lang="en-US" sz="2400" dirty="0" smtClean="0"/>
              <a:t>One house</a:t>
            </a:r>
          </a:p>
          <a:p>
            <a:pPr lvl="1"/>
            <a:r>
              <a:rPr lang="en-US" sz="2400" dirty="0" smtClean="0"/>
              <a:t>Advantages/Disadvantages?</a:t>
            </a:r>
          </a:p>
          <a:p>
            <a:endParaRPr lang="en-US" sz="2400" dirty="0" smtClean="0"/>
          </a:p>
        </p:txBody>
      </p:sp>
      <p:pic>
        <p:nvPicPr>
          <p:cNvPr id="9218" name="Picture 2" descr="http://governing.typepad.com/photos/uncategorized/leg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3138"/>
            <a:ext cx="3276600"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784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Judiciaries</a:t>
            </a:r>
            <a:endParaRPr lang="en-US" dirty="0"/>
          </a:p>
        </p:txBody>
      </p:sp>
      <p:sp>
        <p:nvSpPr>
          <p:cNvPr id="3" name="Content Placeholder 2"/>
          <p:cNvSpPr>
            <a:spLocks noGrp="1"/>
          </p:cNvSpPr>
          <p:nvPr>
            <p:ph sz="quarter" idx="1"/>
          </p:nvPr>
        </p:nvSpPr>
        <p:spPr/>
        <p:txBody>
          <a:bodyPr/>
          <a:lstStyle/>
          <a:p>
            <a:r>
              <a:rPr lang="en-US" dirty="0" smtClean="0"/>
              <a:t>Vary significantly from country to country</a:t>
            </a:r>
          </a:p>
          <a:p>
            <a:r>
              <a:rPr lang="en-US" dirty="0" smtClean="0"/>
              <a:t>Courts in authoritarian systems generally have little/no independence; decisions controlled by chief exec.</a:t>
            </a:r>
          </a:p>
          <a:p>
            <a:r>
              <a:rPr lang="en-US" u="sng" dirty="0" smtClean="0"/>
              <a:t>Constitutional Courts</a:t>
            </a:r>
          </a:p>
          <a:p>
            <a:pPr lvl="1"/>
            <a:r>
              <a:rPr lang="en-US" dirty="0" smtClean="0"/>
              <a:t>Highest judicial body, rules on                          constitutionality of laws</a:t>
            </a:r>
          </a:p>
          <a:p>
            <a:r>
              <a:rPr lang="en-US" u="sng" dirty="0" smtClean="0"/>
              <a:t>Judicial review</a:t>
            </a:r>
          </a:p>
          <a:p>
            <a:pPr lvl="1"/>
            <a:r>
              <a:rPr lang="en-US" dirty="0" smtClean="0"/>
              <a:t>Power of the judiciary to review laws                                           and executive actions for their                               constitutionality</a:t>
            </a:r>
            <a:endParaRPr lang="en-US" dirty="0"/>
          </a:p>
        </p:txBody>
      </p:sp>
      <p:pic>
        <p:nvPicPr>
          <p:cNvPr id="10242" name="Picture 2" descr="http://regentsprep.org/Regents/ushisgov/graphics/5d_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745518"/>
            <a:ext cx="3352800" cy="3817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075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1524000"/>
            <a:ext cx="7772400" cy="228600"/>
          </a:xfrm>
          <a:prstGeom prst="rect">
            <a:avLst/>
          </a:prstGeom>
          <a:solidFill>
            <a:srgbClr val="6A7CAE"/>
          </a:solidFill>
          <a:ln w="9525">
            <a:solidFill>
              <a:schemeClr val="tx1"/>
            </a:solidFill>
            <a:miter lim="800000"/>
            <a:headEnd/>
            <a:tailEnd/>
          </a:ln>
        </p:spPr>
        <p:txBody>
          <a:bodyPr wrap="none" anchor="ctr">
            <a:prstTxWarp prst="textNoShape">
              <a:avLst/>
            </a:prstTxWarp>
          </a:bodyPr>
          <a:lstStyle/>
          <a:p>
            <a:endParaRPr lang="en-US" dirty="0"/>
          </a:p>
        </p:txBody>
      </p:sp>
      <p:sp>
        <p:nvSpPr>
          <p:cNvPr id="49155" name="Rectangle 3"/>
          <p:cNvSpPr>
            <a:spLocks noGrp="1" noChangeArrowheads="1"/>
          </p:cNvSpPr>
          <p:nvPr>
            <p:ph type="title"/>
          </p:nvPr>
        </p:nvSpPr>
        <p:spPr/>
        <p:txBody>
          <a:bodyPr>
            <a:normAutofit fontScale="90000"/>
          </a:bodyPr>
          <a:lstStyle/>
          <a:p>
            <a:pPr algn="l"/>
            <a:r>
              <a:rPr lang="en-US" dirty="0"/>
              <a:t>Fostering Democracy, Human Rights, and Civil Liberties</a:t>
            </a:r>
          </a:p>
        </p:txBody>
      </p:sp>
      <p:sp>
        <p:nvSpPr>
          <p:cNvPr id="49156" name="Rectangle 4"/>
          <p:cNvSpPr>
            <a:spLocks noGrp="1" noChangeArrowheads="1"/>
          </p:cNvSpPr>
          <p:nvPr>
            <p:ph type="body" idx="1"/>
          </p:nvPr>
        </p:nvSpPr>
        <p:spPr>
          <a:xfrm>
            <a:off x="457199" y="1962521"/>
            <a:ext cx="8475743" cy="4163642"/>
          </a:xfrm>
        </p:spPr>
        <p:txBody>
          <a:bodyPr>
            <a:noAutofit/>
          </a:bodyPr>
          <a:lstStyle/>
          <a:p>
            <a:pPr>
              <a:lnSpc>
                <a:spcPct val="90000"/>
              </a:lnSpc>
            </a:pPr>
            <a:r>
              <a:rPr lang="en-US" sz="2000" b="1" dirty="0"/>
              <a:t>The most important general distinction in classifying political systems:</a:t>
            </a:r>
            <a:endParaRPr lang="en-US" sz="2000" b="1" dirty="0">
              <a:solidFill>
                <a:srgbClr val="FF0000"/>
              </a:solidFill>
            </a:endParaRPr>
          </a:p>
          <a:p>
            <a:pPr lvl="1">
              <a:lnSpc>
                <a:spcPct val="90000"/>
              </a:lnSpc>
            </a:pPr>
            <a:r>
              <a:rPr lang="en-US" sz="2000" b="1" dirty="0">
                <a:solidFill>
                  <a:srgbClr val="FF0000"/>
                </a:solidFill>
              </a:rPr>
              <a:t>Democratic systems </a:t>
            </a:r>
            <a:r>
              <a:rPr lang="en-US" sz="2000" dirty="0"/>
              <a:t>versus </a:t>
            </a:r>
            <a:r>
              <a:rPr lang="en-US" sz="2000" b="1" dirty="0">
                <a:solidFill>
                  <a:srgbClr val="FF0000"/>
                </a:solidFill>
              </a:rPr>
              <a:t>authoritarian systems</a:t>
            </a:r>
          </a:p>
          <a:p>
            <a:pPr lvl="1">
              <a:lnSpc>
                <a:spcPct val="90000"/>
              </a:lnSpc>
            </a:pPr>
            <a:r>
              <a:rPr lang="en-US" sz="2000" b="1" dirty="0"/>
              <a:t>Authoritarian</a:t>
            </a:r>
            <a:r>
              <a:rPr lang="en-US" sz="2000" dirty="0"/>
              <a:t>: lack one or several of the defining features of democracy</a:t>
            </a:r>
          </a:p>
          <a:p>
            <a:pPr lvl="2">
              <a:lnSpc>
                <a:spcPct val="90000"/>
              </a:lnSpc>
            </a:pPr>
            <a:r>
              <a:rPr lang="en-US" dirty="0"/>
              <a:t>Oligarchy</a:t>
            </a:r>
          </a:p>
          <a:p>
            <a:pPr lvl="2">
              <a:lnSpc>
                <a:spcPct val="90000"/>
              </a:lnSpc>
            </a:pPr>
            <a:r>
              <a:rPr lang="en-US" dirty="0"/>
              <a:t>Totalitarian</a:t>
            </a:r>
          </a:p>
          <a:p>
            <a:pPr lvl="1">
              <a:lnSpc>
                <a:spcPct val="90000"/>
              </a:lnSpc>
            </a:pPr>
            <a:r>
              <a:rPr lang="en-US" sz="2000" b="1" u="sng" dirty="0"/>
              <a:t>Waves of</a:t>
            </a:r>
            <a:r>
              <a:rPr lang="en-US" sz="2000" b="1" u="sng" dirty="0" smtClean="0"/>
              <a:t> Democratization</a:t>
            </a:r>
            <a:endParaRPr lang="en-US" sz="2000" b="1" u="sng" dirty="0"/>
          </a:p>
          <a:p>
            <a:pPr lvl="2">
              <a:lnSpc>
                <a:spcPct val="90000"/>
              </a:lnSpc>
            </a:pPr>
            <a:r>
              <a:rPr lang="en-US" b="1" u="sng" dirty="0"/>
              <a:t>First</a:t>
            </a:r>
            <a:r>
              <a:rPr lang="en-US" dirty="0"/>
              <a:t>: during the first half of the 20th century: Western states</a:t>
            </a:r>
          </a:p>
          <a:p>
            <a:pPr lvl="2">
              <a:lnSpc>
                <a:spcPct val="90000"/>
              </a:lnSpc>
            </a:pPr>
            <a:r>
              <a:rPr lang="en-US" b="1" u="sng" dirty="0"/>
              <a:t>Second</a:t>
            </a:r>
            <a:r>
              <a:rPr lang="en-US" dirty="0"/>
              <a:t>: 1943 to 1960s: newly independent states and defeated authoritarian powers</a:t>
            </a:r>
          </a:p>
          <a:p>
            <a:pPr lvl="2">
              <a:lnSpc>
                <a:spcPct val="90000"/>
              </a:lnSpc>
            </a:pPr>
            <a:r>
              <a:rPr lang="en-US" b="1" u="sng" dirty="0"/>
              <a:t>Third</a:t>
            </a:r>
            <a:r>
              <a:rPr lang="en-US" dirty="0"/>
              <a:t>: 1974 involving Southern Europe, East Asia, Latin America, and a number of African states.</a:t>
            </a:r>
          </a:p>
          <a:p>
            <a:pPr lvl="2">
              <a:lnSpc>
                <a:spcPct val="90000"/>
              </a:lnSpc>
            </a:pPr>
            <a:r>
              <a:rPr lang="en-US" b="1" dirty="0"/>
              <a:t>Result: democracy more of a common goal of the global community</a:t>
            </a:r>
          </a:p>
          <a:p>
            <a:pPr lvl="1">
              <a:lnSpc>
                <a:spcPct val="90000"/>
              </a:lnSpc>
            </a:pPr>
            <a:endParaRPr lang="en-US" sz="2000" dirty="0"/>
          </a:p>
        </p:txBody>
      </p:sp>
    </p:spTree>
    <p:extLst>
      <p:ext uri="{BB962C8B-B14F-4D97-AF65-F5344CB8AC3E}">
        <p14:creationId xmlns:p14="http://schemas.microsoft.com/office/powerpoint/2010/main" val="325084202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Bureaucracies</a:t>
            </a:r>
            <a:endParaRPr lang="en-US" dirty="0"/>
          </a:p>
        </p:txBody>
      </p:sp>
      <p:sp>
        <p:nvSpPr>
          <p:cNvPr id="3" name="Content Placeholder 2"/>
          <p:cNvSpPr>
            <a:spLocks noGrp="1"/>
          </p:cNvSpPr>
          <p:nvPr>
            <p:ph sz="quarter" idx="1"/>
          </p:nvPr>
        </p:nvSpPr>
        <p:spPr/>
        <p:txBody>
          <a:bodyPr/>
          <a:lstStyle/>
          <a:p>
            <a:r>
              <a:rPr lang="en-US" dirty="0" smtClean="0"/>
              <a:t>Agencies that implement government policy</a:t>
            </a:r>
          </a:p>
          <a:p>
            <a:r>
              <a:rPr lang="en-US" dirty="0" smtClean="0"/>
              <a:t>In democracies</a:t>
            </a:r>
          </a:p>
          <a:p>
            <a:pPr lvl="1"/>
            <a:r>
              <a:rPr lang="en-US" dirty="0" smtClean="0"/>
              <a:t>Discretionary power</a:t>
            </a:r>
          </a:p>
          <a:p>
            <a:pPr lvl="1"/>
            <a:r>
              <a:rPr lang="en-US" dirty="0" smtClean="0"/>
              <a:t>Continuity over time</a:t>
            </a:r>
          </a:p>
          <a:p>
            <a:r>
              <a:rPr lang="en-US" dirty="0" smtClean="0"/>
              <a:t>In authoritarian regimes</a:t>
            </a:r>
          </a:p>
          <a:p>
            <a:pPr lvl="1"/>
            <a:r>
              <a:rPr lang="en-US" dirty="0" smtClean="0"/>
              <a:t>Head of government                                                    exercises control</a:t>
            </a:r>
          </a:p>
          <a:p>
            <a:pPr lvl="1"/>
            <a:r>
              <a:rPr lang="en-US" dirty="0" smtClean="0"/>
              <a:t>Patronage system</a:t>
            </a:r>
            <a:endParaRPr lang="en-US" dirty="0"/>
          </a:p>
        </p:txBody>
      </p:sp>
      <p:pic>
        <p:nvPicPr>
          <p:cNvPr id="3074" name="Picture 2" descr="http://www.agilecmmi.com/images/bureaucrac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799" y="2667000"/>
            <a:ext cx="4867275"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699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Characteristics of Bureaucracies</a:t>
            </a:r>
            <a:endParaRPr lang="en-US" dirty="0"/>
          </a:p>
        </p:txBody>
      </p:sp>
      <p:sp>
        <p:nvSpPr>
          <p:cNvPr id="3" name="Content Placeholder 2"/>
          <p:cNvSpPr>
            <a:spLocks noGrp="1"/>
          </p:cNvSpPr>
          <p:nvPr>
            <p:ph sz="quarter" idx="1"/>
          </p:nvPr>
        </p:nvSpPr>
        <p:spPr/>
        <p:txBody>
          <a:bodyPr/>
          <a:lstStyle/>
          <a:p>
            <a:r>
              <a:rPr lang="en-US" dirty="0" smtClean="0"/>
              <a:t>Non-elected positions</a:t>
            </a:r>
          </a:p>
          <a:p>
            <a:r>
              <a:rPr lang="en-US" dirty="0" smtClean="0"/>
              <a:t>Impersonal, efficient structures</a:t>
            </a:r>
          </a:p>
          <a:p>
            <a:r>
              <a:rPr lang="en-US" dirty="0" smtClean="0"/>
              <a:t>Formal qualifications for jobs</a:t>
            </a:r>
          </a:p>
          <a:p>
            <a:r>
              <a:rPr lang="en-US" dirty="0" smtClean="0"/>
              <a:t>Hierarchical organization</a:t>
            </a:r>
          </a:p>
          <a:p>
            <a:r>
              <a:rPr lang="en-US" dirty="0" smtClean="0"/>
              <a:t>Red tape/inefficiency</a:t>
            </a:r>
          </a:p>
          <a:p>
            <a:endParaRPr lang="en-US" dirty="0"/>
          </a:p>
        </p:txBody>
      </p:sp>
      <p:pic>
        <p:nvPicPr>
          <p:cNvPr id="8194" name="Picture 2" descr="http://2.bp.blogspot.com/-9tr1Plktu2w/TrhGFqi1jCI/AAAAAAAAAMo/Do-vC_6fLjw/s1600/thenandnow2010-03-22-brief-carto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3505200"/>
            <a:ext cx="50292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035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p01"/>
          <p:cNvPicPr>
            <a:picLocks noChangeAspect="1" noChangeArrowheads="1"/>
          </p:cNvPicPr>
          <p:nvPr/>
        </p:nvPicPr>
        <p:blipFill>
          <a:blip r:embed="rId3"/>
          <a:srcRect/>
          <a:stretch>
            <a:fillRect/>
          </a:stretch>
        </p:blipFill>
        <p:spPr bwMode="auto">
          <a:xfrm>
            <a:off x="609600" y="0"/>
            <a:ext cx="8077200" cy="6858000"/>
          </a:xfrm>
          <a:prstGeom prst="rect">
            <a:avLst/>
          </a:prstGeom>
          <a:noFill/>
        </p:spPr>
      </p:pic>
    </p:spTree>
    <p:extLst>
      <p:ext uri="{BB962C8B-B14F-4D97-AF65-F5344CB8AC3E}">
        <p14:creationId xmlns:p14="http://schemas.microsoft.com/office/powerpoint/2010/main" val="19123426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381000"/>
            <a:ext cx="8229600" cy="762000"/>
          </a:xfrm>
        </p:spPr>
        <p:txBody>
          <a:bodyPr/>
          <a:lstStyle/>
          <a:p>
            <a:r>
              <a:rPr lang="en-US" dirty="0" smtClean="0"/>
              <a:t>Types of Regimes - Democracy</a:t>
            </a:r>
            <a:endParaRPr lang="en-US" dirty="0"/>
          </a:p>
        </p:txBody>
      </p:sp>
      <p:sp>
        <p:nvSpPr>
          <p:cNvPr id="24579" name="Rectangle 3"/>
          <p:cNvSpPr>
            <a:spLocks noGrp="1" noChangeArrowheads="1"/>
          </p:cNvSpPr>
          <p:nvPr>
            <p:ph idx="1"/>
          </p:nvPr>
        </p:nvSpPr>
        <p:spPr>
          <a:xfrm>
            <a:off x="381000" y="1219200"/>
            <a:ext cx="8305800" cy="5334000"/>
          </a:xfrm>
        </p:spPr>
        <p:txBody>
          <a:bodyPr/>
          <a:lstStyle/>
          <a:p>
            <a:pPr marL="609600" indent="-609600"/>
            <a:r>
              <a:rPr lang="en-US" b="0" dirty="0" smtClean="0"/>
              <a:t>What is Democracy?</a:t>
            </a:r>
          </a:p>
          <a:p>
            <a:pPr marL="609600" indent="-609600"/>
            <a:r>
              <a:rPr lang="en-US" b="0" dirty="0" smtClean="0"/>
              <a:t>The </a:t>
            </a:r>
            <a:r>
              <a:rPr lang="en-US" b="0" dirty="0"/>
              <a:t>word democracy means many different things to many different people.  For many, “democratic” means good things and “nondemocratic” means bad</a:t>
            </a:r>
            <a:r>
              <a:rPr lang="en-US" b="0" dirty="0" smtClean="0"/>
              <a:t>.</a:t>
            </a:r>
          </a:p>
          <a:p>
            <a:pPr marL="609600" indent="-609600"/>
            <a:endParaRPr lang="en-US" b="0" dirty="0"/>
          </a:p>
          <a:p>
            <a:pPr marL="609600" indent="-609600"/>
            <a:r>
              <a:rPr lang="en-US" b="0" u="sng" dirty="0" smtClean="0"/>
              <a:t>Basic Definition</a:t>
            </a:r>
            <a:r>
              <a:rPr lang="en-US" b="0" dirty="0" smtClean="0"/>
              <a:t>:  political </a:t>
            </a:r>
            <a:r>
              <a:rPr lang="en-US" b="0" dirty="0"/>
              <a:t>power exercised either directly or indirectly through participation, competition, and liberty</a:t>
            </a:r>
            <a:r>
              <a:rPr lang="en-US" b="0" dirty="0" smtClean="0"/>
              <a:t>.</a:t>
            </a:r>
          </a:p>
          <a:p>
            <a:pPr marL="609600" indent="-609600"/>
            <a:endParaRPr lang="en-US" b="0" dirty="0" smtClean="0"/>
          </a:p>
          <a:p>
            <a:pPr marL="609600" indent="-609600"/>
            <a:r>
              <a:rPr lang="en-US" dirty="0" smtClean="0"/>
              <a:t>BUT even political theorists can’t agree on exact definition…more of a spectrum.</a:t>
            </a:r>
            <a:endParaRPr lang="en-US" b="0" dirty="0"/>
          </a:p>
        </p:txBody>
      </p:sp>
    </p:spTree>
    <p:extLst>
      <p:ext uri="{BB962C8B-B14F-4D97-AF65-F5344CB8AC3E}">
        <p14:creationId xmlns:p14="http://schemas.microsoft.com/office/powerpoint/2010/main" val="763635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 calcmode="lin" valueType="num">
                                      <p:cBhvr additive="base">
                                        <p:cTn id="19"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79">
                                            <p:txEl>
                                              <p:pRg st="5" end="5"/>
                                            </p:txEl>
                                          </p:spTgt>
                                        </p:tgtEl>
                                        <p:attrNameLst>
                                          <p:attrName>style.visibility</p:attrName>
                                        </p:attrNameLst>
                                      </p:cBhvr>
                                      <p:to>
                                        <p:strVal val="visible"/>
                                      </p:to>
                                    </p:set>
                                    <p:anim calcmode="lin" valueType="num">
                                      <p:cBhvr additive="base">
                                        <p:cTn id="25"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Types of Regimes - Democracy</a:t>
            </a:r>
            <a:endParaRPr lang="en-US" dirty="0"/>
          </a:p>
        </p:txBody>
      </p:sp>
      <p:sp>
        <p:nvSpPr>
          <p:cNvPr id="25603" name="Rectangle 3"/>
          <p:cNvSpPr>
            <a:spLocks noGrp="1" noChangeArrowheads="1"/>
          </p:cNvSpPr>
          <p:nvPr>
            <p:ph idx="1"/>
          </p:nvPr>
        </p:nvSpPr>
        <p:spPr>
          <a:xfrm>
            <a:off x="533400" y="1371600"/>
            <a:ext cx="8442325" cy="5105400"/>
          </a:xfrm>
        </p:spPr>
        <p:txBody>
          <a:bodyPr/>
          <a:lstStyle/>
          <a:p>
            <a:pPr marL="609600" indent="-609600"/>
            <a:r>
              <a:rPr lang="en-US" sz="2400" b="0" u="sng" dirty="0" smtClean="0"/>
              <a:t>Various Textbook Definitions:</a:t>
            </a:r>
          </a:p>
          <a:p>
            <a:pPr marL="609600" indent="-609600"/>
            <a:r>
              <a:rPr lang="en-US" sz="2400" b="0" dirty="0" smtClean="0"/>
              <a:t>(Almond) - </a:t>
            </a:r>
            <a:r>
              <a:rPr lang="en-US" sz="2400" b="0" i="1" dirty="0" smtClean="0"/>
              <a:t>a </a:t>
            </a:r>
            <a:r>
              <a:rPr lang="en-US" sz="2400" b="0" i="1" dirty="0"/>
              <a:t>political system in which citizens enjoy a number of basic civil and political rights, and in which their most important political leaders are elected in free and fair elections and accountable under a rule of law</a:t>
            </a:r>
            <a:r>
              <a:rPr lang="en-US" sz="2400" b="0" i="1" dirty="0" smtClean="0"/>
              <a:t>.</a:t>
            </a:r>
          </a:p>
          <a:p>
            <a:pPr marL="609600" indent="-609600"/>
            <a:endParaRPr lang="en-US" sz="2400" b="0" i="1" dirty="0" smtClean="0"/>
          </a:p>
          <a:p>
            <a:pPr marL="609600" indent="-609600"/>
            <a:r>
              <a:rPr lang="en-US" sz="2400" b="0" dirty="0" smtClean="0"/>
              <a:t>(Barrington) </a:t>
            </a:r>
            <a:r>
              <a:rPr lang="en-US" sz="2400" i="1" dirty="0"/>
              <a:t>A regime type that involves the selection of government officials through free and fair elections, a balance between the principle of majority rule and the protection of minority interests, and constitutional limitations on government actions</a:t>
            </a:r>
            <a:r>
              <a:rPr lang="en-US" sz="2400" dirty="0"/>
              <a:t>.</a:t>
            </a:r>
          </a:p>
          <a:p>
            <a:pPr marL="609600" indent="-609600"/>
            <a:endParaRPr lang="en-US" sz="2400" b="0" dirty="0"/>
          </a:p>
        </p:txBody>
      </p:sp>
    </p:spTree>
    <p:extLst>
      <p:ext uri="{BB962C8B-B14F-4D97-AF65-F5344CB8AC3E}">
        <p14:creationId xmlns:p14="http://schemas.microsoft.com/office/powerpoint/2010/main" val="2715317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 calcmode="lin" valueType="num">
                                      <p:cBhvr additive="base">
                                        <p:cTn id="12"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5603">
                                            <p:txEl>
                                              <p:pRg st="3" end="3"/>
                                            </p:txEl>
                                          </p:spTgt>
                                        </p:tgtEl>
                                        <p:attrNameLst>
                                          <p:attrName>style.visibility</p:attrName>
                                        </p:attrNameLst>
                                      </p:cBhvr>
                                      <p:to>
                                        <p:strVal val="visible"/>
                                      </p:to>
                                    </p:set>
                                    <p:anim calcmode="lin" valueType="num">
                                      <p:cBhvr additive="base">
                                        <p:cTn id="18"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dirty="0" smtClean="0"/>
              <a:t>Types of Regimes – Democracy (Liberal </a:t>
            </a:r>
            <a:r>
              <a:rPr lang="en-US" dirty="0" err="1" smtClean="0"/>
              <a:t>vs</a:t>
            </a:r>
            <a:r>
              <a:rPr lang="en-US" dirty="0" smtClean="0"/>
              <a:t> Illiberal) </a:t>
            </a:r>
            <a:endParaRPr lang="en-US" dirty="0"/>
          </a:p>
        </p:txBody>
      </p:sp>
      <p:sp>
        <p:nvSpPr>
          <p:cNvPr id="25603" name="Rectangle 3"/>
          <p:cNvSpPr>
            <a:spLocks noGrp="1" noChangeArrowheads="1"/>
          </p:cNvSpPr>
          <p:nvPr>
            <p:ph idx="1"/>
          </p:nvPr>
        </p:nvSpPr>
        <p:spPr>
          <a:xfrm>
            <a:off x="-381000" y="1371600"/>
            <a:ext cx="8382000" cy="5105400"/>
          </a:xfrm>
        </p:spPr>
        <p:txBody>
          <a:bodyPr>
            <a:normAutofit lnSpcReduction="10000"/>
          </a:bodyPr>
          <a:lstStyle/>
          <a:p>
            <a:pPr lvl="2"/>
            <a:r>
              <a:rPr lang="en-US" sz="2600" b="1" u="sng" dirty="0"/>
              <a:t>Liberal (substantive) </a:t>
            </a:r>
            <a:r>
              <a:rPr lang="en-US" sz="2600" b="1" u="sng" dirty="0" smtClean="0"/>
              <a:t>Democracies </a:t>
            </a:r>
            <a:r>
              <a:rPr lang="en-US" sz="2600" b="1" dirty="0" smtClean="0"/>
              <a:t> </a:t>
            </a:r>
            <a:r>
              <a:rPr lang="en-US" sz="2600" dirty="0" smtClean="0"/>
              <a:t>typically include: </a:t>
            </a:r>
          </a:p>
          <a:p>
            <a:pPr lvl="3">
              <a:buFont typeface="Wingdings" pitchFamily="2" charset="2"/>
              <a:buChar char="Ø"/>
            </a:pPr>
            <a:r>
              <a:rPr lang="en-US" sz="2600" dirty="0" smtClean="0"/>
              <a:t>Competitive Elections</a:t>
            </a:r>
          </a:p>
          <a:p>
            <a:pPr lvl="3">
              <a:buFont typeface="Wingdings" pitchFamily="2" charset="2"/>
              <a:buChar char="Ø"/>
            </a:pPr>
            <a:r>
              <a:rPr lang="en-US" sz="2600" dirty="0" smtClean="0"/>
              <a:t>Civil </a:t>
            </a:r>
            <a:r>
              <a:rPr lang="en-US" sz="2600" dirty="0"/>
              <a:t>liberties</a:t>
            </a:r>
          </a:p>
          <a:p>
            <a:pPr lvl="3">
              <a:buFont typeface="Wingdings" pitchFamily="2" charset="2"/>
              <a:buChar char="Ø"/>
            </a:pPr>
            <a:r>
              <a:rPr lang="en-US" sz="2600" dirty="0"/>
              <a:t>Rule of law</a:t>
            </a:r>
          </a:p>
          <a:p>
            <a:pPr lvl="3">
              <a:buFont typeface="Wingdings" pitchFamily="2" charset="2"/>
              <a:buChar char="Ø"/>
            </a:pPr>
            <a:r>
              <a:rPr lang="en-US" sz="2600" dirty="0"/>
              <a:t>Neutrality of the judiciary</a:t>
            </a:r>
          </a:p>
          <a:p>
            <a:pPr lvl="3">
              <a:buFont typeface="Wingdings" pitchFamily="2" charset="2"/>
              <a:buChar char="Ø"/>
            </a:pPr>
            <a:r>
              <a:rPr lang="en-US" sz="2600" dirty="0"/>
              <a:t>Open civil society</a:t>
            </a:r>
          </a:p>
          <a:p>
            <a:pPr lvl="3">
              <a:buFont typeface="Wingdings" pitchFamily="2" charset="2"/>
              <a:buChar char="Ø"/>
            </a:pPr>
            <a:r>
              <a:rPr lang="en-US" sz="2600" dirty="0"/>
              <a:t>Civilian control of the military</a:t>
            </a:r>
          </a:p>
          <a:p>
            <a:pPr lvl="2"/>
            <a:r>
              <a:rPr lang="en-US" sz="2600" b="1" u="sng" dirty="0"/>
              <a:t>Illiberal or </a:t>
            </a:r>
            <a:r>
              <a:rPr lang="en-US" sz="2600" b="1" u="sng" dirty="0" smtClean="0"/>
              <a:t>Procedural Democracies</a:t>
            </a:r>
            <a:endParaRPr lang="en-US" sz="2600" b="1" u="sng" dirty="0"/>
          </a:p>
          <a:p>
            <a:pPr lvl="3">
              <a:buFont typeface="Wingdings" pitchFamily="2" charset="2"/>
              <a:buChar char="Ø"/>
            </a:pPr>
            <a:r>
              <a:rPr lang="en-US" sz="2600" dirty="0" smtClean="0"/>
              <a:t>Appear like other established                       democracies (elections) but do </a:t>
            </a:r>
            <a:r>
              <a:rPr lang="en-US" sz="2600" dirty="0"/>
              <a:t>not </a:t>
            </a:r>
            <a:r>
              <a:rPr lang="en-US" sz="2600" dirty="0" smtClean="0"/>
              <a:t>                       have many of </a:t>
            </a:r>
            <a:r>
              <a:rPr lang="en-US" sz="2600" dirty="0"/>
              <a:t>the features </a:t>
            </a:r>
            <a:r>
              <a:rPr lang="en-US" sz="2600" dirty="0" smtClean="0"/>
              <a:t>listed </a:t>
            </a:r>
            <a:r>
              <a:rPr lang="en-US" sz="2600" dirty="0"/>
              <a:t>above</a:t>
            </a:r>
          </a:p>
          <a:p>
            <a:pPr marL="609600" indent="-609600"/>
            <a:endParaRPr lang="en-US" sz="2400" b="0" dirty="0" smtClean="0"/>
          </a:p>
        </p:txBody>
      </p:sp>
      <p:pic>
        <p:nvPicPr>
          <p:cNvPr id="4" name="Picture 2" descr="http://t0.gstatic.com/images?q=tbn:ANd9GcTVFH9cdb_e489EuCGA617jgosdk96nYq2yh0iC8FWeP5GvHiUqqQ:www.russiablog.org/PutinRussianRoulette.gif"/>
          <p:cNvPicPr>
            <a:picLocks noChangeAspect="1" noChangeArrowheads="1"/>
          </p:cNvPicPr>
          <p:nvPr/>
        </p:nvPicPr>
        <p:blipFill>
          <a:blip r:embed="rId3" cstate="print"/>
          <a:srcRect/>
          <a:stretch>
            <a:fillRect/>
          </a:stretch>
        </p:blipFill>
        <p:spPr bwMode="auto">
          <a:xfrm>
            <a:off x="6248400" y="3883412"/>
            <a:ext cx="2769557" cy="2732795"/>
          </a:xfrm>
          <a:prstGeom prst="rect">
            <a:avLst/>
          </a:prstGeom>
          <a:noFill/>
          <a:ln w="57150">
            <a:solidFill>
              <a:srgbClr val="00B0F0"/>
            </a:solidFill>
          </a:ln>
        </p:spPr>
      </p:pic>
      <p:pic>
        <p:nvPicPr>
          <p:cNvPr id="5" name="Picture 2" descr="http://i.obozrevatel.com/10/1048816/330x220_76055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828800"/>
            <a:ext cx="2769557" cy="1846372"/>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611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 calcmode="lin" valueType="num">
                                      <p:cBhvr additive="base">
                                        <p:cTn id="3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603">
                                            <p:txEl>
                                              <p:pRg st="6" end="6"/>
                                            </p:txEl>
                                          </p:spTgt>
                                        </p:tgtEl>
                                        <p:attrNameLst>
                                          <p:attrName>style.visibility</p:attrName>
                                        </p:attrNameLst>
                                      </p:cBhvr>
                                      <p:to>
                                        <p:strVal val="visible"/>
                                      </p:to>
                                    </p:set>
                                    <p:anim calcmode="lin" valueType="num">
                                      <p:cBhvr additive="base">
                                        <p:cTn id="43"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5603">
                                            <p:txEl>
                                              <p:pRg st="7" end="7"/>
                                            </p:txEl>
                                          </p:spTgt>
                                        </p:tgtEl>
                                        <p:attrNameLst>
                                          <p:attrName>style.visibility</p:attrName>
                                        </p:attrNameLst>
                                      </p:cBhvr>
                                      <p:to>
                                        <p:strVal val="visible"/>
                                      </p:to>
                                    </p:set>
                                    <p:anim calcmode="lin" valueType="num">
                                      <p:cBhvr additive="base">
                                        <p:cTn id="49" dur="5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560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5603">
                                            <p:txEl>
                                              <p:pRg st="8" end="8"/>
                                            </p:txEl>
                                          </p:spTgt>
                                        </p:tgtEl>
                                        <p:attrNameLst>
                                          <p:attrName>style.visibility</p:attrName>
                                        </p:attrNameLst>
                                      </p:cBhvr>
                                      <p:to>
                                        <p:strVal val="visible"/>
                                      </p:to>
                                    </p:set>
                                    <p:anim calcmode="lin" valueType="num">
                                      <p:cBhvr additive="base">
                                        <p:cTn id="55" dur="500" fill="hold"/>
                                        <p:tgtEl>
                                          <p:spTgt spid="2560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560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38200"/>
          </a:xfrm>
        </p:spPr>
        <p:txBody>
          <a:bodyPr>
            <a:normAutofit/>
          </a:bodyPr>
          <a:lstStyle/>
          <a:p>
            <a:r>
              <a:rPr lang="en-US" dirty="0" smtClean="0"/>
              <a:t>Types of Regimes - Authoritarian </a:t>
            </a:r>
            <a:endParaRPr lang="en-US" dirty="0"/>
          </a:p>
        </p:txBody>
      </p:sp>
      <p:sp>
        <p:nvSpPr>
          <p:cNvPr id="3" name="Content Placeholder 2"/>
          <p:cNvSpPr>
            <a:spLocks noGrp="1"/>
          </p:cNvSpPr>
          <p:nvPr>
            <p:ph sz="quarter" idx="1"/>
          </p:nvPr>
        </p:nvSpPr>
        <p:spPr>
          <a:xfrm>
            <a:off x="-10510" y="1295400"/>
            <a:ext cx="5115910" cy="4937760"/>
          </a:xfrm>
        </p:spPr>
        <p:txBody>
          <a:bodyPr/>
          <a:lstStyle/>
          <a:p>
            <a:pPr marL="533400" indent="-533400">
              <a:lnSpc>
                <a:spcPct val="90000"/>
              </a:lnSpc>
            </a:pPr>
            <a:r>
              <a:rPr lang="en-US" sz="2800" b="1" u="sng" dirty="0"/>
              <a:t>Authoritarianism</a:t>
            </a:r>
            <a:r>
              <a:rPr lang="en-US" sz="2800" dirty="0"/>
              <a:t> is a political regime where a small group of individuals exercises power over the state without being constitutionally responsible to the public. </a:t>
            </a:r>
            <a:endParaRPr lang="en-US" sz="2800" dirty="0" smtClean="0"/>
          </a:p>
          <a:p>
            <a:pPr marL="533400" indent="-533400">
              <a:lnSpc>
                <a:spcPct val="90000"/>
              </a:lnSpc>
            </a:pPr>
            <a:r>
              <a:rPr lang="en-US" sz="2800" dirty="0" smtClean="0"/>
              <a:t>Examples? </a:t>
            </a:r>
            <a:endParaRPr lang="en-US" sz="2800" dirty="0"/>
          </a:p>
          <a:p>
            <a:pP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524000"/>
            <a:ext cx="3640864" cy="3895725"/>
          </a:xfrm>
          <a:prstGeom prst="rect">
            <a:avLst/>
          </a:prstGeom>
          <a:ln w="57150">
            <a:solidFill>
              <a:srgbClr val="00B0F0"/>
            </a:solidFill>
          </a:ln>
        </p:spPr>
      </p:pic>
    </p:spTree>
    <p:extLst>
      <p:ext uri="{BB962C8B-B14F-4D97-AF65-F5344CB8AC3E}">
        <p14:creationId xmlns:p14="http://schemas.microsoft.com/office/powerpoint/2010/main" val="14088121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38200"/>
          </a:xfrm>
        </p:spPr>
        <p:txBody>
          <a:bodyPr>
            <a:normAutofit fontScale="90000"/>
          </a:bodyPr>
          <a:lstStyle/>
          <a:p>
            <a:r>
              <a:rPr lang="en-US" dirty="0" smtClean="0"/>
              <a:t>Types of Regimes:</a:t>
            </a:r>
            <a:br>
              <a:rPr lang="en-US" dirty="0" smtClean="0"/>
            </a:br>
            <a:r>
              <a:rPr lang="en-US" dirty="0" smtClean="0"/>
              <a:t> Authoritarian </a:t>
            </a:r>
            <a:endParaRPr lang="en-US" dirty="0"/>
          </a:p>
        </p:txBody>
      </p:sp>
      <p:sp>
        <p:nvSpPr>
          <p:cNvPr id="3" name="Content Placeholder 2"/>
          <p:cNvSpPr>
            <a:spLocks noGrp="1"/>
          </p:cNvSpPr>
          <p:nvPr>
            <p:ph sz="quarter" idx="1"/>
          </p:nvPr>
        </p:nvSpPr>
        <p:spPr>
          <a:xfrm>
            <a:off x="228600" y="1219200"/>
            <a:ext cx="8229600" cy="5257800"/>
          </a:xfrm>
        </p:spPr>
        <p:txBody>
          <a:bodyPr>
            <a:normAutofit lnSpcReduction="10000"/>
          </a:bodyPr>
          <a:lstStyle/>
          <a:p>
            <a:r>
              <a:rPr lang="en-US" b="1" u="sng" dirty="0" smtClean="0"/>
              <a:t>Authoritarian Characteristics:</a:t>
            </a:r>
          </a:p>
          <a:p>
            <a:r>
              <a:rPr lang="en-US" dirty="0" smtClean="0"/>
              <a:t>Elites who hold political power                                        make decisions</a:t>
            </a:r>
          </a:p>
          <a:p>
            <a:r>
              <a:rPr lang="en-US" dirty="0"/>
              <a:t>Some based on </a:t>
            </a:r>
            <a:r>
              <a:rPr lang="en-US" dirty="0" smtClean="0"/>
              <a:t>Communism</a:t>
            </a:r>
          </a:p>
          <a:p>
            <a:r>
              <a:rPr lang="en-US" dirty="0" smtClean="0"/>
              <a:t>Some </a:t>
            </a:r>
            <a:r>
              <a:rPr lang="en-US" dirty="0"/>
              <a:t>based on </a:t>
            </a:r>
            <a:r>
              <a:rPr lang="en-US" dirty="0" smtClean="0"/>
              <a:t>Corporatism</a:t>
            </a:r>
          </a:p>
          <a:p>
            <a:pPr lvl="1"/>
            <a:r>
              <a:rPr lang="en-US" dirty="0" smtClean="0"/>
              <a:t>Gov’t officials interact with                                         people/groups outside gov’t before                                          they set policy</a:t>
            </a:r>
          </a:p>
          <a:p>
            <a:pPr lvl="1"/>
            <a:r>
              <a:rPr lang="en-US" dirty="0" smtClean="0"/>
              <a:t>Patron-Client Systems – Favors and services to their supporters</a:t>
            </a:r>
            <a:endParaRPr lang="en-US" dirty="0"/>
          </a:p>
          <a:p>
            <a:r>
              <a:rPr lang="en-US" dirty="0" smtClean="0"/>
              <a:t>Economy is tightly controlled by the political elite</a:t>
            </a:r>
          </a:p>
          <a:p>
            <a:r>
              <a:rPr lang="en-US" dirty="0" smtClean="0"/>
              <a:t>Citizens have little to no input on selection of leaders</a:t>
            </a:r>
          </a:p>
          <a:p>
            <a:r>
              <a:rPr lang="en-US" dirty="0" smtClean="0"/>
              <a:t>Restriction of civil liberties very common</a:t>
            </a:r>
          </a:p>
          <a:p>
            <a:pPr>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81000"/>
            <a:ext cx="3581400" cy="3581400"/>
          </a:xfrm>
          <a:prstGeom prst="rect">
            <a:avLst/>
          </a:prstGeom>
          <a:ln w="57150">
            <a:solidFill>
              <a:srgbClr val="00B0F0"/>
            </a:solidFill>
          </a:ln>
        </p:spPr>
      </p:pic>
    </p:spTree>
    <p:extLst>
      <p:ext uri="{BB962C8B-B14F-4D97-AF65-F5344CB8AC3E}">
        <p14:creationId xmlns:p14="http://schemas.microsoft.com/office/powerpoint/2010/main" val="1846559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6423</TotalTime>
  <Words>2495</Words>
  <Application>Microsoft Macintosh PowerPoint</Application>
  <PresentationFormat>On-screen Show (4:3)</PresentationFormat>
  <Paragraphs>300</Paragraphs>
  <Slides>31</Slides>
  <Notes>28</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Origin</vt:lpstr>
      <vt:lpstr>Part Two:                               Sovereignty, Authority &amp; Power (continued) - Democratization</vt:lpstr>
      <vt:lpstr>Fostering Democracy, Human Rights, and Civil Liberties</vt:lpstr>
      <vt:lpstr>Fostering Democracy, Human Rights, and Civil Liberties</vt:lpstr>
      <vt:lpstr>PowerPoint Presentation</vt:lpstr>
      <vt:lpstr>Types of Regimes - Democracy</vt:lpstr>
      <vt:lpstr>Types of Regimes - Democracy</vt:lpstr>
      <vt:lpstr>Types of Regimes – Democracy (Liberal vs Illiberal) </vt:lpstr>
      <vt:lpstr>Types of Regimes - Authoritarian </vt:lpstr>
      <vt:lpstr>Types of Regimes:  Authoritarian </vt:lpstr>
      <vt:lpstr>Totalitarian Regimes</vt:lpstr>
      <vt:lpstr>Military Regimes</vt:lpstr>
      <vt:lpstr>Theocracy</vt:lpstr>
      <vt:lpstr>Part Three:                               Political Structures/Institutions</vt:lpstr>
      <vt:lpstr>Levels of Government</vt:lpstr>
      <vt:lpstr>Levels of Government</vt:lpstr>
      <vt:lpstr>Unitary States</vt:lpstr>
      <vt:lpstr>Federal States</vt:lpstr>
      <vt:lpstr>Confederate States</vt:lpstr>
      <vt:lpstr>Levels of Government</vt:lpstr>
      <vt:lpstr>Devolution</vt:lpstr>
      <vt:lpstr>Three Causes of Devolution</vt:lpstr>
      <vt:lpstr>Political Institutions</vt:lpstr>
      <vt:lpstr>Example - Legislatures Vary in Importance</vt:lpstr>
      <vt:lpstr>Executive Office</vt:lpstr>
      <vt:lpstr>Parliamentary vs. Presidential Systems</vt:lpstr>
      <vt:lpstr>Parliamentary vs. Presidential Systems</vt:lpstr>
      <vt:lpstr>Parliamentary vs. Presidential Systems</vt:lpstr>
      <vt:lpstr>Legislatures </vt:lpstr>
      <vt:lpstr>Judiciaries</vt:lpstr>
      <vt:lpstr>Bureaucracies</vt:lpstr>
      <vt:lpstr>Common Characteristics of Bureaucracies</vt:lpstr>
    </vt:vector>
  </TitlesOfParts>
  <Company>SCSD7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Comparative Government and Politics 2012-2013</dc:title>
  <dc:creator>SCSD7</dc:creator>
  <cp:lastModifiedBy>Kate Lacks</cp:lastModifiedBy>
  <cp:revision>558</cp:revision>
  <cp:lastPrinted>2013-08-19T14:22:54Z</cp:lastPrinted>
  <dcterms:created xsi:type="dcterms:W3CDTF">2012-07-25T13:17:38Z</dcterms:created>
  <dcterms:modified xsi:type="dcterms:W3CDTF">2015-02-03T14:33:54Z</dcterms:modified>
</cp:coreProperties>
</file>