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6" r:id="rId15"/>
    <p:sldId id="275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972F-A9C5-D341-9224-3B1B8ABB9C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E0687CF-9D29-D447-8F17-5496DCDBC2E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E9A5528-431A-DB4C-B935-FA86C7D4D4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Credit &amp; Interest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Economics</a:t>
            </a:r>
          </a:p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Credit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real cost of debt.</a:t>
            </a:r>
          </a:p>
          <a:p>
            <a:r>
              <a:rPr lang="en-US" dirty="0"/>
              <a:t>Don</a:t>
            </a:r>
            <a:r>
              <a:rPr lang="ja-JP" altLang="en-US" dirty="0"/>
              <a:t>’</a:t>
            </a:r>
            <a:r>
              <a:rPr lang="en-US" dirty="0"/>
              <a:t>t use credit to live beyond your means.</a:t>
            </a:r>
          </a:p>
          <a:p>
            <a:r>
              <a:rPr lang="en-US" dirty="0"/>
              <a:t>It is all about the details…read the fine print!</a:t>
            </a:r>
          </a:p>
          <a:p>
            <a:r>
              <a:rPr lang="en-US" dirty="0"/>
              <a:t>Pay as much as you can, as early as you can.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8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person who agrees to be responsible for loan payments if the borrower fails to make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1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 of security to help guarantee that a creditor will be repaid.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7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Using Credit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1671453"/>
          </a:xfrm>
        </p:spPr>
        <p:txBody>
          <a:bodyPr/>
          <a:lstStyle/>
          <a:p>
            <a:r>
              <a:rPr lang="en-US" dirty="0"/>
              <a:t>SCENARIO:</a:t>
            </a:r>
          </a:p>
          <a:p>
            <a:r>
              <a:rPr lang="en-US" dirty="0"/>
              <a:t>Interest Rate 17%</a:t>
            </a:r>
          </a:p>
          <a:p>
            <a:r>
              <a:rPr lang="en-US" dirty="0"/>
              <a:t>Minimum Payment 2.5% or $10.00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2992" y="30547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76124"/>
              </p:ext>
            </p:extLst>
          </p:nvPr>
        </p:nvGraphicFramePr>
        <p:xfrm>
          <a:off x="1159913" y="3551155"/>
          <a:ext cx="6781800" cy="2667953"/>
        </p:xfrm>
        <a:graphic>
          <a:graphicData uri="http://schemas.openxmlformats.org/drawingml/2006/table">
            <a:tbl>
              <a:tblPr/>
              <a:tblGrid>
                <a:gridCol w="1695450"/>
                <a:gridCol w="1695450"/>
                <a:gridCol w="1695450"/>
                <a:gridCol w="16954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Balance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Time to Pay 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Interest Charged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Total Pay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$1,000.00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12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$979.00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$1,979.00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$2,500.00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19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$2,941.00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$5,441.00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$5,000.00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24+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$6,210.00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bel Bk BT" charset="0"/>
                          <a:ea typeface="ＭＳ Ｐゴシック" charset="0"/>
                        </a:rPr>
                        <a:t>$11,210.00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40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Debt can you afford?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10-20 Rule: </a:t>
            </a:r>
          </a:p>
          <a:p>
            <a:r>
              <a:rPr lang="en-US" dirty="0" smtClean="0"/>
              <a:t>Never borrow more than 20% of your yearly net income</a:t>
            </a:r>
          </a:p>
          <a:p>
            <a:r>
              <a:rPr lang="en-US" dirty="0"/>
              <a:t>	</a:t>
            </a:r>
            <a:r>
              <a:rPr lang="en-US" dirty="0"/>
              <a:t>If you earn $400 a month after taxes, then your net </a:t>
            </a:r>
            <a:r>
              <a:rPr lang="en-US" dirty="0" smtClean="0"/>
              <a:t>	income in one </a:t>
            </a:r>
            <a:r>
              <a:rPr lang="en-US" dirty="0"/>
              <a:t>year is</a:t>
            </a:r>
            <a:r>
              <a:rPr lang="en-US" dirty="0" smtClean="0"/>
              <a:t>: 12 x</a:t>
            </a:r>
            <a:r>
              <a:rPr lang="en-US" dirty="0"/>
              <a:t> </a:t>
            </a:r>
            <a:r>
              <a:rPr lang="en-US" dirty="0" smtClean="0"/>
              <a:t>$</a:t>
            </a:r>
            <a:r>
              <a:rPr lang="en-US" dirty="0"/>
              <a:t>400 = $</a:t>
            </a:r>
            <a:r>
              <a:rPr lang="en-US" dirty="0" smtClean="0"/>
              <a:t>4,800</a:t>
            </a:r>
            <a:endParaRPr lang="en-US" dirty="0"/>
          </a:p>
          <a:p>
            <a:r>
              <a:rPr lang="en-US" dirty="0" smtClean="0"/>
              <a:t>	Calculate </a:t>
            </a:r>
            <a:r>
              <a:rPr lang="en-US" dirty="0"/>
              <a:t>20% of your annual net income to find your </a:t>
            </a:r>
            <a:r>
              <a:rPr lang="en-US" dirty="0" smtClean="0"/>
              <a:t>	safe debt </a:t>
            </a:r>
            <a:r>
              <a:rPr lang="en-US" dirty="0"/>
              <a:t>load</a:t>
            </a:r>
            <a:r>
              <a:rPr lang="en-US" dirty="0" smtClean="0"/>
              <a:t>. $</a:t>
            </a:r>
            <a:r>
              <a:rPr lang="en-US" dirty="0"/>
              <a:t>4,800 </a:t>
            </a:r>
            <a:r>
              <a:rPr lang="en-US" dirty="0" smtClean="0"/>
              <a:t>x 20</a:t>
            </a:r>
            <a:r>
              <a:rPr lang="en-US" dirty="0"/>
              <a:t>% = $</a:t>
            </a:r>
            <a:r>
              <a:rPr lang="en-US" dirty="0" smtClean="0"/>
              <a:t>960</a:t>
            </a:r>
          </a:p>
          <a:p>
            <a:r>
              <a:rPr lang="en-US" dirty="0" smtClean="0"/>
              <a:t>Monthly payments should not exceed more than 10 percent of your monthly net income</a:t>
            </a:r>
          </a:p>
          <a:p>
            <a:r>
              <a:rPr lang="en-US" dirty="0" smtClean="0"/>
              <a:t>	If </a:t>
            </a:r>
            <a:r>
              <a:rPr lang="en-US" dirty="0"/>
              <a:t>your take-home pay is $400 a month</a:t>
            </a:r>
            <a:r>
              <a:rPr lang="en-US" dirty="0" smtClean="0"/>
              <a:t>: $</a:t>
            </a:r>
            <a:r>
              <a:rPr lang="en-US" dirty="0"/>
              <a:t>400 </a:t>
            </a:r>
            <a:r>
              <a:rPr lang="en-US" dirty="0" smtClean="0"/>
              <a:t>x</a:t>
            </a:r>
            <a:r>
              <a:rPr lang="en-US" dirty="0"/>
              <a:t> </a:t>
            </a:r>
            <a:r>
              <a:rPr lang="en-US" dirty="0" smtClean="0"/>
              <a:t>10</a:t>
            </a:r>
            <a:r>
              <a:rPr lang="en-US" dirty="0"/>
              <a:t>% = $40</a:t>
            </a:r>
          </a:p>
          <a:p>
            <a:r>
              <a:rPr lang="en-US" dirty="0" smtClean="0"/>
              <a:t>	Your </a:t>
            </a:r>
            <a:r>
              <a:rPr lang="en-US" dirty="0"/>
              <a:t>total monthly debt payments </a:t>
            </a:r>
            <a:r>
              <a:rPr lang="en-US" dirty="0" smtClean="0"/>
              <a:t>shouldn’t </a:t>
            </a:r>
            <a:r>
              <a:rPr lang="en-US" dirty="0"/>
              <a:t>total more </a:t>
            </a:r>
            <a:r>
              <a:rPr lang="en-US" dirty="0" smtClean="0"/>
              <a:t>	than $</a:t>
            </a:r>
            <a:r>
              <a:rPr lang="en-US" dirty="0"/>
              <a:t>40 per month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*this rule typically excludes rent or mortgage, but includes all other debt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Scenario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2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2: Credit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37" y="1754195"/>
            <a:ext cx="7687538" cy="46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4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6007" y="1351847"/>
            <a:ext cx="8254115" cy="5227510"/>
            <a:chOff x="596007" y="406149"/>
            <a:chExt cx="7807335" cy="45539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007" y="406149"/>
              <a:ext cx="7807335" cy="23623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628" y="1844931"/>
              <a:ext cx="7481571" cy="311521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30852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Credit card collections (per quarter; in billions)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9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5791200" cy="1964415"/>
          </a:xfrm>
        </p:spPr>
        <p:txBody>
          <a:bodyPr>
            <a:normAutofit/>
          </a:bodyPr>
          <a:lstStyle/>
          <a:p>
            <a:r>
              <a:rPr lang="en-US" dirty="0" smtClean="0"/>
              <a:t>Applying for a Credit card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Credit?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legal agreement to receive cash, goods, or services now and pay for them in the future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AKA a loan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0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 Cards</a:t>
            </a:r>
          </a:p>
          <a:p>
            <a:r>
              <a:rPr lang="en-US" dirty="0"/>
              <a:t>Installment Loans</a:t>
            </a:r>
          </a:p>
          <a:p>
            <a:r>
              <a:rPr lang="en-US" dirty="0"/>
              <a:t>Service Credit</a:t>
            </a:r>
          </a:p>
          <a:p>
            <a:r>
              <a:rPr lang="en-US" dirty="0"/>
              <a:t>Revolving Credit</a:t>
            </a:r>
          </a:p>
          <a:p>
            <a:r>
              <a:rPr lang="en-US" dirty="0"/>
              <a:t>Student Loans</a:t>
            </a:r>
          </a:p>
          <a:p>
            <a:r>
              <a:rPr lang="en-US" dirty="0"/>
              <a:t>IOU</a:t>
            </a:r>
          </a:p>
          <a:p>
            <a:r>
              <a:rPr lang="en-US" dirty="0"/>
              <a:t>Single Payment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9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595230"/>
          </a:xfrm>
        </p:spPr>
        <p:txBody>
          <a:bodyPr/>
          <a:lstStyle/>
          <a:p>
            <a:r>
              <a:rPr lang="en-US" dirty="0"/>
              <a:t>Plastic cards with electronic information that can be used by the holder to make purchases or obtain cash advances using a line of credit made available by the card-issuing financial institution.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973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Installment Loans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loan in which the amount of payment and the number of payments are predetermined, such as an automobile loan.</a:t>
            </a:r>
          </a:p>
          <a:p>
            <a:pPr lvl="1"/>
            <a:r>
              <a:rPr lang="en-US" dirty="0"/>
              <a:t>Fixed payment</a:t>
            </a:r>
          </a:p>
          <a:p>
            <a:pPr lvl="1"/>
            <a:r>
              <a:rPr lang="en-US" dirty="0"/>
              <a:t>Set period of time</a:t>
            </a:r>
          </a:p>
          <a:p>
            <a:pPr lvl="1"/>
            <a:r>
              <a:rPr lang="en-US" dirty="0"/>
              <a:t>Set or varying interest rates</a:t>
            </a:r>
          </a:p>
          <a:p>
            <a:pPr lvl="1"/>
            <a:r>
              <a:rPr lang="en-US" dirty="0"/>
              <a:t>Examples:  Car loans and mortgages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4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</a:t>
            </a:r>
          </a:p>
          <a:p>
            <a:r>
              <a:rPr lang="en-US" dirty="0"/>
              <a:t>Credit Union</a:t>
            </a:r>
          </a:p>
          <a:p>
            <a:r>
              <a:rPr lang="en-US" dirty="0"/>
              <a:t>Finance Companies</a:t>
            </a:r>
          </a:p>
          <a:p>
            <a:r>
              <a:rPr lang="en-US" dirty="0"/>
              <a:t>Retail </a:t>
            </a:r>
            <a:r>
              <a:rPr lang="en-US" dirty="0" smtClean="0"/>
              <a:t>Stores (</a:t>
            </a:r>
            <a:r>
              <a:rPr lang="en-US" dirty="0" err="1" smtClean="0"/>
              <a:t>inc.</a:t>
            </a:r>
            <a:r>
              <a:rPr lang="en-US" dirty="0" smtClean="0"/>
              <a:t> online stores)</a:t>
            </a:r>
            <a:endParaRPr lang="en-US" dirty="0"/>
          </a:p>
          <a:p>
            <a:r>
              <a:rPr lang="en-US" dirty="0"/>
              <a:t>Savings &amp; Loan </a:t>
            </a:r>
            <a:r>
              <a:rPr lang="en-US" dirty="0" smtClean="0"/>
              <a:t>Associations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9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establish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 accounts</a:t>
            </a:r>
          </a:p>
          <a:p>
            <a:r>
              <a:rPr lang="en-US" dirty="0"/>
              <a:t>Employment history</a:t>
            </a:r>
          </a:p>
          <a:p>
            <a:r>
              <a:rPr lang="en-US" dirty="0"/>
              <a:t>Residence history</a:t>
            </a:r>
          </a:p>
          <a:p>
            <a:r>
              <a:rPr lang="en-US" dirty="0"/>
              <a:t>Utilities in borrower</a:t>
            </a:r>
            <a:r>
              <a:rPr lang="ja-JP" altLang="en-US" dirty="0"/>
              <a:t>’</a:t>
            </a:r>
            <a:r>
              <a:rPr lang="en-US" dirty="0"/>
              <a:t>s name</a:t>
            </a:r>
          </a:p>
          <a:p>
            <a:r>
              <a:rPr lang="en-US" dirty="0"/>
              <a:t>Department store or gas credit card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5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Maintain good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 good credit history.</a:t>
            </a:r>
          </a:p>
          <a:p>
            <a:r>
              <a:rPr lang="en-US" dirty="0"/>
              <a:t>Pay monthly </a:t>
            </a:r>
            <a:r>
              <a:rPr lang="en-US" dirty="0" smtClean="0"/>
              <a:t>balance(s) </a:t>
            </a:r>
            <a:r>
              <a:rPr lang="en-US" dirty="0"/>
              <a:t>on time.</a:t>
            </a:r>
          </a:p>
          <a:p>
            <a:r>
              <a:rPr lang="en-US" dirty="0"/>
              <a:t>Use credit cards sparingly and stay within the limit.</a:t>
            </a:r>
          </a:p>
          <a:p>
            <a:r>
              <a:rPr lang="en-US" dirty="0"/>
              <a:t>Do not move balance to other cards.</a:t>
            </a:r>
          </a:p>
          <a:p>
            <a:r>
              <a:rPr lang="en-US" dirty="0"/>
              <a:t>Check credit report regularly.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1371600"/>
          </a:xfrm>
        </p:spPr>
        <p:txBody>
          <a:bodyPr/>
          <a:lstStyle/>
          <a:p>
            <a:r>
              <a:rPr lang="en-US" dirty="0" smtClean="0"/>
              <a:t>Risks of using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710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Interest: </a:t>
            </a:r>
            <a:r>
              <a:rPr lang="en-US" b="0" dirty="0" smtClean="0"/>
              <a:t>the </a:t>
            </a:r>
            <a:r>
              <a:rPr lang="en-US" b="0" dirty="0"/>
              <a:t>amount you pay for using </a:t>
            </a:r>
            <a:r>
              <a:rPr lang="en-US" b="0" dirty="0" smtClean="0"/>
              <a:t>credit.</a:t>
            </a:r>
          </a:p>
          <a:p>
            <a:r>
              <a:rPr lang="en-US" b="0" dirty="0"/>
              <a:t>	</a:t>
            </a:r>
            <a:r>
              <a:rPr lang="en-US" b="0" dirty="0" smtClean="0"/>
              <a:t>automatically </a:t>
            </a:r>
            <a:r>
              <a:rPr lang="en-US" b="0" dirty="0"/>
              <a:t>makes the item more expensive than if you </a:t>
            </a:r>
            <a:r>
              <a:rPr lang="en-US" b="0" dirty="0" smtClean="0"/>
              <a:t>	had </a:t>
            </a:r>
            <a:r>
              <a:rPr lang="en-US" b="0" dirty="0"/>
              <a:t>just paid for it with cash</a:t>
            </a:r>
            <a:r>
              <a:rPr lang="en-US" b="0" dirty="0" smtClean="0"/>
              <a:t>.</a:t>
            </a:r>
            <a:endParaRPr lang="en-US" dirty="0"/>
          </a:p>
          <a:p>
            <a:r>
              <a:rPr lang="en-US" dirty="0" smtClean="0"/>
              <a:t>Overspending: </a:t>
            </a:r>
            <a:r>
              <a:rPr lang="en-US" b="0" dirty="0"/>
              <a:t>People often use credit to live beyond their means</a:t>
            </a:r>
            <a:r>
              <a:rPr lang="en-US" b="0" dirty="0" smtClean="0"/>
              <a:t>—	As </a:t>
            </a:r>
            <a:r>
              <a:rPr lang="en-US" b="0" dirty="0"/>
              <a:t>time goes on and the amount they owe grows, it gets </a:t>
            </a:r>
            <a:r>
              <a:rPr lang="en-US" b="0" dirty="0" smtClean="0"/>
              <a:t>	harder to </a:t>
            </a:r>
            <a:r>
              <a:rPr lang="en-US" b="0" dirty="0"/>
              <a:t>pay down the balance</a:t>
            </a:r>
            <a:r>
              <a:rPr lang="en-US" b="0" dirty="0" smtClean="0"/>
              <a:t>.</a:t>
            </a:r>
            <a:endParaRPr lang="en-US" dirty="0"/>
          </a:p>
          <a:p>
            <a:r>
              <a:rPr lang="en-US" dirty="0" smtClean="0"/>
              <a:t>Debt: </a:t>
            </a:r>
            <a:r>
              <a:rPr lang="en-US" b="0" dirty="0"/>
              <a:t>the entire amount of money you owe to </a:t>
            </a:r>
            <a:r>
              <a:rPr lang="en-US" b="0" dirty="0" smtClean="0"/>
              <a:t>lenders</a:t>
            </a:r>
          </a:p>
          <a:p>
            <a:r>
              <a:rPr lang="en-US" b="0" dirty="0"/>
              <a:t>	</a:t>
            </a:r>
            <a:r>
              <a:rPr lang="en-US" b="0" dirty="0" smtClean="0"/>
              <a:t>lenders </a:t>
            </a:r>
            <a:r>
              <a:rPr lang="en-US" b="0" dirty="0"/>
              <a:t>have legal claims against your future income should </a:t>
            </a:r>
            <a:r>
              <a:rPr lang="en-US" b="0" dirty="0" smtClean="0"/>
              <a:t>	you </a:t>
            </a:r>
            <a:r>
              <a:rPr lang="en-US" b="0" dirty="0"/>
              <a:t>not be able to repay a debt</a:t>
            </a:r>
            <a:r>
              <a:rPr lang="en-US" b="0" dirty="0" smtClean="0"/>
              <a:t>.</a:t>
            </a:r>
            <a:endParaRPr lang="en-US" dirty="0"/>
          </a:p>
          <a:p>
            <a:r>
              <a:rPr lang="en-US" dirty="0"/>
              <a:t>Identity </a:t>
            </a:r>
            <a:r>
              <a:rPr lang="en-US" dirty="0" smtClean="0"/>
              <a:t>Theft: </a:t>
            </a:r>
            <a:r>
              <a:rPr lang="en-US" b="0" dirty="0"/>
              <a:t>occurs when someone uses your personal information without your permission to commit fraud or other </a:t>
            </a:r>
            <a:r>
              <a:rPr lang="en-US" b="0" dirty="0" smtClean="0"/>
              <a:t>crimes</a:t>
            </a:r>
          </a:p>
          <a:p>
            <a:r>
              <a:rPr lang="en-US" b="0" dirty="0"/>
              <a:t>	</a:t>
            </a:r>
            <a:r>
              <a:rPr lang="en-US" b="0" dirty="0" smtClean="0"/>
              <a:t>Each </a:t>
            </a:r>
            <a:r>
              <a:rPr lang="en-US" b="0" dirty="0"/>
              <a:t>time you give out your credit card or Social Security </a:t>
            </a:r>
            <a:r>
              <a:rPr lang="en-US" b="0" dirty="0" smtClean="0"/>
              <a:t>	number</a:t>
            </a:r>
            <a:r>
              <a:rPr lang="en-US" b="0" dirty="0"/>
              <a:t>, you</a:t>
            </a:r>
            <a:r>
              <a:rPr lang="ja-JP" altLang="en-US" b="0" dirty="0"/>
              <a:t>’</a:t>
            </a:r>
            <a:r>
              <a:rPr lang="en-US" b="0" dirty="0"/>
              <a:t>re at risk for someone stealing that information </a:t>
            </a:r>
            <a:r>
              <a:rPr lang="en-US" b="0" dirty="0" smtClean="0"/>
              <a:t>	to </a:t>
            </a:r>
            <a:r>
              <a:rPr lang="en-US" b="0" dirty="0"/>
              <a:t>run up debts in your name.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45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126</TotalTime>
  <Words>405</Words>
  <Application>Microsoft Macintosh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Credit &amp; Interest</vt:lpstr>
      <vt:lpstr>What is Credit?</vt:lpstr>
      <vt:lpstr>Types of Credit</vt:lpstr>
      <vt:lpstr>Credit Cards</vt:lpstr>
      <vt:lpstr>Installment Loans</vt:lpstr>
      <vt:lpstr>Sources of Credit</vt:lpstr>
      <vt:lpstr>How to establish credit</vt:lpstr>
      <vt:lpstr>How to Maintain good Credit</vt:lpstr>
      <vt:lpstr>Risks of using Credit</vt:lpstr>
      <vt:lpstr>Responsibilities of Credit </vt:lpstr>
      <vt:lpstr>Co-signer</vt:lpstr>
      <vt:lpstr>Collateral</vt:lpstr>
      <vt:lpstr>The Cost of Using Credit</vt:lpstr>
      <vt:lpstr>How much Debt can you afford?</vt:lpstr>
      <vt:lpstr>Credit Scenario Activity</vt:lpstr>
      <vt:lpstr>Day 2: Credit Cards</vt:lpstr>
      <vt:lpstr>Credit Cards</vt:lpstr>
      <vt:lpstr>Credit card collections (per quarter; in billions)</vt:lpstr>
      <vt:lpstr>Applying for a Credit card Activity</vt:lpstr>
    </vt:vector>
  </TitlesOfParts>
  <Company>Broadwater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&amp; Interest</dc:title>
  <dc:creator>Kate Lacks</dc:creator>
  <cp:lastModifiedBy>Kate Lacks</cp:lastModifiedBy>
  <cp:revision>8</cp:revision>
  <dcterms:created xsi:type="dcterms:W3CDTF">2015-10-20T15:24:35Z</dcterms:created>
  <dcterms:modified xsi:type="dcterms:W3CDTF">2015-10-20T17:31:07Z</dcterms:modified>
</cp:coreProperties>
</file>