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6" r:id="rId4"/>
    <p:sldId id="259" r:id="rId5"/>
    <p:sldId id="261" r:id="rId6"/>
    <p:sldId id="262" r:id="rId7"/>
    <p:sldId id="263" r:id="rId8"/>
    <p:sldId id="300" r:id="rId9"/>
    <p:sldId id="264" r:id="rId10"/>
    <p:sldId id="283" r:id="rId11"/>
    <p:sldId id="284" r:id="rId12"/>
    <p:sldId id="296" r:id="rId13"/>
    <p:sldId id="298" r:id="rId14"/>
    <p:sldId id="299" r:id="rId15"/>
    <p:sldId id="285" r:id="rId16"/>
    <p:sldId id="297" r:id="rId17"/>
    <p:sldId id="292" r:id="rId18"/>
    <p:sldId id="293" r:id="rId19"/>
    <p:sldId id="290" r:id="rId20"/>
    <p:sldId id="287" r:id="rId21"/>
    <p:sldId id="294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9C61E-7BF7-7647-8C76-AEF94D28058A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D365A-DBB3-9D4D-AF94-FA1E4812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5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466725">
              <a:lnSpc>
                <a:spcPct val="80000"/>
              </a:lnSpc>
              <a:spcBef>
                <a:spcPct val="50000"/>
              </a:spcBef>
            </a:pPr>
            <a:r>
              <a:rPr lang="en-US" sz="1200" dirty="0" smtClean="0"/>
              <a:t>8 colonies had royal governors, 3 under proprietors (MD, PA, DE), and 2 under self-governing charters (CT, RI)</a:t>
            </a:r>
          </a:p>
          <a:p>
            <a:pPr marL="514350" indent="-466725">
              <a:lnSpc>
                <a:spcPct val="80000"/>
              </a:lnSpc>
              <a:spcBef>
                <a:spcPct val="50000"/>
              </a:spcBef>
            </a:pPr>
            <a:r>
              <a:rPr lang="en-US" sz="1200" dirty="0" smtClean="0"/>
              <a:t>Used bicameral legislatures – upper house (council) chosen by king, lower house by elections</a:t>
            </a:r>
          </a:p>
          <a:p>
            <a:pPr marL="514350" indent="-466725">
              <a:lnSpc>
                <a:spcPct val="80000"/>
              </a:lnSpc>
              <a:spcBef>
                <a:spcPct val="50000"/>
              </a:spcBef>
            </a:pPr>
            <a:r>
              <a:rPr lang="en-US" sz="1200" dirty="0" smtClean="0"/>
              <a:t>Self-taxation through elected legislatures was highly valued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D365A-DBB3-9D4D-AF94-FA1E4812D2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4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smtClean="0"/>
              <a:t>1740s &amp; 1750s</a:t>
            </a:r>
          </a:p>
          <a:p>
            <a:pPr lvl="1">
              <a:defRPr/>
            </a:pPr>
            <a:r>
              <a:rPr lang="en-US" dirty="0" smtClean="0"/>
              <a:t>religious revival that started in New England and spread south</a:t>
            </a:r>
          </a:p>
          <a:p>
            <a:pPr lvl="1">
              <a:defRPr/>
            </a:pPr>
            <a:r>
              <a:rPr lang="en-US" dirty="0" smtClean="0"/>
              <a:t>Led by preacher Jonathan Edwards</a:t>
            </a:r>
          </a:p>
          <a:p>
            <a:pPr lvl="1">
              <a:defRPr/>
            </a:pPr>
            <a:r>
              <a:rPr lang="en-US" dirty="0" smtClean="0"/>
              <a:t>Targeted non church goers, as well as Native Americans and Africans</a:t>
            </a:r>
          </a:p>
          <a:p>
            <a:pPr lvl="1">
              <a:defRPr/>
            </a:pPr>
            <a:r>
              <a:rPr lang="en-US" dirty="0" smtClean="0"/>
              <a:t>New protestant denominations formed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D365A-DBB3-9D4D-AF94-FA1E4812D2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36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British colonies grew quickly and were soon very successful traders</a:t>
            </a:r>
          </a:p>
          <a:p>
            <a:pPr lvl="1"/>
            <a:r>
              <a:rPr lang="en-US" dirty="0" smtClean="0"/>
              <a:t>New England: ships, fish, lumber, furs</a:t>
            </a:r>
          </a:p>
          <a:p>
            <a:pPr lvl="1"/>
            <a:r>
              <a:rPr lang="en-US" dirty="0" smtClean="0"/>
              <a:t>Middle: lumber, wheat, iron</a:t>
            </a:r>
          </a:p>
          <a:p>
            <a:pPr lvl="1"/>
            <a:r>
              <a:rPr lang="en-US" dirty="0" smtClean="0"/>
              <a:t>South: tobacco and rice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D365A-DBB3-9D4D-AF94-FA1E4812D2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19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Trade between Europe, Africa, and North America</a:t>
            </a:r>
          </a:p>
          <a:p>
            <a:r>
              <a:rPr lang="en-US" dirty="0" smtClean="0"/>
              <a:t>Europe sent manufactured goods to Africa</a:t>
            </a:r>
          </a:p>
          <a:p>
            <a:r>
              <a:rPr lang="en-US" dirty="0" smtClean="0"/>
              <a:t>Africa sent slaves to North America</a:t>
            </a:r>
          </a:p>
          <a:p>
            <a:r>
              <a:rPr lang="en-US" dirty="0" smtClean="0"/>
              <a:t>North America sent raw materials like sugar, cotton, and tobacco to Europe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D365A-DBB3-9D4D-AF94-FA1E4812D2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26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Implemented taxes without consent</a:t>
            </a:r>
          </a:p>
          <a:p>
            <a:pPr lvl="1"/>
            <a:r>
              <a:rPr lang="en-US" dirty="0" smtClean="0"/>
              <a:t>Eliminated town meetings, schools,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Colonists mad</a:t>
            </a:r>
          </a:p>
          <a:p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 smtClean="0"/>
              <a:t>lasted three years;</a:t>
            </a:r>
            <a:r>
              <a:rPr lang="en-US" baseline="0" dirty="0" smtClean="0"/>
              <a:t> dissolved due to attacks by Indians </a:t>
            </a:r>
            <a:r>
              <a:rPr lang="mr-IN" baseline="0" dirty="0" smtClean="0"/>
              <a:t>–</a:t>
            </a:r>
            <a:r>
              <a:rPr lang="en-US" baseline="0" dirty="0" smtClean="0"/>
              <a:t> crown didn’t want to deal with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D365A-DBB3-9D4D-AF94-FA1E4812D2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9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1200" dirty="0" smtClean="0"/>
              <a:t>NO country could trade with the colonies unless the goods were shipped in either colonial or </a:t>
            </a:r>
            <a:r>
              <a:rPr lang="en-US" sz="1200" b="1" u="sng" dirty="0" smtClean="0"/>
              <a:t>English ships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1200" dirty="0" smtClean="0"/>
              <a:t>All vessels had to be manned by </a:t>
            </a:r>
            <a:r>
              <a:rPr lang="en-US" sz="1200" b="1" u="sng" dirty="0" smtClean="0"/>
              <a:t>crews</a:t>
            </a:r>
            <a:r>
              <a:rPr lang="en-US" sz="1200" dirty="0" smtClean="0"/>
              <a:t> that were at least ¾ English or colonial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1200" dirty="0" smtClean="0"/>
              <a:t>The colonies could export certain </a:t>
            </a:r>
            <a:r>
              <a:rPr lang="en-US" sz="1200" b="1" u="sng" dirty="0" smtClean="0"/>
              <a:t>products</a:t>
            </a:r>
            <a:r>
              <a:rPr lang="en-US" sz="1200" dirty="0" smtClean="0"/>
              <a:t>, including tobacco and sugar, and later rice, molasses, and furs, </a:t>
            </a:r>
            <a:r>
              <a:rPr lang="en-US" sz="1200" b="1" u="sng" dirty="0" smtClean="0"/>
              <a:t>only</a:t>
            </a:r>
            <a:r>
              <a:rPr lang="en-US" sz="1200" dirty="0" smtClean="0"/>
              <a:t> to England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1200" dirty="0" smtClean="0"/>
              <a:t>Almost all goods traded between the colonies and Europe first had to be unloaded at an </a:t>
            </a:r>
            <a:r>
              <a:rPr lang="en-US" sz="1200" b="1" u="sng" dirty="0" smtClean="0"/>
              <a:t>English port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D365A-DBB3-9D4D-AF94-FA1E4812D2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368FA66-5963-4F64-BDC1-1B1ED5E2516B}" type="datetimeFigureOut">
              <a:rPr lang="en-US" smtClean="0"/>
              <a:pPr/>
              <a:t>9/21/17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8BCDF6-E85D-4DB6-B409-20E65463D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FA66-5963-4F64-BDC1-1B1ED5E2516B}" type="datetimeFigureOut">
              <a:rPr lang="en-US" smtClean="0"/>
              <a:pPr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CDF6-E85D-4DB6-B409-20E65463D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368FA66-5963-4F64-BDC1-1B1ED5E2516B}" type="datetimeFigureOut">
              <a:rPr lang="en-US" smtClean="0"/>
              <a:pPr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08BCDF6-E85D-4DB6-B409-20E65463D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FA66-5963-4F64-BDC1-1B1ED5E2516B}" type="datetimeFigureOut">
              <a:rPr lang="en-US" smtClean="0"/>
              <a:pPr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8BCDF6-E85D-4DB6-B409-20E65463DC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FA66-5963-4F64-BDC1-1B1ED5E2516B}" type="datetimeFigureOut">
              <a:rPr lang="en-US" smtClean="0"/>
              <a:pPr/>
              <a:t>9/21/17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08BCDF6-E85D-4DB6-B409-20E65463DC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368FA66-5963-4F64-BDC1-1B1ED5E2516B}" type="datetimeFigureOut">
              <a:rPr lang="en-US" smtClean="0"/>
              <a:pPr/>
              <a:t>9/21/17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08BCDF6-E85D-4DB6-B409-20E65463DC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368FA66-5963-4F64-BDC1-1B1ED5E2516B}" type="datetimeFigureOut">
              <a:rPr lang="en-US" smtClean="0"/>
              <a:pPr/>
              <a:t>9/21/17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08BCDF6-E85D-4DB6-B409-20E65463DC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FA66-5963-4F64-BDC1-1B1ED5E2516B}" type="datetimeFigureOut">
              <a:rPr lang="en-US" smtClean="0"/>
              <a:pPr/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8BCDF6-E85D-4DB6-B409-20E65463D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FA66-5963-4F64-BDC1-1B1ED5E2516B}" type="datetimeFigureOut">
              <a:rPr lang="en-US" smtClean="0"/>
              <a:pPr/>
              <a:t>9/21/17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8BCDF6-E85D-4DB6-B409-20E65463D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FA66-5963-4F64-BDC1-1B1ED5E2516B}" type="datetimeFigureOut">
              <a:rPr lang="en-US" smtClean="0"/>
              <a:pPr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8BCDF6-E85D-4DB6-B409-20E65463DC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368FA66-5963-4F64-BDC1-1B1ED5E2516B}" type="datetimeFigureOut">
              <a:rPr lang="en-US" smtClean="0"/>
              <a:pPr/>
              <a:t>9/21/17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08BCDF6-E85D-4DB6-B409-20E65463DC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68FA66-5963-4F64-BDC1-1B1ED5E2516B}" type="datetimeFigureOut">
              <a:rPr lang="en-US" smtClean="0"/>
              <a:pPr/>
              <a:t>9/21/17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8BCDF6-E85D-4DB6-B409-20E65463D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Colonial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Lacks: US History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Culture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Social Events:</a:t>
            </a:r>
          </a:p>
          <a:p>
            <a:pPr lvl="1"/>
            <a:r>
              <a:rPr lang="en-US" dirty="0" smtClean="0"/>
              <a:t>Attending </a:t>
            </a:r>
            <a:r>
              <a:rPr lang="en-US" dirty="0" smtClean="0"/>
              <a:t>church (most important ritual; showed status)</a:t>
            </a:r>
          </a:p>
          <a:p>
            <a:pPr lvl="1"/>
            <a:r>
              <a:rPr lang="en-US" dirty="0" smtClean="0"/>
              <a:t>Tea drinking</a:t>
            </a:r>
          </a:p>
          <a:p>
            <a:pPr lvl="1"/>
            <a:r>
              <a:rPr lang="en-US" dirty="0" smtClean="0"/>
              <a:t>punishment of criminals in public (reminded people of what not to do)</a:t>
            </a:r>
          </a:p>
          <a:p>
            <a:pPr lvl="1"/>
            <a:r>
              <a:rPr lang="en-US" dirty="0" smtClean="0"/>
              <a:t>Attending elections (south)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vs. Country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Urban life: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went to marketplaces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more contact w/the outside world [newspapers, ports]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Rural life: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Stayed on or close to farm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Probably never traveled far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Little access to school, church, and the outside world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Strict social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50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Colonies</a:t>
            </a:r>
            <a:endParaRPr lang="en-US" dirty="0"/>
          </a:p>
        </p:txBody>
      </p:sp>
      <p:pic>
        <p:nvPicPr>
          <p:cNvPr id="5" name="Picture 4" descr="115437_ori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/>
          <a:stretch/>
        </p:blipFill>
        <p:spPr>
          <a:xfrm>
            <a:off x="5199522" y="228601"/>
            <a:ext cx="3744643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lide_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r="11915"/>
          <a:stretch/>
        </p:blipFill>
        <p:spPr>
          <a:xfrm>
            <a:off x="294594" y="1714500"/>
            <a:ext cx="5039406" cy="4914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4038600"/>
            <a:ext cx="3505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Largest group: poor whites</a:t>
            </a:r>
          </a:p>
          <a:p>
            <a:r>
              <a:rPr lang="en-US" sz="2400" dirty="0" smtClean="0"/>
              <a:t>Smallest group: planters/rich whites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305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England &amp; Middle Colonies</a:t>
            </a:r>
            <a:endParaRPr lang="en-US" dirty="0"/>
          </a:p>
        </p:txBody>
      </p:sp>
      <p:pic>
        <p:nvPicPr>
          <p:cNvPr id="3" name="Picture 2" descr="Slaves+–+relatively+f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477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27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 &amp; Colonies Prosper</a:t>
            </a:r>
            <a:endParaRPr lang="en-US" dirty="0"/>
          </a:p>
        </p:txBody>
      </p:sp>
      <p:pic>
        <p:nvPicPr>
          <p:cNvPr id="4" name="Picture 5" descr="http://webpages.shepherd.edu/IBEICH01/13Colon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76400"/>
            <a:ext cx="457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nialRegionalExpor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" y="304800"/>
            <a:ext cx="907726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66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-nsmF_7Zi1tg/TekaH74TQBI/AAAAAAAAEEs/qhUz-1Gp8dQ/s1600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28844"/>
            <a:ext cx="7772400" cy="537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Triangular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31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514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Britain wanted more </a:t>
            </a:r>
            <a:r>
              <a:rPr lang="en-US" sz="6000" b="1" dirty="0" smtClean="0"/>
              <a:t>profit from lucrative colonial trade!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099272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Dominion of New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730752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Combined New England &amp; Middle Colonies (except PA &amp; DE) under one administrative unit controlled by </a:t>
            </a:r>
            <a:r>
              <a:rPr lang="en-US" sz="2400" dirty="0" smtClean="0"/>
              <a:t>King</a:t>
            </a:r>
            <a:endParaRPr lang="en-US" sz="2400" dirty="0" smtClean="0"/>
          </a:p>
          <a:p>
            <a:r>
              <a:rPr lang="en-US" sz="2400" dirty="0" smtClean="0"/>
              <a:t>Results?</a:t>
            </a:r>
            <a:endParaRPr lang="en-US" sz="2400" dirty="0" smtClean="0"/>
          </a:p>
        </p:txBody>
      </p:sp>
      <p:pic>
        <p:nvPicPr>
          <p:cNvPr id="4" name="Picture 9" descr="202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8923" y="1143000"/>
            <a:ext cx="4712677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maxresdefaul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0" b="9772"/>
          <a:stretch/>
        </p:blipFill>
        <p:spPr>
          <a:xfrm>
            <a:off x="228600" y="4175379"/>
            <a:ext cx="3990348" cy="245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2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02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8686800" cy="661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Purpose: To enforce mercantilism</a:t>
            </a:r>
          </a:p>
          <a:p>
            <a:r>
              <a:rPr lang="en-US" dirty="0" smtClean="0"/>
              <a:t>Rules?</a:t>
            </a:r>
          </a:p>
          <a:p>
            <a:r>
              <a:rPr lang="en-US" dirty="0" smtClean="0"/>
              <a:t>Results?</a:t>
            </a:r>
            <a:endParaRPr lang="en-US" dirty="0"/>
          </a:p>
        </p:txBody>
      </p:sp>
      <p:pic>
        <p:nvPicPr>
          <p:cNvPr id="4" name="Picture 3" descr="big_thum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31767"/>
          <a:stretch/>
        </p:blipFill>
        <p:spPr>
          <a:xfrm>
            <a:off x="2362200" y="2362200"/>
            <a:ext cx="6561871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vigation-ac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1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British at home vs. British in colonies</a:t>
            </a:r>
          </a:p>
          <a:p>
            <a:r>
              <a:rPr lang="en-US" dirty="0" smtClean="0"/>
              <a:t>Growing differences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Political </a:t>
            </a:r>
          </a:p>
          <a:p>
            <a:pPr lvl="1"/>
            <a:r>
              <a:rPr lang="en-US" dirty="0" smtClean="0"/>
              <a:t>Social</a:t>
            </a:r>
          </a:p>
          <a:p>
            <a:pPr lvl="1"/>
            <a:r>
              <a:rPr lang="en-US" dirty="0" smtClean="0"/>
              <a:t>Economic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1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in the Colonies (1775)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197352" cy="4495800"/>
          </a:xfrm>
        </p:spPr>
        <p:txBody>
          <a:bodyPr>
            <a:normAutofit/>
          </a:bodyPr>
          <a:lstStyle/>
          <a:p>
            <a:pPr marL="514350" indent="-466725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/>
              <a:t>Colonial governments:</a:t>
            </a:r>
          </a:p>
          <a:p>
            <a:pPr marL="834390" lvl="1" indent="-466725">
              <a:lnSpc>
                <a:spcPct val="80000"/>
              </a:lnSpc>
              <a:spcBef>
                <a:spcPct val="50000"/>
              </a:spcBef>
            </a:pPr>
            <a:r>
              <a:rPr lang="en-US" dirty="0" smtClean="0"/>
              <a:t>Bicameral legislatures </a:t>
            </a:r>
          </a:p>
          <a:p>
            <a:pPr marL="834390" lvl="1" indent="-466725">
              <a:lnSpc>
                <a:spcPct val="80000"/>
              </a:lnSpc>
              <a:spcBef>
                <a:spcPct val="50000"/>
              </a:spcBef>
            </a:pPr>
            <a:r>
              <a:rPr lang="en-US" dirty="0" smtClean="0"/>
              <a:t>One governor</a:t>
            </a:r>
          </a:p>
          <a:p>
            <a:pPr marL="834390" lvl="1" indent="-466725">
              <a:lnSpc>
                <a:spcPct val="80000"/>
              </a:lnSpc>
              <a:spcBef>
                <a:spcPct val="50000"/>
              </a:spcBef>
            </a:pPr>
            <a:r>
              <a:rPr lang="en-US" dirty="0" smtClean="0"/>
              <a:t>Court system</a:t>
            </a:r>
          </a:p>
          <a:p>
            <a:endParaRPr lang="en-US" dirty="0"/>
          </a:p>
        </p:txBody>
      </p:sp>
      <p:pic>
        <p:nvPicPr>
          <p:cNvPr id="4" name="Picture 3" descr="brit-go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28800"/>
            <a:ext cx="5086350" cy="4867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</a:t>
            </a:r>
            <a:r>
              <a:rPr lang="en-US" dirty="0" smtClean="0"/>
              <a:t>Awakening</a:t>
            </a:r>
            <a:endParaRPr lang="en-US" dirty="0"/>
          </a:p>
        </p:txBody>
      </p:sp>
      <p:pic>
        <p:nvPicPr>
          <p:cNvPr id="4" name="Picture 9" descr="Jonathan_Edwa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28600"/>
            <a:ext cx="3276600" cy="418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19386"/>
            <a:ext cx="6477000" cy="36433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0000CC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Harvard, 1636—First colonial college; trained candidates for ministry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0000CC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College of William and Mary, 1694 (Anglican)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0000CC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Yale, 1701 (Congregational)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0000CC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800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Great Awakening</a:t>
            </a:r>
            <a:r>
              <a:rPr lang="en-US" sz="2800" dirty="0" smtClean="0">
                <a:solidFill>
                  <a:srgbClr val="000000"/>
                </a:solidFill>
              </a:rPr>
              <a:t> influences creation of 5 new colleges in mid-1700s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College of New Jersey (</a:t>
            </a:r>
            <a:r>
              <a:rPr lang="en-US" sz="2400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Princeton</a:t>
            </a:r>
            <a:r>
              <a:rPr lang="en-US" sz="2400" dirty="0" smtClean="0">
                <a:solidFill>
                  <a:srgbClr val="000000"/>
                </a:solidFill>
              </a:rPr>
              <a:t>), 1746 (Presbyterian)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King’s College (</a:t>
            </a:r>
            <a:r>
              <a:rPr lang="en-US" sz="2400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Columbia</a:t>
            </a:r>
            <a:r>
              <a:rPr lang="en-US" sz="2400" dirty="0" smtClean="0">
                <a:solidFill>
                  <a:srgbClr val="000000"/>
                </a:solidFill>
              </a:rPr>
              <a:t>), 1754 (Anglican)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Rhode Island College (</a:t>
            </a:r>
            <a:r>
              <a:rPr lang="en-US" sz="2400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Brown</a:t>
            </a:r>
            <a:r>
              <a:rPr lang="en-US" sz="2400" dirty="0" smtClean="0">
                <a:solidFill>
                  <a:srgbClr val="000000"/>
                </a:solidFill>
              </a:rPr>
              <a:t>), 1764 (Baptist)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Queens College (</a:t>
            </a:r>
            <a:r>
              <a:rPr lang="en-US" sz="2400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Rutgers</a:t>
            </a:r>
            <a:r>
              <a:rPr lang="en-US" sz="2400" dirty="0" smtClean="0">
                <a:solidFill>
                  <a:srgbClr val="000000"/>
                </a:solidFill>
              </a:rPr>
              <a:t>), 1766 (Dutch Reformed)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400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Dartmouth College</a:t>
            </a:r>
            <a:r>
              <a:rPr lang="en-US" sz="2400" dirty="0" smtClean="0">
                <a:solidFill>
                  <a:srgbClr val="000000"/>
                </a:solidFill>
              </a:rPr>
              <a:t>, 1769, (Congregational)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129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77000" y="1066800"/>
            <a:ext cx="2667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00B050"/>
                </a:solidFill>
              </a:rPr>
              <a:t>New colleges founded after the Great </a:t>
            </a:r>
            <a:r>
              <a:rPr lang="en-US" sz="4400" dirty="0" smtClean="0">
                <a:solidFill>
                  <a:srgbClr val="00B050"/>
                </a:solidFill>
              </a:rPr>
              <a:t>Awakening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81800" y="609600"/>
            <a:ext cx="2133600" cy="5867400"/>
          </a:xfrm>
        </p:spPr>
        <p:txBody>
          <a:bodyPr/>
          <a:lstStyle/>
          <a:p>
            <a:r>
              <a:rPr lang="en-US" dirty="0" smtClean="0"/>
              <a:t>British North America, a melting pot</a:t>
            </a:r>
            <a:endParaRPr lang="en-US" dirty="0"/>
          </a:p>
        </p:txBody>
      </p:sp>
      <p:pic>
        <p:nvPicPr>
          <p:cNvPr id="5" name="Picture 7" descr="20278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76200" y="0"/>
            <a:ext cx="65532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Chart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4" y="76200"/>
            <a:ext cx="6905626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82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20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5791200" cy="687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6781800" y="533400"/>
            <a:ext cx="2133600" cy="5867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British North America, a melting pot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438</TotalTime>
  <Words>586</Words>
  <Application>Microsoft Macintosh PowerPoint</Application>
  <PresentationFormat>On-screen Show (4:3)</PresentationFormat>
  <Paragraphs>89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Colonial Culture</vt:lpstr>
      <vt:lpstr>PowerPoint Presentation</vt:lpstr>
      <vt:lpstr>Politics in the Colonies (1775)</vt:lpstr>
      <vt:lpstr>Great Awakening</vt:lpstr>
      <vt:lpstr>Higher Education</vt:lpstr>
      <vt:lpstr> </vt:lpstr>
      <vt:lpstr>British North America, a melting pot</vt:lpstr>
      <vt:lpstr>PowerPoint Presentation</vt:lpstr>
      <vt:lpstr>PowerPoint Presentation</vt:lpstr>
      <vt:lpstr>Colonial Culture Trends</vt:lpstr>
      <vt:lpstr>City vs. Country Life</vt:lpstr>
      <vt:lpstr>Strict social hierarchy</vt:lpstr>
      <vt:lpstr>Southern Colonies</vt:lpstr>
      <vt:lpstr>New England &amp; Middle Colonies</vt:lpstr>
      <vt:lpstr>England &amp; Colonies Prosper</vt:lpstr>
      <vt:lpstr>PowerPoint Presentation</vt:lpstr>
      <vt:lpstr>Triangular Trade</vt:lpstr>
      <vt:lpstr>Britain wanted more profit from lucrative colonial trade!</vt:lpstr>
      <vt:lpstr>Dominion of New England</vt:lpstr>
      <vt:lpstr>Navigation Acts</vt:lpstr>
      <vt:lpstr>PowerPoint Presentation</vt:lpstr>
      <vt:lpstr>Conclusion</vt:lpstr>
    </vt:vector>
  </TitlesOfParts>
  <Company>Virginia Beach City Public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Society to 1750</dc:title>
  <dc:creator>kslacks</dc:creator>
  <cp:lastModifiedBy>Kate Lacks</cp:lastModifiedBy>
  <cp:revision>36</cp:revision>
  <dcterms:created xsi:type="dcterms:W3CDTF">2011-08-17T15:59:32Z</dcterms:created>
  <dcterms:modified xsi:type="dcterms:W3CDTF">2017-09-21T14:07:48Z</dcterms:modified>
</cp:coreProperties>
</file>