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5" r:id="rId48"/>
    <p:sldId id="294" r:id="rId49"/>
    <p:sldId id="304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F02A824-68CE-0046-BC69-610BBB5C4361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3E026B3-E8A7-9946-980B-A3A09250E58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A824-68CE-0046-BC69-610BBB5C4361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026B3-E8A7-9946-980B-A3A09250E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A824-68CE-0046-BC69-610BBB5C4361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026B3-E8A7-9946-980B-A3A09250E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A824-68CE-0046-BC69-610BBB5C4361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026B3-E8A7-9946-980B-A3A09250E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A824-68CE-0046-BC69-610BBB5C4361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026B3-E8A7-9946-980B-A3A09250E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A824-68CE-0046-BC69-610BBB5C4361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026B3-E8A7-9946-980B-A3A09250E5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A824-68CE-0046-BC69-610BBB5C4361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026B3-E8A7-9946-980B-A3A09250E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A824-68CE-0046-BC69-610BBB5C4361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026B3-E8A7-9946-980B-A3A09250E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A824-68CE-0046-BC69-610BBB5C4361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026B3-E8A7-9946-980B-A3A09250E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A824-68CE-0046-BC69-610BBB5C4361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026B3-E8A7-9946-980B-A3A09250E58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A824-68CE-0046-BC69-610BBB5C4361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026B3-E8A7-9946-980B-A3A09250E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F02A824-68CE-0046-BC69-610BBB5C4361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3E026B3-E8A7-9946-980B-A3A09250E5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4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5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6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7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Checking &amp; Savings Accounts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Economics</a:t>
            </a:r>
          </a:p>
          <a:p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02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615528" y="2201863"/>
            <a:ext cx="3125787" cy="3741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dirty="0" smtClean="0"/>
              <a:t>Convenient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Small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Allows a person to carry less cash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Does not allow overspending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665115" y="2209800"/>
            <a:ext cx="4800600" cy="3505200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Can lose track of balance if transactions are not written down</a:t>
            </a:r>
          </a:p>
          <a:p>
            <a:pPr>
              <a:defRPr/>
            </a:pPr>
            <a:r>
              <a:rPr lang="en-US" dirty="0" smtClean="0"/>
              <a:t>Opens checking account up to credit fraud</a:t>
            </a:r>
          </a:p>
          <a:p>
            <a:pPr>
              <a:defRPr/>
            </a:pPr>
            <a:r>
              <a:rPr lang="en-US" dirty="0" smtClean="0"/>
              <a:t>Others can gain access to the account if the card is lost and PIN is known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66913" y="1532074"/>
            <a:ext cx="7313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  <a:defRPr/>
            </a:pPr>
            <a:r>
              <a:rPr lang="en-US" sz="3000" b="1" dirty="0">
                <a:latin typeface="Centaur" charset="0"/>
                <a:cs typeface="+mn-cs"/>
              </a:rPr>
              <a:t>	  </a:t>
            </a:r>
            <a:r>
              <a:rPr lang="en-US" sz="3000" b="1" u="sng" dirty="0">
                <a:latin typeface="Centaur" charset="0"/>
                <a:cs typeface="+mn-cs"/>
              </a:rPr>
              <a:t>Pros </a:t>
            </a:r>
            <a:r>
              <a:rPr lang="en-US" sz="3000" b="1" dirty="0">
                <a:latin typeface="Centaur" charset="0"/>
                <a:cs typeface="+mn-cs"/>
              </a:rPr>
              <a:t>	</a:t>
            </a:r>
            <a:r>
              <a:rPr lang="en-US" sz="2800" b="1" dirty="0">
                <a:latin typeface="Centaur" charset="0"/>
                <a:cs typeface="+mn-cs"/>
              </a:rPr>
              <a:t>	</a:t>
            </a:r>
            <a:r>
              <a:rPr lang="en-US" sz="3000" b="1" dirty="0">
                <a:latin typeface="Centaur" charset="0"/>
                <a:cs typeface="+mn-cs"/>
              </a:rPr>
              <a:t>	   </a:t>
            </a:r>
            <a:r>
              <a:rPr lang="en-US" sz="3000" b="1" u="sng" dirty="0">
                <a:latin typeface="Centaur" charset="0"/>
                <a:cs typeface="+mn-cs"/>
              </a:rPr>
              <a:t>Cons</a:t>
            </a:r>
          </a:p>
        </p:txBody>
      </p:sp>
    </p:spTree>
    <p:extLst>
      <p:ext uri="{BB962C8B-B14F-4D97-AF65-F5344CB8AC3E}">
        <p14:creationId xmlns:p14="http://schemas.microsoft.com/office/powerpoint/2010/main" val="583658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Debit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b="1" dirty="0"/>
              <a:t>Account Number</a:t>
            </a:r>
            <a:r>
              <a:rPr lang="en-US" dirty="0"/>
              <a:t>—Links all purchases made with the card to a designated bank account</a:t>
            </a:r>
            <a:endParaRPr lang="en-US" b="1" dirty="0"/>
          </a:p>
          <a:p>
            <a:pPr>
              <a:defRPr/>
            </a:pPr>
            <a:r>
              <a:rPr lang="en-US" b="1" dirty="0"/>
              <a:t>Expiration Date—</a:t>
            </a:r>
            <a:r>
              <a:rPr lang="en-US" dirty="0"/>
              <a:t> The debit card is valid and may be used until this date</a:t>
            </a:r>
            <a:endParaRPr lang="en-US" b="1" dirty="0"/>
          </a:p>
          <a:p>
            <a:pPr>
              <a:defRPr/>
            </a:pPr>
            <a:r>
              <a:rPr lang="en-US" b="1" dirty="0"/>
              <a:t>Cardholder’s Name— </a:t>
            </a:r>
            <a:r>
              <a:rPr lang="en-US" dirty="0"/>
              <a:t>The cardholder’s full name is written out and displayed.</a:t>
            </a:r>
            <a:endParaRPr lang="en-US" b="1" dirty="0"/>
          </a:p>
          <a:p>
            <a:pPr>
              <a:defRPr/>
            </a:pPr>
            <a:r>
              <a:rPr lang="en-US" b="1" dirty="0"/>
              <a:t>Magnetic Strip— </a:t>
            </a:r>
            <a:r>
              <a:rPr lang="en-US" dirty="0"/>
              <a:t>When the debit card is swiped, the magnetic strip automatically withdraws funds from the cardholder’s account.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037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Debit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b="1" dirty="0"/>
              <a:t>Authorized Signature— </a:t>
            </a:r>
            <a:r>
              <a:rPr lang="en-US" dirty="0"/>
              <a:t>Sign in the signature box on the back of the debit card to authorize payments</a:t>
            </a:r>
          </a:p>
          <a:p>
            <a:pPr lvl="1">
              <a:defRPr/>
            </a:pPr>
            <a:r>
              <a:rPr lang="en-US" sz="2000" dirty="0"/>
              <a:t>Should also write, “See ID” in the signature box</a:t>
            </a:r>
          </a:p>
          <a:p>
            <a:pPr lvl="1">
              <a:defRPr/>
            </a:pPr>
            <a:r>
              <a:rPr lang="en-US" sz="2000" dirty="0"/>
              <a:t>Ensures the person using the card is authorized to do so</a:t>
            </a:r>
            <a:endParaRPr lang="en-US" sz="2000" b="1" dirty="0"/>
          </a:p>
          <a:p>
            <a:pPr>
              <a:defRPr/>
            </a:pPr>
            <a:r>
              <a:rPr lang="en-US" b="1" dirty="0"/>
              <a:t>Verification Number—</a:t>
            </a:r>
            <a:r>
              <a:rPr lang="en-US" dirty="0"/>
              <a:t>This three digit code is located on the back of the card in the signature area</a:t>
            </a:r>
          </a:p>
          <a:p>
            <a:pPr lvl="1">
              <a:defRPr/>
            </a:pPr>
            <a:r>
              <a:rPr lang="en-US" sz="2000" dirty="0"/>
              <a:t>Help ensure the card is in the cardholder’s possession when making purchases </a:t>
            </a:r>
          </a:p>
          <a:p>
            <a:pPr lvl="1">
              <a:defRPr/>
            </a:pPr>
            <a:r>
              <a:rPr lang="en-US" sz="2000" dirty="0"/>
              <a:t>Prevents unauthorized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487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check?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2900">
              <a:buClr>
                <a:schemeClr val="tx2"/>
              </a:buClr>
              <a:buSzPct val="70000"/>
              <a:buFont typeface="Wingdings" charset="0"/>
              <a:buChar char="¡"/>
              <a:defRPr/>
            </a:pPr>
            <a:r>
              <a:rPr lang="en-US" dirty="0"/>
              <a:t>Used at the time of purchase as the form of payment</a:t>
            </a:r>
          </a:p>
          <a:p>
            <a:pPr>
              <a:defRPr/>
            </a:pPr>
            <a:r>
              <a:rPr lang="en-US" dirty="0"/>
              <a:t>Piece of paper pre-printed with the account </a:t>
            </a:r>
            <a:r>
              <a:rPr lang="en-US" dirty="0" smtClean="0"/>
              <a:t>holder’s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en-US" sz="2400" dirty="0"/>
              <a:t>Name</a:t>
            </a:r>
          </a:p>
          <a:p>
            <a:pPr lvl="1">
              <a:defRPr/>
            </a:pPr>
            <a:r>
              <a:rPr lang="en-US" sz="2400" dirty="0"/>
              <a:t>Address</a:t>
            </a:r>
          </a:p>
          <a:p>
            <a:pPr lvl="1">
              <a:defRPr/>
            </a:pPr>
            <a:r>
              <a:rPr lang="en-US" sz="2400" dirty="0"/>
              <a:t>Financial institution</a:t>
            </a:r>
          </a:p>
          <a:p>
            <a:pPr lvl="1">
              <a:defRPr/>
            </a:pPr>
            <a:r>
              <a:rPr lang="en-US" sz="2400" dirty="0"/>
              <a:t>Identification numbers</a:t>
            </a:r>
          </a:p>
          <a:p>
            <a:pPr indent="-342900">
              <a:buClr>
                <a:schemeClr val="tx2"/>
              </a:buClr>
              <a:buSzPct val="70000"/>
              <a:buFont typeface="Wingdings" charset="0"/>
              <a:buChar char="¡"/>
              <a:defRPr/>
            </a:pPr>
            <a:endParaRPr lang="en-US" dirty="0">
              <a:latin typeface="Centaur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42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checking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b="1" dirty="0"/>
              <a:t>Checking Account Register</a:t>
            </a:r>
          </a:p>
          <a:p>
            <a:pPr lvl="1">
              <a:defRPr/>
            </a:pPr>
            <a:r>
              <a:rPr lang="en-US" dirty="0"/>
              <a:t>Place to immediately record all monetary transactions for a checking </a:t>
            </a:r>
            <a:r>
              <a:rPr lang="en-US" dirty="0" smtClean="0"/>
              <a:t>account</a:t>
            </a:r>
          </a:p>
          <a:p>
            <a:pPr lvl="1">
              <a:defRPr/>
            </a:pPr>
            <a:r>
              <a:rPr lang="en-US" dirty="0" smtClean="0"/>
              <a:t>Transactions include: Written </a:t>
            </a:r>
            <a:r>
              <a:rPr lang="en-US" dirty="0"/>
              <a:t>checks, ATM withdrawals, debit card purchases, deposits </a:t>
            </a:r>
            <a:r>
              <a:rPr lang="en-US" dirty="0" smtClean="0"/>
              <a:t>and </a:t>
            </a:r>
            <a:r>
              <a:rPr lang="en-US" dirty="0"/>
              <a:t>additional bank fees</a:t>
            </a:r>
          </a:p>
          <a:p>
            <a:pPr>
              <a:defRPr/>
            </a:pPr>
            <a:r>
              <a:rPr lang="en-US" b="1" dirty="0" smtClean="0"/>
              <a:t>Checkbook contains</a:t>
            </a:r>
          </a:p>
          <a:p>
            <a:pPr lvl="1">
              <a:defRPr/>
            </a:pPr>
            <a:r>
              <a:rPr lang="en-US" dirty="0" smtClean="0"/>
              <a:t>Checks</a:t>
            </a:r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/>
              <a:t>register to track monetary </a:t>
            </a:r>
            <a:r>
              <a:rPr lang="en-US" dirty="0" smtClean="0"/>
              <a:t>transactions</a:t>
            </a:r>
          </a:p>
          <a:p>
            <a:pPr lvl="1">
              <a:defRPr/>
            </a:pPr>
            <a:r>
              <a:rPr lang="en-US" dirty="0" smtClean="0"/>
              <a:t>Deposit and withdrawal slips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95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Account Register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3000" dirty="0" smtClean="0">
                <a:cs typeface="+mn-cs"/>
              </a:rPr>
              <a:t>Place to record all monetary transactions for a checking account</a:t>
            </a:r>
          </a:p>
          <a:p>
            <a:pPr lvl="2" eaLnBrk="1" hangingPunct="1">
              <a:defRPr/>
            </a:pPr>
            <a:r>
              <a:rPr lang="en-US" sz="2400" dirty="0" smtClean="0"/>
              <a:t>Deposits, checks, ATM use, debit card purchases, additional bank fees</a:t>
            </a:r>
          </a:p>
          <a:p>
            <a:pPr eaLnBrk="1" hangingPunct="1">
              <a:defRPr/>
            </a:pPr>
            <a:r>
              <a:rPr lang="en-US" sz="3000" dirty="0" smtClean="0">
                <a:cs typeface="+mn-cs"/>
              </a:rPr>
              <a:t>Used to keep a running balance of the account</a:t>
            </a:r>
          </a:p>
          <a:p>
            <a:pPr eaLnBrk="1" hangingPunct="1">
              <a:defRPr/>
            </a:pPr>
            <a:r>
              <a:rPr lang="en-US" sz="3000" dirty="0" smtClean="0">
                <a:cs typeface="+mn-cs"/>
              </a:rPr>
              <a:t>Remember… </a:t>
            </a:r>
            <a:r>
              <a:rPr lang="en-US" sz="3000" dirty="0" smtClean="0"/>
              <a:t>record </a:t>
            </a:r>
            <a:r>
              <a:rPr lang="en-US" sz="3000" dirty="0" smtClean="0"/>
              <a:t>every transaction!</a:t>
            </a:r>
          </a:p>
        </p:txBody>
      </p:sp>
    </p:spTree>
    <p:extLst>
      <p:ext uri="{BB962C8B-B14F-4D97-AF65-F5344CB8AC3E}">
        <p14:creationId xmlns:p14="http://schemas.microsoft.com/office/powerpoint/2010/main" val="3428937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Check Register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549775"/>
            <a:ext cx="7313613" cy="1393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cs typeface="+mn-cs"/>
              </a:rPr>
              <a:t>Date</a:t>
            </a:r>
          </a:p>
          <a:p>
            <a:pPr lvl="1" eaLnBrk="1" hangingPunct="1">
              <a:defRPr/>
            </a:pPr>
            <a:r>
              <a:rPr lang="en-US" smtClean="0"/>
              <a:t>The date the check was written or transaction was made</a:t>
            </a:r>
          </a:p>
        </p:txBody>
      </p:sp>
      <p:pic>
        <p:nvPicPr>
          <p:cNvPr id="37891" name="Picture 6" descr="d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09738"/>
            <a:ext cx="7061200" cy="26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648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7740" y="4894264"/>
            <a:ext cx="7773987" cy="1446213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+mn-cs"/>
              </a:rPr>
              <a:t>Number</a:t>
            </a:r>
          </a:p>
          <a:p>
            <a:pPr lvl="1" eaLnBrk="1" hangingPunct="1">
              <a:defRPr/>
            </a:pPr>
            <a:r>
              <a:rPr lang="en-US" dirty="0" smtClean="0"/>
              <a:t>The number of the written check; if a debit card or ATM was used, write DC or ATM</a:t>
            </a:r>
          </a:p>
        </p:txBody>
      </p:sp>
      <p:pic>
        <p:nvPicPr>
          <p:cNvPr id="38915" name="Picture 7" descr="num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612" y="2212580"/>
            <a:ext cx="70866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Register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19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Check Register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495800"/>
            <a:ext cx="7773988" cy="14462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>
                <a:cs typeface="+mn-cs"/>
              </a:rPr>
              <a:t>Description of Transaction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The person/business the check was written to or where the debit card was used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Gray line can be used to write the memo</a:t>
            </a:r>
          </a:p>
        </p:txBody>
      </p:sp>
      <p:pic>
        <p:nvPicPr>
          <p:cNvPr id="39939" name="Picture 5" descr="desc of tr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25613"/>
            <a:ext cx="70866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542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Check Register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4495800"/>
            <a:ext cx="7773987" cy="1446213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cs typeface="+mn-cs"/>
              </a:rPr>
              <a:t>Payment/Debit(-)</a:t>
            </a:r>
          </a:p>
          <a:p>
            <a:pPr lvl="1" eaLnBrk="1" hangingPunct="1">
              <a:defRPr/>
            </a:pPr>
            <a:r>
              <a:rPr lang="en-US" smtClean="0"/>
              <a:t>Amount of the transaction</a:t>
            </a:r>
          </a:p>
          <a:p>
            <a:pPr lvl="1" eaLnBrk="1" hangingPunct="1">
              <a:defRPr/>
            </a:pPr>
            <a:r>
              <a:rPr lang="en-US" smtClean="0"/>
              <a:t>Deducted from the balance</a:t>
            </a:r>
          </a:p>
        </p:txBody>
      </p:sp>
      <p:pic>
        <p:nvPicPr>
          <p:cNvPr id="40963" name="Picture 5" descr="pay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70866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7210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Checking Account?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Common financial service used by many </a:t>
            </a:r>
            <a:r>
              <a:rPr lang="en-US" dirty="0" smtClean="0"/>
              <a:t>consumers (a place to keep money)</a:t>
            </a: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Funds are easily </a:t>
            </a:r>
            <a:r>
              <a:rPr lang="en-US" dirty="0" smtClean="0"/>
              <a:t>accessed (Check, ATM, debit card, phone, Internet)</a:t>
            </a: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Services </a:t>
            </a:r>
            <a:r>
              <a:rPr lang="en-US" dirty="0"/>
              <a:t>and fees vary depending upon the financial institution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4525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Check Register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4495800"/>
            <a:ext cx="7773987" cy="1446213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cs typeface="+mn-cs"/>
              </a:rPr>
              <a:t>Deposit/Credit(+)</a:t>
            </a:r>
          </a:p>
          <a:p>
            <a:pPr lvl="1" eaLnBrk="1" hangingPunct="1">
              <a:defRPr/>
            </a:pPr>
            <a:r>
              <a:rPr lang="en-US" smtClean="0"/>
              <a:t>Amount of the transaction</a:t>
            </a:r>
          </a:p>
          <a:p>
            <a:pPr lvl="1" eaLnBrk="1" hangingPunct="1">
              <a:defRPr/>
            </a:pPr>
            <a:r>
              <a:rPr lang="en-US" smtClean="0"/>
              <a:t>Added to the balance</a:t>
            </a:r>
          </a:p>
        </p:txBody>
      </p:sp>
      <p:pic>
        <p:nvPicPr>
          <p:cNvPr id="41987" name="Picture 5" descr="d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70866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952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19" y="454224"/>
            <a:ext cx="73136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Check Register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19" y="4645224"/>
            <a:ext cx="7773988" cy="144621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latin typeface="Baskerville Old Face" charset="0"/>
                <a:cs typeface="+mn-cs"/>
              </a:rPr>
              <a:t>√ </a:t>
            </a:r>
            <a:r>
              <a:rPr lang="en-US" sz="2400" b="1" dirty="0" smtClean="0">
                <a:cs typeface="+mn-cs"/>
              </a:rPr>
              <a:t>T</a:t>
            </a:r>
          </a:p>
          <a:p>
            <a:pPr lvl="1" eaLnBrk="1" hangingPunct="1">
              <a:defRPr/>
            </a:pPr>
            <a:r>
              <a:rPr lang="en-US" sz="2000" dirty="0" smtClean="0"/>
              <a:t>A box used to track whether the check has cleared on the monthly bank statement when reconciling at the end of each month</a:t>
            </a:r>
          </a:p>
        </p:txBody>
      </p:sp>
      <p:pic>
        <p:nvPicPr>
          <p:cNvPr id="43011" name="Picture 5" descr="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19" y="1825824"/>
            <a:ext cx="7086600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2899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744616" y="379512"/>
            <a:ext cx="73136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Check Register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29" y="4570512"/>
            <a:ext cx="7773987" cy="1446213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cs typeface="+mn-cs"/>
              </a:rPr>
              <a:t>Fee (if any)</a:t>
            </a:r>
          </a:p>
          <a:p>
            <a:pPr lvl="1" eaLnBrk="1" hangingPunct="1">
              <a:defRPr/>
            </a:pPr>
            <a:r>
              <a:rPr lang="en-US" smtClean="0"/>
              <a:t>Any extra fees charged to the account</a:t>
            </a:r>
          </a:p>
          <a:p>
            <a:pPr lvl="1" eaLnBrk="1" hangingPunct="1">
              <a:defRPr/>
            </a:pPr>
            <a:r>
              <a:rPr lang="en-US" smtClean="0"/>
              <a:t>Listed on the bank statement</a:t>
            </a:r>
          </a:p>
        </p:txBody>
      </p:sp>
      <p:pic>
        <p:nvPicPr>
          <p:cNvPr id="44035" name="Picture 5" descr="f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16" y="1751112"/>
            <a:ext cx="70866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2375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45020" y="429320"/>
            <a:ext cx="73136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Check Register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2033" y="4620320"/>
            <a:ext cx="7773987" cy="14462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>
                <a:cs typeface="+mn-cs"/>
              </a:rPr>
              <a:t>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The running total of the checking account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Calculated by adding or subtracting each transaction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Keep this updated</a:t>
            </a:r>
          </a:p>
        </p:txBody>
      </p:sp>
      <p:pic>
        <p:nvPicPr>
          <p:cNvPr id="45059" name="Picture 9" descr="Register - Bal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20" y="1867595"/>
            <a:ext cx="69342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6971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Bouncing a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written for an amount over the remaining balance in the account</a:t>
            </a:r>
          </a:p>
          <a:p>
            <a:r>
              <a:rPr lang="en-US" dirty="0" smtClean="0"/>
              <a:t>“Bounces” due to insufficient funds</a:t>
            </a:r>
          </a:p>
          <a:p>
            <a:r>
              <a:rPr lang="en-US" dirty="0" smtClean="0"/>
              <a:t>Fee charged</a:t>
            </a:r>
          </a:p>
          <a:p>
            <a:r>
              <a:rPr lang="en-US" dirty="0" smtClean="0"/>
              <a:t>Harms personal credit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35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Endorsing a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Endorsement: signature (approves that it can be cashed or deposited)</a:t>
            </a:r>
          </a:p>
          <a:p>
            <a:r>
              <a:rPr lang="en-US" dirty="0" smtClean="0"/>
              <a:t>Must be endorsed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34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Writing a Check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419600"/>
            <a:ext cx="81534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cs typeface="+mn-cs"/>
              </a:rPr>
              <a:t>Personal Information</a:t>
            </a:r>
          </a:p>
          <a:p>
            <a:pPr lvl="1" eaLnBrk="1" hangingPunct="1">
              <a:defRPr/>
            </a:pPr>
            <a:r>
              <a:rPr lang="en-US" sz="2000" dirty="0" smtClean="0"/>
              <a:t>Account </a:t>
            </a:r>
            <a:r>
              <a:rPr lang="en-US" sz="2000" dirty="0" smtClean="0"/>
              <a:t>holder</a:t>
            </a:r>
            <a:r>
              <a:rPr lang="en-US" sz="2000" dirty="0" smtClean="0">
                <a:latin typeface="Arial"/>
              </a:rPr>
              <a:t>’</a:t>
            </a:r>
            <a:r>
              <a:rPr lang="en-US" sz="2000" dirty="0" smtClean="0"/>
              <a:t>s </a:t>
            </a:r>
            <a:r>
              <a:rPr lang="en-US" sz="2000" dirty="0" smtClean="0"/>
              <a:t>name and address</a:t>
            </a:r>
          </a:p>
          <a:p>
            <a:pPr lvl="1" eaLnBrk="1" hangingPunct="1">
              <a:defRPr/>
            </a:pPr>
            <a:r>
              <a:rPr lang="en-US" sz="2000" dirty="0" smtClean="0"/>
              <a:t>May include a phone number, not required</a:t>
            </a:r>
          </a:p>
          <a:p>
            <a:pPr lvl="1" eaLnBrk="1" hangingPunct="1">
              <a:defRPr/>
            </a:pPr>
            <a:r>
              <a:rPr lang="en-US" sz="2000" dirty="0" smtClean="0"/>
              <a:t>DO NOT list a social security number for safety reasons</a:t>
            </a:r>
          </a:p>
        </p:txBody>
      </p:sp>
      <p:pic>
        <p:nvPicPr>
          <p:cNvPr id="22531" name="Picture 4" descr="pers inf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5532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9835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Writing a Check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549775"/>
            <a:ext cx="7313613" cy="1393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cs typeface="+mn-cs"/>
              </a:rPr>
              <a:t>Check Number</a:t>
            </a:r>
          </a:p>
          <a:p>
            <a:pPr lvl="1" eaLnBrk="1" hangingPunct="1">
              <a:defRPr/>
            </a:pPr>
            <a:r>
              <a:rPr lang="en-US" smtClean="0"/>
              <a:t>Numbers used to identify checks</a:t>
            </a:r>
          </a:p>
          <a:p>
            <a:pPr lvl="1" eaLnBrk="1" hangingPunct="1">
              <a:defRPr/>
            </a:pPr>
            <a:r>
              <a:rPr lang="en-US" smtClean="0"/>
              <a:t>Printed chronologically</a:t>
            </a:r>
          </a:p>
        </p:txBody>
      </p:sp>
      <p:pic>
        <p:nvPicPr>
          <p:cNvPr id="23555" name="Picture 6" descr="Check - Num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5532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8639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Writing a Check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549775"/>
            <a:ext cx="7313613" cy="1393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cs typeface="+mn-cs"/>
              </a:rPr>
              <a:t>Date</a:t>
            </a:r>
          </a:p>
          <a:p>
            <a:pPr lvl="1" eaLnBrk="1" hangingPunct="1">
              <a:defRPr/>
            </a:pPr>
            <a:r>
              <a:rPr lang="en-US" smtClean="0"/>
              <a:t>The date the check is written</a:t>
            </a:r>
          </a:p>
        </p:txBody>
      </p:sp>
      <p:pic>
        <p:nvPicPr>
          <p:cNvPr id="24579" name="Picture 7" descr="Check - D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5532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5972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Writing a Check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549775"/>
            <a:ext cx="7313613" cy="1393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cs typeface="+mn-cs"/>
              </a:rPr>
              <a:t>Pay to the Order of</a:t>
            </a:r>
          </a:p>
          <a:p>
            <a:pPr lvl="1" eaLnBrk="1" hangingPunct="1">
              <a:defRPr/>
            </a:pPr>
            <a:r>
              <a:rPr lang="en-US" smtClean="0"/>
              <a:t>The name of the person or business to whom the check is being written</a:t>
            </a:r>
          </a:p>
        </p:txBody>
      </p:sp>
      <p:pic>
        <p:nvPicPr>
          <p:cNvPr id="25603" name="Picture 5" descr="pay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532563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2420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necessary?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Money is </a:t>
            </a:r>
            <a:r>
              <a:rPr lang="en-US" b="1" dirty="0" smtClean="0"/>
              <a:t>insured</a:t>
            </a:r>
            <a:r>
              <a:rPr lang="en-US" dirty="0" smtClean="0"/>
              <a:t> (FDIC)</a:t>
            </a:r>
            <a:endParaRPr lang="en-US" dirty="0"/>
          </a:p>
          <a:p>
            <a:pPr>
              <a:defRPr/>
            </a:pPr>
            <a:r>
              <a:rPr lang="en-US" b="1" dirty="0"/>
              <a:t>Convenience</a:t>
            </a:r>
            <a:r>
              <a:rPr lang="en-US" dirty="0"/>
              <a:t> – useful for paying </a:t>
            </a:r>
            <a:r>
              <a:rPr lang="en-US" dirty="0" smtClean="0"/>
              <a:t>bills; easier &amp; safer than carrying a large amount of cash</a:t>
            </a:r>
            <a:endParaRPr lang="en-US" dirty="0"/>
          </a:p>
          <a:p>
            <a:pPr>
              <a:defRPr/>
            </a:pPr>
            <a:r>
              <a:rPr lang="en-US" dirty="0"/>
              <a:t>Spending Plan </a:t>
            </a:r>
            <a:r>
              <a:rPr lang="en-US" dirty="0" smtClean="0"/>
              <a:t>Tool (Keeps </a:t>
            </a:r>
            <a:r>
              <a:rPr lang="en-US" dirty="0"/>
              <a:t>a </a:t>
            </a:r>
            <a:r>
              <a:rPr lang="en-US" b="1" dirty="0"/>
              <a:t>record</a:t>
            </a:r>
            <a:r>
              <a:rPr lang="en-US" dirty="0"/>
              <a:t> of where money is </a:t>
            </a:r>
            <a:r>
              <a:rPr lang="en-US" dirty="0" smtClean="0"/>
              <a:t>spent)</a:t>
            </a:r>
          </a:p>
          <a:p>
            <a:pPr>
              <a:defRPr/>
            </a:pPr>
            <a:r>
              <a:rPr lang="en-US" dirty="0" smtClean="0"/>
              <a:t>Allows for </a:t>
            </a:r>
            <a:r>
              <a:rPr lang="en-US" b="1" dirty="0" smtClean="0"/>
              <a:t>direct deposit </a:t>
            </a:r>
            <a:r>
              <a:rPr lang="en-US" dirty="0" smtClean="0"/>
              <a:t>(</a:t>
            </a:r>
            <a:r>
              <a:rPr lang="en-US" dirty="0"/>
              <a:t>electronic transfers of payments directly from the </a:t>
            </a:r>
            <a:r>
              <a:rPr lang="en-US" dirty="0" smtClean="0"/>
              <a:t>payer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account to the account of the person being </a:t>
            </a:r>
            <a:r>
              <a:rPr lang="en-US" dirty="0" smtClean="0"/>
              <a:t>paid)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2108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Writing a Check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4495800"/>
            <a:ext cx="8001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b="1" smtClean="0">
                <a:cs typeface="+mn-cs"/>
              </a:rPr>
              <a:t>Amount of the Check in Numerals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The amount of the check written numerically in the box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Write the cents smaller and underline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Write the numbers directly next the dollar sign to prevent someone else from adding numbers to change the amount</a:t>
            </a:r>
          </a:p>
        </p:txBody>
      </p:sp>
      <p:pic>
        <p:nvPicPr>
          <p:cNvPr id="26627" name="Picture 5" descr="numb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55320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209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Writing a Check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513" y="4495800"/>
            <a:ext cx="8001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smtClean="0">
                <a:cs typeface="+mn-cs"/>
              </a:rPr>
              <a:t>Amount of the Check in Words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The amount of the check written in words on the second line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Start at the far left of the line, write the amount in words, followed by </a:t>
            </a:r>
            <a:r>
              <a:rPr lang="ja-JP" altLang="en-US" sz="1800" dirty="0" smtClean="0">
                <a:latin typeface="Arial"/>
              </a:rPr>
              <a:t>‘</a:t>
            </a:r>
            <a:r>
              <a:rPr lang="en-US" sz="1800" dirty="0" smtClean="0"/>
              <a:t>and</a:t>
            </a:r>
            <a:r>
              <a:rPr lang="ja-JP" altLang="en-US" sz="1800" dirty="0" smtClean="0">
                <a:latin typeface="Arial"/>
              </a:rPr>
              <a:t>’</a:t>
            </a:r>
            <a:r>
              <a:rPr lang="en-US" sz="1800" dirty="0" smtClean="0"/>
              <a:t>, and the amount of cents over 100; draw a line from the end of the words to the word </a:t>
            </a:r>
            <a:r>
              <a:rPr lang="ja-JP" altLang="en-US" sz="1800" dirty="0" smtClean="0">
                <a:latin typeface="Arial"/>
              </a:rPr>
              <a:t>‘</a:t>
            </a:r>
            <a:r>
              <a:rPr lang="en-US" sz="1800" dirty="0" smtClean="0"/>
              <a:t>dollars</a:t>
            </a:r>
            <a:r>
              <a:rPr lang="ja-JP" altLang="en-US" sz="1800" dirty="0" smtClean="0">
                <a:latin typeface="Arial"/>
              </a:rPr>
              <a:t>’</a:t>
            </a:r>
            <a:endParaRPr lang="en-US" sz="1800" dirty="0" smtClean="0"/>
          </a:p>
        </p:txBody>
      </p:sp>
      <p:pic>
        <p:nvPicPr>
          <p:cNvPr id="27651" name="Picture 5" descr="wor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65532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693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Writing a Check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713" y="4495800"/>
            <a:ext cx="82296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cs typeface="+mn-cs"/>
              </a:rPr>
              <a:t>Memo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Space used to identify the reason for writing a check; optional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Good place to write information requested by a company when paying a bill, generally the account number</a:t>
            </a:r>
          </a:p>
        </p:txBody>
      </p:sp>
      <p:pic>
        <p:nvPicPr>
          <p:cNvPr id="28675" name="Picture 5" descr="me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65532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985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Writing a Check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95800"/>
            <a:ext cx="82296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+mn-cs"/>
              </a:rPr>
              <a:t>Signature</a:t>
            </a:r>
          </a:p>
          <a:p>
            <a:pPr lvl="1" eaLnBrk="1" hangingPunct="1">
              <a:defRPr/>
            </a:pPr>
            <a:r>
              <a:rPr lang="en-US" dirty="0" smtClean="0"/>
              <a:t>The account </a:t>
            </a:r>
            <a:r>
              <a:rPr lang="en-US" dirty="0" smtClean="0"/>
              <a:t>holder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 smtClean="0"/>
              <a:t>signature agreeing to the transaction</a:t>
            </a:r>
          </a:p>
        </p:txBody>
      </p:sp>
      <p:pic>
        <p:nvPicPr>
          <p:cNvPr id="29699" name="Picture 5" descr="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6545263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1055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Writing a Check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814" y="4495800"/>
            <a:ext cx="82296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cs typeface="+mn-cs"/>
              </a:rPr>
              <a:t>Identification Numbers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First - routing numbers to identify the </a:t>
            </a:r>
            <a:r>
              <a:rPr lang="en-US" sz="2000" dirty="0" smtClean="0"/>
              <a:t>account</a:t>
            </a:r>
            <a:r>
              <a:rPr lang="en-US" sz="2000" dirty="0" smtClean="0">
                <a:latin typeface="Arial"/>
              </a:rPr>
              <a:t>’</a:t>
            </a:r>
            <a:r>
              <a:rPr lang="en-US" sz="2000" dirty="0" smtClean="0"/>
              <a:t>s </a:t>
            </a:r>
            <a:r>
              <a:rPr lang="en-US" sz="2000" dirty="0" smtClean="0"/>
              <a:t>financial institution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Second - account number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Third - check number</a:t>
            </a:r>
          </a:p>
        </p:txBody>
      </p:sp>
      <p:pic>
        <p:nvPicPr>
          <p:cNvPr id="30723" name="Picture 5" descr="id numb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6469063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4586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Writing a Check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797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Deposit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defRPr/>
            </a:pPr>
            <a:r>
              <a:rPr lang="en-US" sz="3000" b="1" dirty="0"/>
              <a:t>Deposit slip</a:t>
            </a:r>
          </a:p>
          <a:p>
            <a:pPr marL="914400" lvl="1" indent="-457200">
              <a:lnSpc>
                <a:spcPct val="90000"/>
              </a:lnSpc>
              <a:defRPr/>
            </a:pPr>
            <a:r>
              <a:rPr lang="en-US" sz="2000" dirty="0"/>
              <a:t>Contains the account </a:t>
            </a:r>
            <a:r>
              <a:rPr lang="en-US" sz="2000" dirty="0" smtClean="0"/>
              <a:t>holder</a:t>
            </a:r>
            <a:r>
              <a:rPr lang="en-US" sz="2000" dirty="0" smtClean="0">
                <a:latin typeface="Arial"/>
              </a:rPr>
              <a:t>’</a:t>
            </a:r>
            <a:r>
              <a:rPr lang="en-US" sz="2000" dirty="0" smtClean="0"/>
              <a:t>s </a:t>
            </a:r>
            <a:r>
              <a:rPr lang="en-US" sz="2000" dirty="0"/>
              <a:t>account number and allows money (cash or check) to be deposited into the correct account</a:t>
            </a:r>
          </a:p>
          <a:p>
            <a:pPr marL="914400" lvl="1" indent="-457200">
              <a:lnSpc>
                <a:spcPct val="90000"/>
              </a:lnSpc>
              <a:defRPr/>
            </a:pPr>
            <a:r>
              <a:rPr lang="en-US" sz="2000" dirty="0"/>
              <a:t>Located in the back of the checkbook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797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Deposit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defRPr/>
            </a:pPr>
            <a:r>
              <a:rPr lang="en-US" dirty="0"/>
              <a:t>Complete a deposit slip to make a deposit</a:t>
            </a:r>
          </a:p>
          <a:p>
            <a:pPr marL="533400" indent="-533400">
              <a:lnSpc>
                <a:spcPct val="90000"/>
              </a:lnSpc>
              <a:defRPr/>
            </a:pPr>
            <a:r>
              <a:rPr lang="en-US" dirty="0"/>
              <a:t>Deposited amount must be recorded in the checking account register to keep the balance current</a:t>
            </a:r>
          </a:p>
          <a:p>
            <a:pPr marL="533400" indent="-533400">
              <a:lnSpc>
                <a:spcPct val="90000"/>
              </a:lnSpc>
              <a:defRPr/>
            </a:pPr>
            <a:r>
              <a:rPr lang="en-US" dirty="0"/>
              <a:t>Deposits can be made at an ATM or with a bank teller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837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/>
          <p:cNvSpPr>
            <a:spLocks noGrp="1" noChangeArrowheads="1"/>
          </p:cNvSpPr>
          <p:nvPr>
            <p:ph type="title"/>
          </p:nvPr>
        </p:nvSpPr>
        <p:spPr>
          <a:xfrm>
            <a:off x="1043490" y="654104"/>
            <a:ext cx="7024744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Completing a Deposit Slip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1295400" y="4800600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Char char="¡"/>
              <a:defRPr/>
            </a:pPr>
            <a:r>
              <a:rPr lang="en-US" sz="2800" b="1">
                <a:latin typeface="Centaur" charset="0"/>
                <a:cs typeface="+mn-cs"/>
              </a:rPr>
              <a:t>Date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l"/>
              <a:defRPr/>
            </a:pPr>
            <a:r>
              <a:rPr lang="en-US" sz="2400">
                <a:latin typeface="Centaur" charset="0"/>
                <a:cs typeface="+mn-cs"/>
              </a:rPr>
              <a:t>The date the deposit is being made</a:t>
            </a:r>
          </a:p>
        </p:txBody>
      </p:sp>
      <p:pic>
        <p:nvPicPr>
          <p:cNvPr id="55311" name="Picture 15" descr="Deposit - Dat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905000"/>
            <a:ext cx="7086600" cy="2717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27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703912"/>
            <a:ext cx="7024744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Completing a Deposit Slip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295400" y="4800600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Char char="¡"/>
              <a:defRPr/>
            </a:pPr>
            <a:r>
              <a:rPr lang="en-US" sz="2800" b="1">
                <a:latin typeface="Centaur" charset="0"/>
                <a:cs typeface="+mn-cs"/>
              </a:rPr>
              <a:t>Signature Line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l"/>
              <a:defRPr/>
            </a:pPr>
            <a:r>
              <a:rPr lang="en-US" sz="2400">
                <a:latin typeface="Centaur" charset="0"/>
                <a:cs typeface="+mn-cs"/>
              </a:rPr>
              <a:t>Sign this line to receive cash back</a:t>
            </a:r>
          </a:p>
        </p:txBody>
      </p:sp>
      <p:pic>
        <p:nvPicPr>
          <p:cNvPr id="60434" name="Picture 18" descr="Deposit - Signatur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905000"/>
            <a:ext cx="6781800" cy="26527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1749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get 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Shop around/compare banks based on your needs</a:t>
            </a:r>
          </a:p>
          <a:p>
            <a:r>
              <a:rPr lang="en-US" dirty="0" smtClean="0"/>
              <a:t>Personally go to bank with money to deposit</a:t>
            </a:r>
          </a:p>
          <a:p>
            <a:r>
              <a:rPr lang="en-US" dirty="0" smtClean="0"/>
              <a:t>Set up account with teller and deposit cash</a:t>
            </a:r>
          </a:p>
          <a:p>
            <a:r>
              <a:rPr lang="en-US" dirty="0" smtClean="0"/>
              <a:t>Receive debit card and checks via 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9002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703912"/>
            <a:ext cx="7024744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Completing a Deposit Slip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295400" y="4800600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Char char="¡"/>
              <a:defRPr/>
            </a:pPr>
            <a:r>
              <a:rPr lang="en-US" sz="2800" b="1">
                <a:latin typeface="Centaur" charset="0"/>
                <a:cs typeface="+mn-cs"/>
              </a:rPr>
              <a:t>Cash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l"/>
              <a:defRPr/>
            </a:pPr>
            <a:r>
              <a:rPr lang="en-US" sz="2400">
                <a:latin typeface="Centaur" charset="0"/>
                <a:cs typeface="+mn-cs"/>
              </a:rPr>
              <a:t>The total amount of cash being deposited</a:t>
            </a:r>
          </a:p>
        </p:txBody>
      </p:sp>
      <p:pic>
        <p:nvPicPr>
          <p:cNvPr id="61454" name="Picture 14" descr="Deposit - Cash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905000"/>
            <a:ext cx="7391400" cy="27400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7719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703912"/>
            <a:ext cx="7024744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Completing a Deposit Slip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295400" y="4597400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Char char="¡"/>
              <a:defRPr/>
            </a:pPr>
            <a:r>
              <a:rPr lang="en-US" sz="2400" b="1">
                <a:latin typeface="Centaur" charset="0"/>
                <a:cs typeface="+mn-cs"/>
              </a:rPr>
              <a:t>Checks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l"/>
              <a:defRPr/>
            </a:pPr>
            <a:r>
              <a:rPr lang="en-US" sz="2200">
                <a:latin typeface="Centaur" charset="0"/>
                <a:cs typeface="+mn-cs"/>
              </a:rPr>
              <a:t>List each check individually</a:t>
            </a:r>
          </a:p>
          <a:p>
            <a:pPr marL="1143000" lvl="2" indent="-228600" eaLnBrk="1" hangingPunct="1">
              <a:spcBef>
                <a:spcPct val="20000"/>
              </a:spcBef>
              <a:buClr>
                <a:schemeClr val="tx2"/>
              </a:buClr>
              <a:buSzPct val="65000"/>
              <a:buFont typeface="Wingdings" charset="0"/>
              <a:buChar char="¡"/>
              <a:defRPr/>
            </a:pPr>
            <a:r>
              <a:rPr lang="en-US" sz="2000">
                <a:latin typeface="Centaur" charset="0"/>
                <a:cs typeface="+mn-cs"/>
              </a:rPr>
              <a:t>Identify each check on the deposit slip by abbreviating the name of the check writer</a:t>
            </a:r>
          </a:p>
        </p:txBody>
      </p:sp>
      <p:pic>
        <p:nvPicPr>
          <p:cNvPr id="62478" name="Picture 14" descr="Deposit - Check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905000"/>
            <a:ext cx="7391400" cy="26495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8986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330352"/>
            <a:ext cx="7024744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Completing a Deposit Slip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4267200" y="2133600"/>
            <a:ext cx="4191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Char char="¡"/>
              <a:defRPr/>
            </a:pPr>
            <a:r>
              <a:rPr lang="en-US" sz="2800">
                <a:latin typeface="Centaur" charset="0"/>
                <a:cs typeface="+mn-cs"/>
              </a:rPr>
              <a:t>Checks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l"/>
              <a:defRPr/>
            </a:pPr>
            <a:r>
              <a:rPr lang="en-US" sz="2400">
                <a:latin typeface="Centaur" charset="0"/>
                <a:cs typeface="+mn-cs"/>
              </a:rPr>
              <a:t>If more checks are being deposited than number of spaces on the front, use the back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l"/>
              <a:defRPr/>
            </a:pPr>
            <a:r>
              <a:rPr lang="en-US" sz="2400">
                <a:latin typeface="Centaur" charset="0"/>
                <a:cs typeface="+mn-cs"/>
              </a:rPr>
              <a:t>List each check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l"/>
              <a:defRPr/>
            </a:pPr>
            <a:r>
              <a:rPr lang="en-US" sz="2400">
                <a:latin typeface="Centaur" charset="0"/>
                <a:cs typeface="+mn-cs"/>
              </a:rPr>
              <a:t>Add the total, enter it on the front</a:t>
            </a:r>
          </a:p>
        </p:txBody>
      </p:sp>
      <p:pic>
        <p:nvPicPr>
          <p:cNvPr id="63500" name="Picture 12" descr="Deposit Slip - Bac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524000"/>
            <a:ext cx="29210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981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0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878240"/>
            <a:ext cx="7024744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Completing a Deposit Slip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1295400" y="4800600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Char char="¡"/>
              <a:defRPr/>
            </a:pPr>
            <a:r>
              <a:rPr lang="en-US" sz="2800" b="1">
                <a:latin typeface="Centaur" charset="0"/>
                <a:cs typeface="+mn-cs"/>
              </a:rPr>
              <a:t>Total from Other Side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l"/>
              <a:defRPr/>
            </a:pPr>
            <a:r>
              <a:rPr lang="en-US" sz="2400">
                <a:latin typeface="Centaur" charset="0"/>
                <a:cs typeface="+mn-cs"/>
              </a:rPr>
              <a:t>The total amount from all checks listed on the back</a:t>
            </a:r>
          </a:p>
        </p:txBody>
      </p:sp>
      <p:pic>
        <p:nvPicPr>
          <p:cNvPr id="65548" name="Picture 12" descr="Deposit - Total From Other Sid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5588" y="2057400"/>
            <a:ext cx="7008812" cy="24907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0374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778624"/>
            <a:ext cx="7024744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Completing a Deposit Slip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1295400" y="4800600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Char char="¡"/>
              <a:defRPr/>
            </a:pPr>
            <a:r>
              <a:rPr lang="en-US" sz="2800" b="1">
                <a:latin typeface="Centaur" charset="0"/>
                <a:cs typeface="+mn-cs"/>
              </a:rPr>
              <a:t>Subtotal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l"/>
              <a:defRPr/>
            </a:pPr>
            <a:r>
              <a:rPr lang="en-US" sz="2400">
                <a:latin typeface="Centaur" charset="0"/>
                <a:cs typeface="+mn-cs"/>
              </a:rPr>
              <a:t>The total amount of cash and checks</a:t>
            </a:r>
          </a:p>
        </p:txBody>
      </p:sp>
      <p:pic>
        <p:nvPicPr>
          <p:cNvPr id="66569" name="Picture 9" descr="Deposit - Subtotal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2057400"/>
            <a:ext cx="6780213" cy="2514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0158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604296"/>
            <a:ext cx="7024744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Completing a Deposit Slip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295400" y="4648200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Char char="¡"/>
              <a:defRPr/>
            </a:pPr>
            <a:r>
              <a:rPr lang="en-US" sz="2800" b="1">
                <a:latin typeface="Centaur" charset="0"/>
                <a:cs typeface="+mn-cs"/>
              </a:rPr>
              <a:t>Less Cash Received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l"/>
              <a:defRPr/>
            </a:pPr>
            <a:r>
              <a:rPr lang="en-US" sz="2400">
                <a:latin typeface="Centaur" charset="0"/>
                <a:cs typeface="+mn-cs"/>
              </a:rPr>
              <a:t>The amount of cash back being received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l"/>
              <a:defRPr/>
            </a:pPr>
            <a:r>
              <a:rPr lang="en-US" sz="2400">
                <a:latin typeface="Centaur" charset="0"/>
                <a:cs typeface="+mn-cs"/>
              </a:rPr>
              <a:t>This amount is not deposited into account</a:t>
            </a:r>
          </a:p>
        </p:txBody>
      </p:sp>
      <p:pic>
        <p:nvPicPr>
          <p:cNvPr id="67593" name="Picture 9" descr="Deposit - Less Cash Recieved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828800"/>
            <a:ext cx="7162800" cy="27638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6617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604296"/>
            <a:ext cx="7024744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Completing a Deposit Slip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1066800" y="4648200"/>
            <a:ext cx="8077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Char char="¡"/>
              <a:defRPr/>
            </a:pPr>
            <a:r>
              <a:rPr lang="en-US" sz="2400" b="1">
                <a:latin typeface="Centaur" charset="0"/>
                <a:cs typeface="+mn-cs"/>
              </a:rPr>
              <a:t>Net Deposit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l"/>
              <a:defRPr/>
            </a:pPr>
            <a:r>
              <a:rPr lang="en-US" sz="2000">
                <a:latin typeface="Centaur" charset="0"/>
                <a:cs typeface="+mn-cs"/>
              </a:rPr>
              <a:t>The amount being deposited into the account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l"/>
              <a:defRPr/>
            </a:pPr>
            <a:r>
              <a:rPr lang="en-US" sz="2000">
                <a:latin typeface="Centaur" charset="0"/>
                <a:cs typeface="+mn-cs"/>
              </a:rPr>
              <a:t>To calculate the amount, subtract the cash received from the subtotal</a:t>
            </a:r>
          </a:p>
        </p:txBody>
      </p:sp>
      <p:pic>
        <p:nvPicPr>
          <p:cNvPr id="68617" name="Picture 9" descr="Deposit - Net Deposit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3188" y="1828800"/>
            <a:ext cx="7085012" cy="26733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775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Withdrawals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Withdrawal slips may also be filled out to take money out of your account</a:t>
            </a:r>
          </a:p>
          <a:p>
            <a:r>
              <a:rPr lang="en-US" dirty="0" smtClean="0"/>
              <a:t>Most people use the ATM instead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1589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Bank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Lists each transaction and </a:t>
            </a:r>
            <a:r>
              <a:rPr lang="en-US" dirty="0" smtClean="0"/>
              <a:t>current account balance (available via mail or online)</a:t>
            </a:r>
            <a:endParaRPr lang="en-US" dirty="0"/>
          </a:p>
          <a:p>
            <a:pPr lvl="1">
              <a:defRPr/>
            </a:pPr>
            <a:r>
              <a:rPr lang="en-US" dirty="0"/>
              <a:t>Deposits</a:t>
            </a:r>
          </a:p>
          <a:p>
            <a:pPr lvl="1">
              <a:defRPr/>
            </a:pPr>
            <a:r>
              <a:rPr lang="en-US" dirty="0"/>
              <a:t>Checks</a:t>
            </a:r>
          </a:p>
          <a:p>
            <a:pPr lvl="1">
              <a:defRPr/>
            </a:pPr>
            <a:r>
              <a:rPr lang="en-US" dirty="0"/>
              <a:t>Debit Card transactions</a:t>
            </a:r>
          </a:p>
          <a:p>
            <a:pPr lvl="1">
              <a:defRPr/>
            </a:pPr>
            <a:r>
              <a:rPr lang="en-US" dirty="0"/>
              <a:t>ATM transactions</a:t>
            </a:r>
          </a:p>
          <a:p>
            <a:pPr lvl="1">
              <a:defRPr/>
            </a:pPr>
            <a:r>
              <a:rPr lang="en-US" dirty="0"/>
              <a:t>Additional fees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7033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/>
              <a:t>If a checkbook, ATM, and/or debit card becomes lost or stolen</a:t>
            </a:r>
          </a:p>
          <a:p>
            <a:pPr lvl="1">
              <a:defRPr/>
            </a:pPr>
            <a:r>
              <a:rPr lang="en-US" dirty="0"/>
              <a:t>Immediately report it to the financial institution</a:t>
            </a:r>
          </a:p>
          <a:p>
            <a:pPr lvl="1">
              <a:defRPr/>
            </a:pPr>
            <a:r>
              <a:rPr lang="en-US" dirty="0"/>
              <a:t>File a report with the police</a:t>
            </a:r>
          </a:p>
          <a:p>
            <a:pPr>
              <a:defRPr/>
            </a:pPr>
            <a:r>
              <a:rPr lang="en-US" dirty="0"/>
              <a:t>Reported lost/stolen checkbook:</a:t>
            </a:r>
          </a:p>
          <a:p>
            <a:pPr lvl="1">
              <a:defRPr/>
            </a:pPr>
            <a:r>
              <a:rPr lang="en-US" dirty="0"/>
              <a:t>Financial institutions generally do not hold the account holder liable for any fraudulent </a:t>
            </a:r>
            <a:r>
              <a:rPr lang="en-US" dirty="0" smtClean="0"/>
              <a:t>charges</a:t>
            </a:r>
          </a:p>
          <a:p>
            <a:pPr lvl="1">
              <a:defRPr/>
            </a:pPr>
            <a:r>
              <a:rPr lang="en-US" dirty="0" smtClean="0"/>
              <a:t>Fees may be involved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12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</a:t>
            </a:r>
            <a:r>
              <a:rPr lang="en-US" dirty="0"/>
              <a:t>checking account </a:t>
            </a:r>
            <a:r>
              <a:rPr lang="en-US" dirty="0" smtClean="0"/>
              <a:t>- designed </a:t>
            </a:r>
            <a:r>
              <a:rPr lang="en-US" dirty="0"/>
              <a:t>for customers who write a few checks each month and do not keep a minimum amount of money in the </a:t>
            </a:r>
            <a:r>
              <a:rPr lang="en-US" dirty="0" smtClean="0"/>
              <a:t>account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282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Joint account</a:t>
            </a:r>
          </a:p>
          <a:p>
            <a:pPr lvl="1"/>
            <a:r>
              <a:rPr lang="en-US" dirty="0" smtClean="0"/>
              <a:t>Used by two or more people who have equal access to the account</a:t>
            </a:r>
          </a:p>
          <a:p>
            <a:pPr lvl="1"/>
            <a:r>
              <a:rPr lang="en-US" dirty="0" smtClean="0"/>
              <a:t>usually </a:t>
            </a:r>
            <a:r>
              <a:rPr lang="en-US" dirty="0"/>
              <a:t>used by married couples or businesses with more than one owner.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4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Savings Account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account that earns interest on the balance for the </a:t>
            </a:r>
            <a:r>
              <a:rPr lang="en-US" dirty="0" smtClean="0"/>
              <a:t>depositor</a:t>
            </a:r>
          </a:p>
          <a:p>
            <a:pPr lvl="1"/>
            <a:r>
              <a:rPr lang="en-US" dirty="0" smtClean="0"/>
              <a:t>Used to store money, not for every day purposes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68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Automated teller machine</a:t>
            </a:r>
          </a:p>
          <a:p>
            <a:r>
              <a:rPr lang="en-US" dirty="0" smtClean="0"/>
              <a:t>Used for withdrawing or depositing cash</a:t>
            </a:r>
          </a:p>
          <a:p>
            <a:r>
              <a:rPr lang="en-US" dirty="0" smtClean="0"/>
              <a:t>May charge fees if </a:t>
            </a:r>
            <a:r>
              <a:rPr lang="en-US" dirty="0"/>
              <a:t>if the ATM used is not provided by the financial institution sponsoring the card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206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Debit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Electronically connected to a bank account</a:t>
            </a:r>
          </a:p>
          <a:p>
            <a:pPr>
              <a:defRPr/>
            </a:pPr>
            <a:r>
              <a:rPr lang="en-US" dirty="0"/>
              <a:t>Money is automatically taken from the bank account when purchases are made</a:t>
            </a:r>
          </a:p>
          <a:p>
            <a:pPr>
              <a:defRPr/>
            </a:pPr>
            <a:r>
              <a:rPr lang="en-US" dirty="0"/>
              <a:t>Requires a PIN (personal identification number</a:t>
            </a:r>
            <a:r>
              <a:rPr lang="en-US" dirty="0" smtClean="0"/>
              <a:t>) to confirm the </a:t>
            </a:r>
            <a:r>
              <a:rPr lang="en-US" dirty="0"/>
              <a:t>user is authorized to access the account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21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34</TotalTime>
  <Words>1422</Words>
  <Application>Microsoft Macintosh PowerPoint</Application>
  <PresentationFormat>On-screen Show (4:3)</PresentationFormat>
  <Paragraphs>207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Austin</vt:lpstr>
      <vt:lpstr>Checking &amp; Savings Accounts</vt:lpstr>
      <vt:lpstr>What is a Checking Account?</vt:lpstr>
      <vt:lpstr>Why necessary?</vt:lpstr>
      <vt:lpstr>How do you get one?</vt:lpstr>
      <vt:lpstr>Types of Accounts</vt:lpstr>
      <vt:lpstr>Types of Accounts</vt:lpstr>
      <vt:lpstr>Types of Accounts</vt:lpstr>
      <vt:lpstr>ATM</vt:lpstr>
      <vt:lpstr>Debit Cards</vt:lpstr>
      <vt:lpstr>PowerPoint Presentation</vt:lpstr>
      <vt:lpstr>Debit Cards</vt:lpstr>
      <vt:lpstr>Debit Cards</vt:lpstr>
      <vt:lpstr>What is a check?</vt:lpstr>
      <vt:lpstr>Other checking components</vt:lpstr>
      <vt:lpstr>Checking Account Register</vt:lpstr>
      <vt:lpstr>Check Register</vt:lpstr>
      <vt:lpstr>Check Register</vt:lpstr>
      <vt:lpstr>Check Register</vt:lpstr>
      <vt:lpstr>Check Register</vt:lpstr>
      <vt:lpstr>Check Register</vt:lpstr>
      <vt:lpstr>Check Register</vt:lpstr>
      <vt:lpstr>Check Register</vt:lpstr>
      <vt:lpstr>Check Register</vt:lpstr>
      <vt:lpstr>Bouncing a Check</vt:lpstr>
      <vt:lpstr>Endorsing a check</vt:lpstr>
      <vt:lpstr>Writing a Check</vt:lpstr>
      <vt:lpstr>Writing a Check</vt:lpstr>
      <vt:lpstr>Writing a Check</vt:lpstr>
      <vt:lpstr>Writing a Check</vt:lpstr>
      <vt:lpstr>Writing a Check</vt:lpstr>
      <vt:lpstr>Writing a Check</vt:lpstr>
      <vt:lpstr>Writing a Check</vt:lpstr>
      <vt:lpstr>Writing a Check</vt:lpstr>
      <vt:lpstr>Writing a Check</vt:lpstr>
      <vt:lpstr>Writing a Check Exercise</vt:lpstr>
      <vt:lpstr>Making a Deposit</vt:lpstr>
      <vt:lpstr>Making a Deposit</vt:lpstr>
      <vt:lpstr>Completing a Deposit Slip</vt:lpstr>
      <vt:lpstr>Completing a Deposit Slip</vt:lpstr>
      <vt:lpstr>Completing a Deposit Slip</vt:lpstr>
      <vt:lpstr>Completing a Deposit Slip</vt:lpstr>
      <vt:lpstr>Completing a Deposit Slip</vt:lpstr>
      <vt:lpstr>Completing a Deposit Slip</vt:lpstr>
      <vt:lpstr>Completing a Deposit Slip</vt:lpstr>
      <vt:lpstr>Completing a Deposit Slip</vt:lpstr>
      <vt:lpstr>Completing a Deposit Slip</vt:lpstr>
      <vt:lpstr>Withdrawals</vt:lpstr>
      <vt:lpstr>Monthly Bank Statement</vt:lpstr>
      <vt:lpstr>Safety</vt:lpstr>
    </vt:vector>
  </TitlesOfParts>
  <Company>Broadwater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Checking &amp; Savings Accounts</dc:title>
  <dc:creator>Kate Lacks</dc:creator>
  <cp:lastModifiedBy>Kate Lacks</cp:lastModifiedBy>
  <cp:revision>20</cp:revision>
  <dcterms:created xsi:type="dcterms:W3CDTF">2015-10-13T15:04:23Z</dcterms:created>
  <dcterms:modified xsi:type="dcterms:W3CDTF">2015-10-13T15:42:30Z</dcterms:modified>
</cp:coreProperties>
</file>