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86" r:id="rId3"/>
    <p:sldId id="310" r:id="rId4"/>
    <p:sldId id="314" r:id="rId5"/>
    <p:sldId id="311" r:id="rId6"/>
    <p:sldId id="291" r:id="rId7"/>
    <p:sldId id="287" r:id="rId8"/>
    <p:sldId id="271" r:id="rId9"/>
    <p:sldId id="293" r:id="rId10"/>
    <p:sldId id="292" r:id="rId11"/>
    <p:sldId id="294" r:id="rId12"/>
    <p:sldId id="259" r:id="rId13"/>
    <p:sldId id="280" r:id="rId14"/>
    <p:sldId id="290" r:id="rId15"/>
    <p:sldId id="312" r:id="rId16"/>
    <p:sldId id="297" r:id="rId17"/>
    <p:sldId id="298" r:id="rId18"/>
    <p:sldId id="299" r:id="rId19"/>
    <p:sldId id="300" r:id="rId20"/>
    <p:sldId id="268" r:id="rId21"/>
    <p:sldId id="274" r:id="rId22"/>
    <p:sldId id="285" r:id="rId23"/>
    <p:sldId id="269" r:id="rId24"/>
    <p:sldId id="328" r:id="rId25"/>
    <p:sldId id="329" r:id="rId26"/>
    <p:sldId id="330" r:id="rId27"/>
    <p:sldId id="267" r:id="rId28"/>
    <p:sldId id="331" r:id="rId29"/>
    <p:sldId id="278" r:id="rId30"/>
    <p:sldId id="301" r:id="rId31"/>
    <p:sldId id="262" r:id="rId32"/>
    <p:sldId id="308" r:id="rId33"/>
    <p:sldId id="321" r:id="rId34"/>
    <p:sldId id="319" r:id="rId35"/>
    <p:sldId id="320" r:id="rId36"/>
    <p:sldId id="315" r:id="rId37"/>
    <p:sldId id="327" r:id="rId38"/>
    <p:sldId id="316" r:id="rId39"/>
    <p:sldId id="257" r:id="rId40"/>
    <p:sldId id="325" r:id="rId41"/>
    <p:sldId id="324" r:id="rId42"/>
    <p:sldId id="302" r:id="rId43"/>
    <p:sldId id="304" r:id="rId44"/>
    <p:sldId id="305" r:id="rId45"/>
    <p:sldId id="322" r:id="rId46"/>
    <p:sldId id="323" r:id="rId47"/>
    <p:sldId id="317" r:id="rId48"/>
    <p:sldId id="318" r:id="rId49"/>
    <p:sldId id="266" r:id="rId50"/>
    <p:sldId id="275" r:id="rId51"/>
    <p:sldId id="263" r:id="rId52"/>
    <p:sldId id="279" r:id="rId53"/>
    <p:sldId id="306" r:id="rId54"/>
    <p:sldId id="261"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4A5B"/>
    <a:srgbClr val="EBCDDB"/>
    <a:srgbClr val="FFFF66"/>
    <a:srgbClr val="DD79CA"/>
    <a:srgbClr val="CF87A8"/>
    <a:srgbClr val="7B4D5F"/>
    <a:srgbClr val="794B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7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151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151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1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151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31EA881E-82B1-1948-8D13-1534FFC15DE3}" type="slidenum">
              <a:rPr lang="en-US"/>
              <a:pPr>
                <a:defRPr/>
              </a:pPr>
              <a:t>‹#›</a:t>
            </a:fld>
            <a:endParaRPr lang="en-US"/>
          </a:p>
        </p:txBody>
      </p:sp>
    </p:spTree>
    <p:extLst>
      <p:ext uri="{BB962C8B-B14F-4D97-AF65-F5344CB8AC3E}">
        <p14:creationId xmlns:p14="http://schemas.microsoft.com/office/powerpoint/2010/main" val="425584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image" Target="../media/image12.png"/></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40D8031C-A6CF-094B-9459-940820238086}" type="slidenum">
              <a:rPr lang="en-US" smtClean="0"/>
              <a:pPr>
                <a:defRPr/>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862E3505-DCC5-7047-BF01-A7978BCFEC1F}" type="slidenum">
              <a:rPr lang="en-US" smtClean="0"/>
              <a:pPr>
                <a:defRPr/>
              </a:pPr>
              <a:t>10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53C1C03D-A7A6-D34C-A0DC-61ABE55D72CB}" type="slidenum">
              <a:rPr lang="en-US" smtClean="0"/>
              <a:pPr>
                <a:defRPr/>
              </a:pPr>
              <a:t>11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BEED2E80-3812-6C4F-B814-F08DF30FEC62}" type="slidenum">
              <a:rPr lang="en-US" smtClean="0"/>
              <a:pPr>
                <a:defRPr/>
              </a:pPr>
              <a:t>12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lnSpc>
                <a:spcPct val="80000"/>
              </a:lnSpc>
              <a:buFontTx/>
              <a:buBlip>
                <a:blip r:embed="rId3"/>
              </a:buBlip>
              <a:defRPr/>
            </a:pPr>
            <a:r>
              <a:rPr lang="en-US" sz="1800" u="sng" dirty="0" smtClean="0">
                <a:latin typeface="Tahoma" charset="0"/>
                <a:cs typeface="+mn-cs"/>
              </a:rPr>
              <a:t>Presidential Nominees in the General Election</a:t>
            </a:r>
            <a:r>
              <a:rPr lang="en-US" sz="1800" dirty="0" smtClean="0">
                <a:latin typeface="Tahoma" charset="0"/>
                <a:cs typeface="+mn-cs"/>
              </a:rPr>
              <a:t>. The Republican and Democratic nominees in the general election receive a fixed amount of </a:t>
            </a:r>
            <a:r>
              <a:rPr lang="en-US" sz="1800" dirty="0" err="1" smtClean="0">
                <a:latin typeface="Tahoma" charset="0"/>
                <a:cs typeface="+mn-cs"/>
              </a:rPr>
              <a:t>checkoff</a:t>
            </a:r>
            <a:r>
              <a:rPr lang="en-US" sz="1800" dirty="0" smtClean="0">
                <a:latin typeface="Tahoma" charset="0"/>
                <a:cs typeface="+mn-cs"/>
              </a:rPr>
              <a:t> dollars. Nominees from other political parties may qualify for a smaller, proportionate amount of </a:t>
            </a:r>
            <a:r>
              <a:rPr lang="en-US" sz="1800" dirty="0" err="1" smtClean="0">
                <a:latin typeface="Tahoma" charset="0"/>
                <a:cs typeface="+mn-cs"/>
              </a:rPr>
              <a:t>checkoff</a:t>
            </a:r>
            <a:r>
              <a:rPr lang="en-US" sz="1800" dirty="0" smtClean="0">
                <a:latin typeface="Tahoma" charset="0"/>
                <a:cs typeface="+mn-cs"/>
              </a:rPr>
              <a:t> funds if they receive over five percent of the vote.</a:t>
            </a:r>
          </a:p>
          <a:p>
            <a:pPr eaLnBrk="1" hangingPunct="1">
              <a:lnSpc>
                <a:spcPct val="80000"/>
              </a:lnSpc>
              <a:buFontTx/>
              <a:buBlip>
                <a:blip r:embed="rId3"/>
              </a:buBlip>
              <a:defRPr/>
            </a:pPr>
            <a:endParaRPr lang="en-US" sz="800" dirty="0" smtClean="0">
              <a:latin typeface="Tahoma" charset="0"/>
              <a:cs typeface="+mn-cs"/>
            </a:endParaRPr>
          </a:p>
          <a:p>
            <a:pPr lvl="2" eaLnBrk="1" hangingPunct="1">
              <a:lnSpc>
                <a:spcPct val="80000"/>
              </a:lnSpc>
              <a:defRPr/>
            </a:pPr>
            <a:r>
              <a:rPr lang="en-US" sz="1600" dirty="0" err="1" smtClean="0"/>
              <a:t>Checkoff</a:t>
            </a:r>
            <a:r>
              <a:rPr lang="en-US" sz="1600" dirty="0" smtClean="0"/>
              <a:t> dollars are given only to presidential candidates who demonstrate broad-based public support—defined as those who in the primary elections raise over $5,000 in each of 20 states (i.e., over $100,000), consisting of small contributions ($250 or less) from individuals. </a:t>
            </a:r>
          </a:p>
          <a:p>
            <a:pPr lvl="2" eaLnBrk="1" hangingPunct="1">
              <a:lnSpc>
                <a:spcPct val="80000"/>
              </a:lnSpc>
              <a:defRPr/>
            </a:pPr>
            <a:r>
              <a:rPr lang="en-US" sz="1600" dirty="0" smtClean="0"/>
              <a:t>General election nominees must agree not to accept any private contributions (from individuals or PACs, for example). </a:t>
            </a:r>
          </a:p>
          <a:p>
            <a:pPr lvl="2" eaLnBrk="1" hangingPunct="1">
              <a:lnSpc>
                <a:spcPct val="80000"/>
              </a:lnSpc>
              <a:defRPr/>
            </a:pPr>
            <a:r>
              <a:rPr lang="en-US" sz="1600" dirty="0" smtClean="0"/>
              <a:t>Candidates must promise not to spend more than $50,000 of their own money on their campaign. </a:t>
            </a:r>
          </a:p>
          <a:p>
            <a:pPr lvl="2" eaLnBrk="1" hangingPunct="1">
              <a:lnSpc>
                <a:spcPct val="80000"/>
              </a:lnSpc>
              <a:defRPr/>
            </a:pPr>
            <a:r>
              <a:rPr lang="en-US" sz="1600" dirty="0" smtClean="0"/>
              <a:t>Recipients of public funds must adhere to a limit on total spending. </a:t>
            </a:r>
            <a:endParaRPr lang="en-US" sz="1600" dirty="0" smtClean="0">
              <a:latin typeface="Tahoma" charset="0"/>
            </a:endParaRPr>
          </a:p>
          <a:p>
            <a:pPr lvl="2" eaLnBrk="1" hangingPunct="1">
              <a:lnSpc>
                <a:spcPct val="80000"/>
              </a:lnSpc>
              <a:buFontTx/>
              <a:buBlip>
                <a:blip r:embed="rId3"/>
              </a:buBlip>
              <a:defRPr/>
            </a:pPr>
            <a:endParaRPr lang="en-US" sz="1600" dirty="0" smtClean="0">
              <a:latin typeface="Tahoma" charset="0"/>
            </a:endParaRPr>
          </a:p>
          <a:p>
            <a:pPr eaLnBrk="1" hangingPunct="1">
              <a:lnSpc>
                <a:spcPct val="80000"/>
              </a:lnSpc>
              <a:buFontTx/>
              <a:buBlip>
                <a:blip r:embed="rId3"/>
              </a:buBlip>
              <a:defRPr/>
            </a:pPr>
            <a:r>
              <a:rPr lang="en-US" sz="1800" u="sng" dirty="0" smtClean="0">
                <a:latin typeface="Tahoma" charset="0"/>
                <a:cs typeface="+mn-cs"/>
              </a:rPr>
              <a:t>Presidential Primary Candidates</a:t>
            </a:r>
            <a:r>
              <a:rPr lang="en-US" sz="1800" dirty="0" smtClean="0">
                <a:latin typeface="Tahoma" charset="0"/>
                <a:cs typeface="+mn-cs"/>
              </a:rPr>
              <a:t>. Candidates in the Presidential primaries may receive </a:t>
            </a:r>
            <a:r>
              <a:rPr lang="en-US" sz="1800" dirty="0" err="1" smtClean="0">
                <a:latin typeface="Tahoma" charset="0"/>
                <a:cs typeface="+mn-cs"/>
              </a:rPr>
              <a:t>checkoff</a:t>
            </a:r>
            <a:r>
              <a:rPr lang="en-US" sz="1800" dirty="0" smtClean="0">
                <a:latin typeface="Tahoma" charset="0"/>
                <a:cs typeface="+mn-cs"/>
              </a:rPr>
              <a:t> dollars, in the form of matching funds. Contributions of up to $250 from individuals are matched dollar for dollar. PAC and party contributions are not </a:t>
            </a:r>
            <a:r>
              <a:rPr lang="en-US" sz="1800" dirty="0" err="1" smtClean="0">
                <a:latin typeface="Tahoma" charset="0"/>
                <a:cs typeface="+mn-cs"/>
              </a:rPr>
              <a:t>matchable</a:t>
            </a:r>
            <a:r>
              <a:rPr lang="en-US" sz="1800" dirty="0" smtClean="0">
                <a:latin typeface="Tahoma" charset="0"/>
                <a:cs typeface="+mn-cs"/>
              </a:rPr>
              <a:t>.</a:t>
            </a:r>
          </a:p>
          <a:p>
            <a:pPr eaLnBrk="1" hangingPunct="1">
              <a:lnSpc>
                <a:spcPct val="80000"/>
              </a:lnSpc>
              <a:buFontTx/>
              <a:buBlip>
                <a:blip r:embed="rId3"/>
              </a:buBlip>
              <a:defRPr/>
            </a:pPr>
            <a:endParaRPr lang="en-US" sz="1800" dirty="0" smtClean="0">
              <a:latin typeface="Tahoma" charset="0"/>
              <a:cs typeface="+mn-cs"/>
            </a:endParaRPr>
          </a:p>
          <a:p>
            <a:pPr eaLnBrk="1" hangingPunct="1">
              <a:lnSpc>
                <a:spcPct val="80000"/>
              </a:lnSpc>
              <a:buFontTx/>
              <a:buBlip>
                <a:blip r:embed="rId3"/>
              </a:buBlip>
              <a:defRPr/>
            </a:pPr>
            <a:r>
              <a:rPr lang="en-US" sz="1800" u="sng" dirty="0" smtClean="0">
                <a:latin typeface="Tahoma" charset="0"/>
                <a:cs typeface="+mn-cs"/>
              </a:rPr>
              <a:t>Party Nominating Conventions</a:t>
            </a:r>
            <a:r>
              <a:rPr lang="en-US" sz="1800" dirty="0" smtClean="0">
                <a:latin typeface="Tahoma" charset="0"/>
                <a:cs typeface="+mn-cs"/>
              </a:rPr>
              <a:t>. The national parties receive </a:t>
            </a:r>
            <a:r>
              <a:rPr lang="en-US" sz="1800" dirty="0" err="1" smtClean="0">
                <a:latin typeface="Tahoma" charset="0"/>
                <a:cs typeface="+mn-cs"/>
              </a:rPr>
              <a:t>checkoff</a:t>
            </a:r>
            <a:r>
              <a:rPr lang="en-US" sz="1800" dirty="0" smtClean="0">
                <a:latin typeface="Tahoma" charset="0"/>
                <a:cs typeface="+mn-cs"/>
              </a:rPr>
              <a:t> funds to cover the costs of their national conventions held every four years to select their Presidential nominees.</a:t>
            </a:r>
            <a:endParaRPr lang="en-US" dirty="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326B22B6-C213-7C41-8D55-5F0101EA7BC9}" type="slidenum">
              <a:rPr lang="en-US" smtClean="0"/>
              <a:pPr>
                <a:defRPr/>
              </a:pPr>
              <a:t>13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2C31F5C5-4140-9047-AC72-5B477B78D919}" type="slidenum">
              <a:rPr lang="en-US" smtClean="0"/>
              <a:pPr>
                <a:defRPr/>
              </a:pPr>
              <a:t>14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BAB160C4-DC8C-B143-8773-C42126B32F0F}" type="slidenum">
              <a:rPr lang="en-US" smtClean="0"/>
              <a:pPr>
                <a:defRPr/>
              </a:pPr>
              <a:t>15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744D6C2C-3C3E-C846-8E59-9168BD7569B8}" type="slidenum">
              <a:rPr lang="en-US" smtClean="0"/>
              <a:pPr>
                <a:defRPr/>
              </a:pPr>
              <a:t>16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BDF2FE1C-222E-F44D-B7EC-02D3548A34E1}" type="slidenum">
              <a:rPr lang="en-US" smtClean="0"/>
              <a:pPr>
                <a:defRPr/>
              </a:pPr>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BA75F219-4D5F-F14B-B78D-C6F98A47014C}" type="slidenum">
              <a:rPr lang="en-US" smtClean="0"/>
              <a:pPr>
                <a:defRPr/>
              </a:pPr>
              <a:t>18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A31010AA-1DF1-1E41-82BB-BC98FB90B971}" type="slidenum">
              <a:rPr lang="en-US" smtClean="0"/>
              <a:pPr>
                <a:defRPr/>
              </a:pPr>
              <a:t>19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A6E652FA-C01A-AA4E-82A3-7B695438A70F}" type="slidenum">
              <a:rPr lang="en-US" smtClean="0"/>
              <a:pPr>
                <a:defRPr/>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DA2E96E6-0BE3-554A-8AD3-80AABD387A1C}" type="slidenum">
              <a:rPr lang="en-US" smtClean="0"/>
              <a:pPr>
                <a:defRPr/>
              </a:pPr>
              <a:t>20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43C943CF-FEA2-B24D-9097-7D50C5A9108C}" type="slidenum">
              <a:rPr lang="en-US" smtClean="0"/>
              <a:pPr>
                <a:defRPr/>
              </a:pPr>
              <a:t>21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077EA73D-5F27-A448-9721-4F388544E47E}" type="slidenum">
              <a:rPr lang="en-US" smtClean="0"/>
              <a:pPr>
                <a:defRPr/>
              </a:pPr>
              <a:t>22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CCCE1104-6FED-3943-A8E5-8A88E91FCBF6}" type="slidenum">
              <a:rPr lang="en-US" smtClean="0"/>
              <a:pPr>
                <a:defRPr/>
              </a:pPr>
              <a:t>23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AD725B7F-274C-894B-B39E-363C75CEDA12}" type="slidenum">
              <a:rPr lang="en-US" smtClean="0"/>
              <a:pPr>
                <a:defRPr/>
              </a:pPr>
              <a:t>27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EAA7E8C0-8C8B-B349-A60F-9F9C5BEC9B39}" type="slidenum">
              <a:rPr lang="en-US" smtClean="0"/>
              <a:pPr>
                <a:defRPr/>
              </a:pPr>
              <a:t>29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CE76F398-6FAB-6446-A517-8EDFEBA38BB9}" type="slidenum">
              <a:rPr lang="en-US" smtClean="0"/>
              <a:pPr>
                <a:defRPr/>
              </a:pPr>
              <a:t>30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01FA22D0-27E0-A745-8717-E7AAEEA5C262}" type="slidenum">
              <a:rPr lang="en-US" smtClean="0"/>
              <a:pPr>
                <a:defRPr/>
              </a:pPr>
              <a:t>31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85388DF2-9176-174A-9C84-6A69A08F5070}" type="slidenum">
              <a:rPr lang="en-US" smtClean="0"/>
              <a:pPr>
                <a:defRPr/>
              </a:pPr>
              <a:t>32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1" kern="1200" dirty="0" smtClean="0">
                <a:solidFill>
                  <a:schemeClr val="tx2"/>
                </a:solidFill>
                <a:latin typeface="Arial" charset="0"/>
                <a:ea typeface="ＭＳ Ｐゴシック" charset="0"/>
                <a:cs typeface="ＭＳ Ｐゴシック" charset="0"/>
              </a:rPr>
              <a:t>Political action committees</a:t>
            </a:r>
            <a:r>
              <a:rPr lang="en-US" sz="1200" kern="1200" dirty="0" smtClean="0">
                <a:solidFill>
                  <a:schemeClr val="tx2"/>
                </a:solidFill>
                <a:latin typeface="Arial" charset="0"/>
                <a:ea typeface="ＭＳ Ｐゴシック" charset="0"/>
                <a:cs typeface="ＭＳ Ｐゴシック" charset="0"/>
              </a:rPr>
              <a:t> (</a:t>
            </a:r>
            <a:r>
              <a:rPr lang="en-US" sz="1200" b="1" kern="1200" dirty="0" smtClean="0">
                <a:solidFill>
                  <a:schemeClr val="tx2"/>
                </a:solidFill>
                <a:latin typeface="Arial" charset="0"/>
                <a:ea typeface="ＭＳ Ｐゴシック" charset="0"/>
                <a:cs typeface="ＭＳ Ｐゴシック" charset="0"/>
              </a:rPr>
              <a:t>PACs</a:t>
            </a:r>
            <a:r>
              <a:rPr lang="en-US" sz="1200" kern="1200" dirty="0" smtClean="0">
                <a:solidFill>
                  <a:schemeClr val="tx2"/>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An organization formed for the purpose of influencing elections on a local, state or federal level. PACs may donate directly to a candidate</a:t>
            </a:r>
            <a:r>
              <a:rPr lang="ja-JP" altLang="en-US" sz="1200" kern="1200" dirty="0" smtClean="0">
                <a:solidFill>
                  <a:schemeClr val="tx1"/>
                </a:solidFill>
                <a:latin typeface="Arial" charset="0"/>
                <a:ea typeface="ＭＳ Ｐゴシック" charset="0"/>
                <a:cs typeface="ＭＳ Ｐゴシック" charset="0"/>
              </a:rPr>
              <a:t>’</a:t>
            </a:r>
            <a:r>
              <a:rPr lang="en-US" sz="1200" kern="1200" dirty="0" smtClean="0">
                <a:solidFill>
                  <a:schemeClr val="tx1"/>
                </a:solidFill>
                <a:latin typeface="Arial" charset="0"/>
                <a:ea typeface="ＭＳ Ｐゴシック" charset="0"/>
                <a:cs typeface="ＭＳ Ｐゴシック" charset="0"/>
              </a:rPr>
              <a:t>s campaign with limits on annual contributions to the PAC.</a:t>
            </a:r>
          </a:p>
          <a:p>
            <a:pPr eaLnBrk="1" hangingPunct="1">
              <a:defRPr/>
            </a:pPr>
            <a:r>
              <a:rPr lang="en-US" sz="1200" b="1" kern="1200" dirty="0" smtClean="0">
                <a:solidFill>
                  <a:schemeClr val="tx2"/>
                </a:solidFill>
                <a:latin typeface="Arial" charset="0"/>
                <a:ea typeface="ＭＳ Ｐゴシック" charset="0"/>
                <a:cs typeface="ＭＳ Ｐゴシック" charset="0"/>
              </a:rPr>
              <a:t>Super PAC</a:t>
            </a:r>
            <a:r>
              <a:rPr lang="en-US" sz="1200" kern="1200" dirty="0" smtClean="0">
                <a:solidFill>
                  <a:schemeClr val="tx2"/>
                </a:solidFill>
                <a:latin typeface="Arial" charset="0"/>
                <a:ea typeface="ＭＳ Ｐゴシック" charset="0"/>
                <a:cs typeface="ＭＳ Ｐゴシック" charset="0"/>
              </a:rPr>
              <a:t>s</a:t>
            </a:r>
            <a:r>
              <a:rPr lang="en-US" sz="1200" kern="1200" dirty="0" smtClean="0">
                <a:solidFill>
                  <a:schemeClr val="tx1"/>
                </a:solidFill>
                <a:latin typeface="Arial" charset="0"/>
                <a:ea typeface="ＭＳ Ｐゴシック" charset="0"/>
                <a:cs typeface="ＭＳ Ｐゴシック" charset="0"/>
              </a:rPr>
              <a:t> – The FEC also allows for 527 Independent Expenditure PACs (or </a:t>
            </a:r>
            <a:r>
              <a:rPr lang="ja-JP" altLang="en-US" sz="1200" kern="1200" dirty="0" smtClean="0">
                <a:solidFill>
                  <a:schemeClr val="tx1"/>
                </a:solidFill>
                <a:latin typeface="Arial" charset="0"/>
                <a:ea typeface="ＭＳ Ｐゴシック" charset="0"/>
                <a:cs typeface="ＭＳ Ｐゴシック" charset="0"/>
              </a:rPr>
              <a:t>“</a:t>
            </a:r>
            <a:r>
              <a:rPr lang="en-US" sz="1200" kern="1200" dirty="0" smtClean="0">
                <a:solidFill>
                  <a:schemeClr val="tx1"/>
                </a:solidFill>
                <a:latin typeface="Arial" charset="0"/>
                <a:ea typeface="ＭＳ Ｐゴシック" charset="0"/>
                <a:cs typeface="ＭＳ Ｐゴシック" charset="0"/>
              </a:rPr>
              <a:t>Super PACs</a:t>
            </a:r>
            <a:r>
              <a:rPr lang="ja-JP" altLang="en-US" sz="1200" kern="1200" dirty="0" smtClean="0">
                <a:solidFill>
                  <a:schemeClr val="tx1"/>
                </a:solidFill>
                <a:latin typeface="Arial" charset="0"/>
                <a:ea typeface="ＭＳ Ｐゴシック" charset="0"/>
                <a:cs typeface="ＭＳ Ｐゴシック" charset="0"/>
              </a:rPr>
              <a:t>”</a:t>
            </a:r>
            <a:r>
              <a:rPr lang="en-US" sz="1200" kern="1200" dirty="0" smtClean="0">
                <a:solidFill>
                  <a:schemeClr val="tx1"/>
                </a:solidFill>
                <a:latin typeface="Arial" charset="0"/>
                <a:ea typeface="ＭＳ Ｐゴシック" charset="0"/>
                <a:cs typeface="ＭＳ Ｐゴシック" charset="0"/>
              </a:rPr>
              <a:t>). These are groups who make no contributions directly to the campaigns of any candidates, but instead make </a:t>
            </a:r>
            <a:r>
              <a:rPr lang="ja-JP" altLang="en-US" sz="1200" kern="1200" dirty="0" smtClean="0">
                <a:solidFill>
                  <a:schemeClr val="tx1"/>
                </a:solidFill>
                <a:latin typeface="Arial" charset="0"/>
                <a:ea typeface="ＭＳ Ｐゴシック" charset="0"/>
                <a:cs typeface="ＭＳ Ｐゴシック" charset="0"/>
              </a:rPr>
              <a:t>“</a:t>
            </a:r>
            <a:r>
              <a:rPr lang="en-US" sz="1200" kern="1200" dirty="0" smtClean="0">
                <a:solidFill>
                  <a:schemeClr val="tx1"/>
                </a:solidFill>
                <a:latin typeface="Arial" charset="0"/>
                <a:ea typeface="ＭＳ Ｐゴシック" charset="0"/>
                <a:cs typeface="ＭＳ Ｐゴシック" charset="0"/>
              </a:rPr>
              <a:t>independent expenditures</a:t>
            </a:r>
            <a:r>
              <a:rPr lang="ja-JP" altLang="en-US" sz="1200" kern="1200" dirty="0" smtClean="0">
                <a:solidFill>
                  <a:schemeClr val="tx1"/>
                </a:solidFill>
                <a:latin typeface="Arial" charset="0"/>
                <a:ea typeface="ＭＳ Ｐゴシック" charset="0"/>
                <a:cs typeface="ＭＳ Ｐゴシック" charset="0"/>
              </a:rPr>
              <a:t>”</a:t>
            </a:r>
            <a:r>
              <a:rPr lang="en-US" sz="1200" kern="1200" dirty="0" smtClean="0">
                <a:solidFill>
                  <a:schemeClr val="tx1"/>
                </a:solidFill>
                <a:latin typeface="Arial" charset="0"/>
                <a:ea typeface="ＭＳ Ｐゴシック" charset="0"/>
                <a:cs typeface="ＭＳ Ｐゴシック" charset="0"/>
              </a:rPr>
              <a:t> of their money to support their causes. They may engage in unlimited political spending as long as they do not coordinate directly with candidates or political parties. Also unlike traditional PACs, they can raise funds from corporations, unions and other groups, and from individuals, without legal limits. Donors must be disclosed.</a:t>
            </a:r>
          </a:p>
          <a:p>
            <a:endParaRPr lang="en-US" dirty="0"/>
          </a:p>
        </p:txBody>
      </p:sp>
      <p:sp>
        <p:nvSpPr>
          <p:cNvPr id="4" name="Slide Number Placeholder 3"/>
          <p:cNvSpPr>
            <a:spLocks noGrp="1"/>
          </p:cNvSpPr>
          <p:nvPr>
            <p:ph type="sldNum" sz="quarter" idx="10"/>
          </p:nvPr>
        </p:nvSpPr>
        <p:spPr/>
        <p:txBody>
          <a:bodyPr/>
          <a:lstStyle/>
          <a:p>
            <a:pPr>
              <a:defRPr/>
            </a:pPr>
            <a:fld id="{31EA881E-82B1-1948-8D13-1534FFC15DE3}" type="slidenum">
              <a:rPr lang="en-US" smtClean="0"/>
              <a:pPr>
                <a:defRPr/>
              </a:pPr>
              <a:t>36</a:t>
            </a:fld>
            <a:endParaRPr lang="en-US"/>
          </a:p>
        </p:txBody>
      </p:sp>
    </p:spTree>
    <p:extLst>
      <p:ext uri="{BB962C8B-B14F-4D97-AF65-F5344CB8AC3E}">
        <p14:creationId xmlns:p14="http://schemas.microsoft.com/office/powerpoint/2010/main" val="176867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8405DCC0-08D0-6C41-972C-E5A16D1B931B}" type="slidenum">
              <a:rPr lang="en-US" smtClean="0"/>
              <a:pPr>
                <a:defRPr/>
              </a:pPr>
              <a:t>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1" kern="1200" dirty="0" smtClean="0">
                <a:solidFill>
                  <a:schemeClr val="tx2"/>
                </a:solidFill>
                <a:latin typeface="Arial" charset="0"/>
                <a:ea typeface="ＭＳ Ｐゴシック" charset="0"/>
                <a:cs typeface="ＭＳ Ｐゴシック" charset="0"/>
              </a:rPr>
              <a:t>527 Groups</a:t>
            </a:r>
            <a:r>
              <a:rPr lang="en-US" sz="1200" kern="1200" dirty="0" smtClean="0">
                <a:solidFill>
                  <a:schemeClr val="tx1"/>
                </a:solidFill>
                <a:latin typeface="Arial" charset="0"/>
                <a:ea typeface="ＭＳ Ｐゴシック" charset="0"/>
                <a:cs typeface="ＭＳ Ｐゴシック" charset="0"/>
              </a:rPr>
              <a:t> - A tax-exempt group organized under section 527 of the Internal Revenue Code. These groups raise unlimited "soft money," which they use for voter mobilization and certain types of issue advocacy, but not for efforts that expressly advocate the election or defeat of a federal candidate. They must disclose their donors.</a:t>
            </a:r>
          </a:p>
          <a:p>
            <a:pPr eaLnBrk="1" hangingPunct="1">
              <a:defRPr/>
            </a:pPr>
            <a:endParaRPr lang="en-US" sz="1200" kern="1200" dirty="0" smtClean="0">
              <a:solidFill>
                <a:schemeClr val="tx1"/>
              </a:solidFill>
              <a:latin typeface="Arial" charset="0"/>
              <a:ea typeface="ＭＳ Ｐゴシック" charset="0"/>
              <a:cs typeface="ＭＳ Ｐゴシック" charset="0"/>
            </a:endParaRPr>
          </a:p>
          <a:p>
            <a:pPr eaLnBrk="1" hangingPunct="1">
              <a:defRPr/>
            </a:pPr>
            <a:r>
              <a:rPr lang="en-US" sz="1200" b="1" kern="1200" dirty="0" smtClean="0">
                <a:solidFill>
                  <a:schemeClr val="tx2"/>
                </a:solidFill>
                <a:latin typeface="Arial" charset="0"/>
                <a:ea typeface="ＭＳ Ｐゴシック" charset="0"/>
                <a:cs typeface="ＭＳ Ｐゴシック" charset="0"/>
              </a:rPr>
              <a:t>501(c)4 Groups </a:t>
            </a:r>
            <a:r>
              <a:rPr lang="en-US" sz="1200" kern="1200" dirty="0" smtClean="0">
                <a:solidFill>
                  <a:schemeClr val="tx1"/>
                </a:solidFill>
                <a:latin typeface="Arial" charset="0"/>
                <a:ea typeface="ＭＳ Ｐゴシック" charset="0"/>
                <a:cs typeface="ＭＳ Ｐゴシック" charset="0"/>
              </a:rPr>
              <a:t>— Nonprofit, tax-exempt groups organized under section 501(c) of the Internal Revenue Code. 501(c)(4) groups are commonly called </a:t>
            </a:r>
            <a:r>
              <a:rPr lang="ja-JP" altLang="en-US" sz="1200" kern="1200" dirty="0" smtClean="0">
                <a:solidFill>
                  <a:schemeClr val="tx1"/>
                </a:solidFill>
                <a:latin typeface="Arial" charset="0"/>
                <a:ea typeface="ＭＳ Ｐゴシック" charset="0"/>
                <a:cs typeface="ＭＳ Ｐゴシック" charset="0"/>
              </a:rPr>
              <a:t>“</a:t>
            </a:r>
            <a:r>
              <a:rPr lang="en-US" sz="1200" kern="1200" dirty="0" smtClean="0">
                <a:solidFill>
                  <a:schemeClr val="tx1"/>
                </a:solidFill>
                <a:latin typeface="Arial" charset="0"/>
                <a:ea typeface="ＭＳ Ｐゴシック" charset="0"/>
                <a:cs typeface="ＭＳ Ｐゴシック" charset="0"/>
              </a:rPr>
              <a:t>social welfare</a:t>
            </a:r>
            <a:r>
              <a:rPr lang="ja-JP" altLang="en-US" sz="1200" kern="1200" dirty="0" smtClean="0">
                <a:solidFill>
                  <a:schemeClr val="tx1"/>
                </a:solidFill>
                <a:latin typeface="Arial" charset="0"/>
                <a:ea typeface="ＭＳ Ｐゴシック" charset="0"/>
                <a:cs typeface="ＭＳ Ｐゴシック" charset="0"/>
              </a:rPr>
              <a:t>”</a:t>
            </a:r>
            <a:r>
              <a:rPr lang="en-US" sz="1200" kern="1200" dirty="0" smtClean="0">
                <a:solidFill>
                  <a:schemeClr val="tx1"/>
                </a:solidFill>
                <a:latin typeface="Arial" charset="0"/>
                <a:ea typeface="ＭＳ Ｐゴシック" charset="0"/>
                <a:cs typeface="ＭＳ Ｐゴシック" charset="0"/>
              </a:rPr>
              <a:t> organizations that may engage in political activities, as long as these activities do not become their primary purpose. These groups are </a:t>
            </a:r>
            <a:r>
              <a:rPr lang="en-US" sz="1200" u="sng" kern="1200" dirty="0" smtClean="0">
                <a:solidFill>
                  <a:schemeClr val="tx1"/>
                </a:solidFill>
                <a:latin typeface="Arial" charset="0"/>
                <a:ea typeface="ＭＳ Ｐゴシック" charset="0"/>
                <a:cs typeface="ＭＳ Ｐゴシック" charset="0"/>
              </a:rPr>
              <a:t>not</a:t>
            </a:r>
            <a:r>
              <a:rPr lang="en-US" sz="1200" kern="1200" dirty="0" smtClean="0">
                <a:solidFill>
                  <a:schemeClr val="tx1"/>
                </a:solidFill>
                <a:latin typeface="Arial" charset="0"/>
                <a:ea typeface="ＭＳ Ｐゴシック" charset="0"/>
                <a:cs typeface="ＭＳ Ｐゴシック" charset="0"/>
              </a:rPr>
              <a:t> required to disclose their donors publically.</a:t>
            </a:r>
          </a:p>
          <a:p>
            <a:endParaRPr lang="en-US" dirty="0"/>
          </a:p>
        </p:txBody>
      </p:sp>
      <p:sp>
        <p:nvSpPr>
          <p:cNvPr id="4" name="Slide Number Placeholder 3"/>
          <p:cNvSpPr>
            <a:spLocks noGrp="1"/>
          </p:cNvSpPr>
          <p:nvPr>
            <p:ph type="sldNum" sz="quarter" idx="10"/>
          </p:nvPr>
        </p:nvSpPr>
        <p:spPr/>
        <p:txBody>
          <a:bodyPr/>
          <a:lstStyle/>
          <a:p>
            <a:pPr>
              <a:defRPr/>
            </a:pPr>
            <a:fld id="{31EA881E-82B1-1948-8D13-1534FFC15DE3}" type="slidenum">
              <a:rPr lang="en-US" smtClean="0"/>
              <a:pPr>
                <a:defRPr/>
              </a:pPr>
              <a:t>38</a:t>
            </a:fld>
            <a:endParaRPr lang="en-US"/>
          </a:p>
        </p:txBody>
      </p:sp>
    </p:spTree>
    <p:extLst>
      <p:ext uri="{BB962C8B-B14F-4D97-AF65-F5344CB8AC3E}">
        <p14:creationId xmlns:p14="http://schemas.microsoft.com/office/powerpoint/2010/main" val="3364693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458C60BA-560D-A044-BFFA-51E0DA2FB952}" type="slidenum">
              <a:rPr lang="en-US" smtClean="0"/>
              <a:pPr>
                <a:defRPr/>
              </a:pPr>
              <a:t>39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C3A0AD"/>
                </a:solidFill>
              </a:rPr>
              <a:t>Independent expenditures</a:t>
            </a:r>
            <a:r>
              <a:rPr lang="en-US" sz="1200" dirty="0" smtClean="0"/>
              <a:t>, also known as express advocacy, are likely to be limited to ads, flyers, or the like that </a:t>
            </a:r>
            <a:r>
              <a:rPr lang="en-US" sz="1200" i="1" dirty="0" smtClean="0"/>
              <a:t>expressly advocate the election or defeat of a clearly identified candidate</a:t>
            </a:r>
            <a:r>
              <a:rPr lang="en-US" sz="1200" dirty="0" smtClean="0"/>
              <a:t> by using such words as "vote for," "defeat," or "support" a named candidate for office. </a:t>
            </a:r>
          </a:p>
          <a:p>
            <a:endParaRPr lang="en-US" sz="1200" dirty="0" smtClean="0"/>
          </a:p>
          <a:p>
            <a:r>
              <a:rPr lang="en-US" sz="1200" b="1" dirty="0" smtClean="0">
                <a:solidFill>
                  <a:srgbClr val="C3A0AD"/>
                </a:solidFill>
              </a:rPr>
              <a:t>Electioneering communications</a:t>
            </a:r>
            <a:r>
              <a:rPr lang="en-US" sz="1200" dirty="0" smtClean="0">
                <a:solidFill>
                  <a:srgbClr val="C3A0AD"/>
                </a:solidFill>
              </a:rPr>
              <a:t> </a:t>
            </a:r>
            <a:r>
              <a:rPr lang="en-US" sz="1200" dirty="0" smtClean="0"/>
              <a:t>also refer to a </a:t>
            </a:r>
            <a:r>
              <a:rPr lang="en-US" sz="1200" i="1" dirty="0" smtClean="0"/>
              <a:t>clearly identified candidate</a:t>
            </a:r>
            <a:r>
              <a:rPr lang="en-US" sz="1200" dirty="0" smtClean="0"/>
              <a:t>, but its message is subject to an interpretation other than it is expressly advocating for or against a particular candidate. Unlike independent expenditures, an electioneering communication does not use words such as "vote for" or "vote against" that expressly call for the election or defeat of the candidate. Only broadcast, cable, or satellite communications that are made within 60 days before the general election or 30 days before a primary, and are targeted to the relevant electorate in certain ways, qualify as electioneering communications.</a:t>
            </a:r>
          </a:p>
          <a:p>
            <a:endParaRPr lang="en-US" sz="1200" dirty="0" smtClean="0"/>
          </a:p>
          <a:p>
            <a:r>
              <a:rPr lang="en-US" sz="1200" b="1" dirty="0" smtClean="0">
                <a:solidFill>
                  <a:srgbClr val="C3A0AD"/>
                </a:solidFill>
              </a:rPr>
              <a:t>Issue ads</a:t>
            </a:r>
            <a:r>
              <a:rPr lang="en-US" sz="1200" dirty="0" smtClean="0">
                <a:solidFill>
                  <a:srgbClr val="C3A0AD"/>
                </a:solidFill>
              </a:rPr>
              <a:t> </a:t>
            </a:r>
            <a:r>
              <a:rPr lang="en-US" sz="1200" dirty="0" smtClean="0"/>
              <a:t>include any ads that address public policy issues and perhaps the position of particular public officials on those issues, but due to their wording or timing do not qualify as either independent expenditures or electioneering communications. </a:t>
            </a:r>
          </a:p>
          <a:p>
            <a:endParaRPr lang="en-US" dirty="0"/>
          </a:p>
        </p:txBody>
      </p:sp>
      <p:sp>
        <p:nvSpPr>
          <p:cNvPr id="4" name="Slide Number Placeholder 3"/>
          <p:cNvSpPr>
            <a:spLocks noGrp="1"/>
          </p:cNvSpPr>
          <p:nvPr>
            <p:ph type="sldNum" sz="quarter" idx="10"/>
          </p:nvPr>
        </p:nvSpPr>
        <p:spPr/>
        <p:txBody>
          <a:bodyPr/>
          <a:lstStyle/>
          <a:p>
            <a:pPr>
              <a:defRPr/>
            </a:pPr>
            <a:fld id="{31EA881E-82B1-1948-8D13-1534FFC15DE3}" type="slidenum">
              <a:rPr lang="en-US" smtClean="0"/>
              <a:pPr>
                <a:defRPr/>
              </a:pPr>
              <a:t>40</a:t>
            </a:fld>
            <a:endParaRPr lang="en-US"/>
          </a:p>
        </p:txBody>
      </p:sp>
    </p:spTree>
    <p:extLst>
      <p:ext uri="{BB962C8B-B14F-4D97-AF65-F5344CB8AC3E}">
        <p14:creationId xmlns:p14="http://schemas.microsoft.com/office/powerpoint/2010/main" val="3338583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63BE2B98-BB81-CD4D-98BB-C53F5589D1A2}" type="slidenum">
              <a:rPr lang="en-US" smtClean="0"/>
              <a:pPr>
                <a:defRPr/>
              </a:pPr>
              <a:t>42</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60C09F97-818F-A04B-8DB5-CD562F0CF9D9}" type="slidenum">
              <a:rPr lang="en-US" smtClean="0"/>
              <a:pPr>
                <a:defRPr/>
              </a:pPr>
              <a:t>43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238A554D-E6F8-A945-8EB1-0AFCA36F23A0}" type="slidenum">
              <a:rPr lang="en-US" smtClean="0"/>
              <a:pPr>
                <a:defRPr/>
              </a:pPr>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28B0DCFD-DADF-D044-A1A5-550D0D65BC86}" type="slidenum">
              <a:rPr lang="en-US" smtClean="0"/>
              <a:pPr>
                <a:defRPr/>
              </a:pPr>
              <a:t>49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E8A59C06-A455-0C4D-BEDE-84C4B0939A9A}" type="slidenum">
              <a:rPr lang="en-US" smtClean="0"/>
              <a:pPr>
                <a:defRPr/>
              </a:pPr>
              <a:t>50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F25DDF1B-7563-1F42-9D4B-5669CDE2D153}" type="slidenum">
              <a:rPr lang="en-US" smtClean="0"/>
              <a:pPr>
                <a:defRPr/>
              </a:pPr>
              <a:t>51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17B5A243-9534-1346-A7A5-0EC20A9910E6}" type="slidenum">
              <a:rPr lang="en-US" smtClean="0"/>
              <a:pPr>
                <a:defRPr/>
              </a:pPr>
              <a:t>52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2C3352C8-7566-C44A-9278-1C327F74A0A4}" type="slidenum">
              <a:rPr lang="en-US" smtClean="0"/>
              <a:pPr>
                <a:defRPr/>
              </a:pPr>
              <a:t>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CF3E800C-F701-E34F-92BA-871E2885F6A6}" type="slidenum">
              <a:rPr lang="en-US" smtClean="0"/>
              <a:pPr>
                <a:defRPr/>
              </a:pPr>
              <a:t>53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98CD57C0-5123-3340-BA66-A95F6D878B40}" type="slidenum">
              <a:rPr lang="en-US" smtClean="0"/>
              <a:pPr>
                <a:defRPr/>
              </a:pPr>
              <a:t>54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01D3F0B7-E41A-6F4D-910F-FEC52445CBD1}" type="slidenum">
              <a:rPr lang="en-US" smtClean="0"/>
              <a:pPr>
                <a:defRPr/>
              </a:pPr>
              <a:t>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r>
              <a:rPr lang="en-US" dirty="0" smtClean="0">
                <a:cs typeface="+mn-cs"/>
              </a:rPr>
              <a:t>2008</a:t>
            </a:r>
            <a:endParaRPr lang="en-US"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A8B8DA37-F40C-1B4F-A4E7-310555E01CBA}" type="slidenum">
              <a:rPr lang="en-US" smtClean="0"/>
              <a:pPr>
                <a:defRPr/>
              </a:pPr>
              <a:t>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r>
              <a:rPr lang="en-US" dirty="0" smtClean="0">
                <a:cs typeface="+mn-cs"/>
              </a:rPr>
              <a:t>2008</a:t>
            </a: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0D4D4254-F58C-934F-81A0-D5A5F103FFEC}" type="slidenum">
              <a:rPr lang="en-US" smtClean="0"/>
              <a:pPr>
                <a:defRPr/>
              </a:pPr>
              <a:t>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3163550A-04CF-E942-8426-2D97A0CDF928}" type="slidenum">
              <a:rPr lang="en-US" smtClean="0"/>
              <a:pPr>
                <a:defRPr/>
              </a:pPr>
              <a:t>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E15B1039-002B-DE4C-8E86-DD4911EC30BB}" type="slidenum">
              <a:rPr lang="en-US" smtClean="0"/>
              <a:pPr>
                <a:defRPr/>
              </a:pPr>
              <a:t>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buFont typeface="Wingdings" charset="0"/>
              <a:buChar char="§"/>
              <a:defRPr/>
            </a:pPr>
            <a:r>
              <a:rPr lang="en-US" sz="2400" kern="1200" dirty="0" smtClean="0">
                <a:solidFill>
                  <a:schemeClr val="tx1"/>
                </a:solidFill>
                <a:latin typeface="Arial" charset="0"/>
                <a:ea typeface="ＭＳ Ｐゴシック" charset="0"/>
                <a:cs typeface="ＭＳ Ｐゴシック" charset="0"/>
              </a:rPr>
              <a:t>Expansion of the electorate:</a:t>
            </a:r>
          </a:p>
          <a:p>
            <a:pPr lvl="1" eaLnBrk="1" hangingPunct="1">
              <a:defRPr/>
            </a:pPr>
            <a:r>
              <a:rPr lang="en-US" sz="1800" dirty="0" smtClean="0">
                <a:latin typeface="Arial" charset="0"/>
              </a:rPr>
              <a:t>The 17th Amendment was passed in 1913.  It instituted the direct popular election of U.S. Senators. </a:t>
            </a:r>
          </a:p>
          <a:p>
            <a:pPr lvl="1" eaLnBrk="1" hangingPunct="1">
              <a:defRPr/>
            </a:pPr>
            <a:r>
              <a:rPr lang="en-US" sz="1800" dirty="0" smtClean="0">
                <a:latin typeface="Arial" charset="0"/>
              </a:rPr>
              <a:t>About the same time, most states turned from party nominating conventions to direct primaries.  </a:t>
            </a:r>
          </a:p>
          <a:p>
            <a:pPr lvl="1" eaLnBrk="1" hangingPunct="1">
              <a:defRPr/>
            </a:pPr>
            <a:r>
              <a:rPr lang="en-US" sz="1800" dirty="0" smtClean="0">
                <a:latin typeface="Arial" charset="0"/>
              </a:rPr>
              <a:t>With the ratification of the 19th Amendment in 1920, women won the right to vote.</a:t>
            </a:r>
          </a:p>
          <a:p>
            <a:pPr eaLnBrk="1" hangingPunct="1">
              <a:buFont typeface="Wingdings" charset="0"/>
              <a:buChar char="§"/>
              <a:defRPr/>
            </a:pPr>
            <a:r>
              <a:rPr lang="en-US" sz="2400" kern="1200" dirty="0" smtClean="0">
                <a:solidFill>
                  <a:schemeClr val="tx1"/>
                </a:solidFill>
                <a:latin typeface="Arial" charset="0"/>
                <a:ea typeface="ＭＳ Ｐゴシック" charset="0"/>
                <a:cs typeface="ＭＳ Ｐゴシック" charset="0"/>
              </a:rPr>
              <a:t>Increasing government involvement in the economy:</a:t>
            </a:r>
          </a:p>
          <a:p>
            <a:pPr lvl="1" eaLnBrk="1" hangingPunct="1">
              <a:defRPr/>
            </a:pPr>
            <a:r>
              <a:rPr lang="en-US" sz="1800" dirty="0" smtClean="0">
                <a:latin typeface="Arial" charset="0"/>
              </a:rPr>
              <a:t>Corporate tax policy</a:t>
            </a:r>
          </a:p>
          <a:p>
            <a:pPr lvl="1" eaLnBrk="1" hangingPunct="1">
              <a:defRPr/>
            </a:pPr>
            <a:r>
              <a:rPr lang="en-US" sz="1800" dirty="0" smtClean="0">
                <a:latin typeface="Arial" charset="0"/>
              </a:rPr>
              <a:t>Anti-trust law</a:t>
            </a:r>
          </a:p>
          <a:p>
            <a:pPr eaLnBrk="1" hangingPunct="1">
              <a:buFont typeface="Wingdings" charset="0"/>
              <a:buChar char="§"/>
              <a:defRPr/>
            </a:pPr>
            <a:r>
              <a:rPr lang="en-US" sz="2400" kern="1200" dirty="0" smtClean="0">
                <a:solidFill>
                  <a:schemeClr val="tx1"/>
                </a:solidFill>
                <a:latin typeface="Arial" charset="0"/>
                <a:ea typeface="ＭＳ Ｐゴシック" charset="0"/>
                <a:cs typeface="ＭＳ Ｐゴシック" charset="0"/>
              </a:rPr>
              <a:t>Cost of mass media</a:t>
            </a:r>
          </a:p>
          <a:p>
            <a:pPr lvl="1" eaLnBrk="1" hangingPunct="1">
              <a:defRPr/>
            </a:pPr>
            <a:r>
              <a:rPr lang="en-US" sz="1800" dirty="0" smtClean="0">
                <a:latin typeface="Arial" charset="0"/>
              </a:rPr>
              <a:t>Television markets</a:t>
            </a:r>
          </a:p>
          <a:p>
            <a:pPr lvl="1" eaLnBrk="1" hangingPunct="1">
              <a:defRPr/>
            </a:pPr>
            <a:r>
              <a:rPr lang="en-US" sz="1800" dirty="0" smtClean="0">
                <a:latin typeface="Arial" charset="0"/>
              </a:rPr>
              <a:t>Internet</a:t>
            </a:r>
          </a:p>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04988"/>
            <a:ext cx="7391400" cy="1647825"/>
          </a:xfrm>
        </p:spPr>
        <p:txBody>
          <a:bodyPr/>
          <a:lstStyle>
            <a:lvl1pPr>
              <a:defRPr sz="5100"/>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1219200" y="3505200"/>
            <a:ext cx="6400800" cy="12192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1295400" y="6248400"/>
            <a:ext cx="17526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200400" y="6248400"/>
            <a:ext cx="26670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019800" y="6248400"/>
            <a:ext cx="1905000" cy="457200"/>
          </a:xfrm>
        </p:spPr>
        <p:txBody>
          <a:bodyPr/>
          <a:lstStyle>
            <a:lvl1pPr>
              <a:defRPr smtClean="0"/>
            </a:lvl1pPr>
          </a:lstStyle>
          <a:p>
            <a:pPr>
              <a:defRPr/>
            </a:pPr>
            <a:fld id="{138595E1-28D1-E94F-B3CC-EEEAE4441713}" type="slidenum">
              <a:rPr lang="en-US"/>
              <a:pPr>
                <a:defRPr/>
              </a:pPr>
              <a:t>‹#›</a:t>
            </a:fld>
            <a:endParaRPr lang="en-US"/>
          </a:p>
        </p:txBody>
      </p:sp>
    </p:spTree>
    <p:extLst>
      <p:ext uri="{BB962C8B-B14F-4D97-AF65-F5344CB8AC3E}">
        <p14:creationId xmlns:p14="http://schemas.microsoft.com/office/powerpoint/2010/main" val="171432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6542D-2A0F-634A-9530-BD19B7A250D6}" type="slidenum">
              <a:rPr lang="en-US"/>
              <a:pPr>
                <a:defRPr/>
              </a:pPr>
              <a:t>‹#›</a:t>
            </a:fld>
            <a:endParaRPr lang="en-US"/>
          </a:p>
        </p:txBody>
      </p:sp>
    </p:spTree>
    <p:extLst>
      <p:ext uri="{BB962C8B-B14F-4D97-AF65-F5344CB8AC3E}">
        <p14:creationId xmlns:p14="http://schemas.microsoft.com/office/powerpoint/2010/main" val="268021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06363"/>
            <a:ext cx="2019300" cy="6065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363"/>
            <a:ext cx="5905500" cy="6065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857B2D-5372-CE4D-A209-6F7513E218BB}" type="slidenum">
              <a:rPr lang="en-US"/>
              <a:pPr>
                <a:defRPr/>
              </a:pPr>
              <a:t>‹#›</a:t>
            </a:fld>
            <a:endParaRPr lang="en-US"/>
          </a:p>
        </p:txBody>
      </p:sp>
    </p:spTree>
    <p:extLst>
      <p:ext uri="{BB962C8B-B14F-4D97-AF65-F5344CB8AC3E}">
        <p14:creationId xmlns:p14="http://schemas.microsoft.com/office/powerpoint/2010/main" val="3560524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884A65F-03C2-A845-8FAE-AC22F0DAFE3A}" type="slidenum">
              <a:rPr lang="en-US"/>
              <a:pPr>
                <a:defRPr/>
              </a:pPr>
              <a:t>‹#›</a:t>
            </a:fld>
            <a:endParaRPr lang="en-US"/>
          </a:p>
        </p:txBody>
      </p:sp>
    </p:spTree>
    <p:extLst>
      <p:ext uri="{BB962C8B-B14F-4D97-AF65-F5344CB8AC3E}">
        <p14:creationId xmlns:p14="http://schemas.microsoft.com/office/powerpoint/2010/main" val="126095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D4FFEFB-6BD5-FD42-B56B-0DEC3A6B3551}" type="slidenum">
              <a:rPr lang="en-US"/>
              <a:pPr>
                <a:defRPr/>
              </a:pPr>
              <a:t>‹#›</a:t>
            </a:fld>
            <a:endParaRPr lang="en-US"/>
          </a:p>
        </p:txBody>
      </p:sp>
    </p:spTree>
    <p:extLst>
      <p:ext uri="{BB962C8B-B14F-4D97-AF65-F5344CB8AC3E}">
        <p14:creationId xmlns:p14="http://schemas.microsoft.com/office/powerpoint/2010/main" val="1708720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DE9976-7B94-6346-A6C3-BCE01B2DF70E}" type="slidenum">
              <a:rPr lang="en-US"/>
              <a:pPr>
                <a:defRPr/>
              </a:pPr>
              <a:t>‹#›</a:t>
            </a:fld>
            <a:endParaRPr lang="en-US"/>
          </a:p>
        </p:txBody>
      </p:sp>
    </p:spTree>
    <p:extLst>
      <p:ext uri="{BB962C8B-B14F-4D97-AF65-F5344CB8AC3E}">
        <p14:creationId xmlns:p14="http://schemas.microsoft.com/office/powerpoint/2010/main" val="2750295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447800"/>
            <a:ext cx="8077200" cy="47244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AB240B-AED4-5E47-8D38-B47B459580DF}" type="slidenum">
              <a:rPr lang="en-US"/>
              <a:pPr>
                <a:defRPr/>
              </a:pPr>
              <a:t>‹#›</a:t>
            </a:fld>
            <a:endParaRPr lang="en-US"/>
          </a:p>
        </p:txBody>
      </p:sp>
    </p:spTree>
    <p:extLst>
      <p:ext uri="{BB962C8B-B14F-4D97-AF65-F5344CB8AC3E}">
        <p14:creationId xmlns:p14="http://schemas.microsoft.com/office/powerpoint/2010/main" val="393509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0AF17F-7E02-1242-81C8-B39A84485B82}" type="slidenum">
              <a:rPr lang="en-US"/>
              <a:pPr>
                <a:defRPr/>
              </a:pPr>
              <a:t>‹#›</a:t>
            </a:fld>
            <a:endParaRPr lang="en-US"/>
          </a:p>
        </p:txBody>
      </p:sp>
    </p:spTree>
    <p:extLst>
      <p:ext uri="{BB962C8B-B14F-4D97-AF65-F5344CB8AC3E}">
        <p14:creationId xmlns:p14="http://schemas.microsoft.com/office/powerpoint/2010/main" val="424905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75371-E11C-3940-BB99-7F209B351487}" type="slidenum">
              <a:rPr lang="en-US"/>
              <a:pPr>
                <a:defRPr/>
              </a:pPr>
              <a:t>‹#›</a:t>
            </a:fld>
            <a:endParaRPr lang="en-US"/>
          </a:p>
        </p:txBody>
      </p:sp>
    </p:spTree>
    <p:extLst>
      <p:ext uri="{BB962C8B-B14F-4D97-AF65-F5344CB8AC3E}">
        <p14:creationId xmlns:p14="http://schemas.microsoft.com/office/powerpoint/2010/main" val="343732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B6030D-8F1A-3348-AAF4-5305E43E8098}" type="slidenum">
              <a:rPr lang="en-US"/>
              <a:pPr>
                <a:defRPr/>
              </a:pPr>
              <a:t>‹#›</a:t>
            </a:fld>
            <a:endParaRPr lang="en-US"/>
          </a:p>
        </p:txBody>
      </p:sp>
    </p:spTree>
    <p:extLst>
      <p:ext uri="{BB962C8B-B14F-4D97-AF65-F5344CB8AC3E}">
        <p14:creationId xmlns:p14="http://schemas.microsoft.com/office/powerpoint/2010/main" val="167823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CB67AF-D0AE-DA4B-A7CA-794B3816D2CD}" type="slidenum">
              <a:rPr lang="en-US"/>
              <a:pPr>
                <a:defRPr/>
              </a:pPr>
              <a:t>‹#›</a:t>
            </a:fld>
            <a:endParaRPr lang="en-US"/>
          </a:p>
        </p:txBody>
      </p:sp>
    </p:spTree>
    <p:extLst>
      <p:ext uri="{BB962C8B-B14F-4D97-AF65-F5344CB8AC3E}">
        <p14:creationId xmlns:p14="http://schemas.microsoft.com/office/powerpoint/2010/main" val="379111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9BAE64-BC4E-914C-9434-2503084C483D}" type="slidenum">
              <a:rPr lang="en-US"/>
              <a:pPr>
                <a:defRPr/>
              </a:pPr>
              <a:t>‹#›</a:t>
            </a:fld>
            <a:endParaRPr lang="en-US"/>
          </a:p>
        </p:txBody>
      </p:sp>
    </p:spTree>
    <p:extLst>
      <p:ext uri="{BB962C8B-B14F-4D97-AF65-F5344CB8AC3E}">
        <p14:creationId xmlns:p14="http://schemas.microsoft.com/office/powerpoint/2010/main" val="349830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3E657F-DBC6-F840-B761-931071391913}" type="slidenum">
              <a:rPr lang="en-US"/>
              <a:pPr>
                <a:defRPr/>
              </a:pPr>
              <a:t>‹#›</a:t>
            </a:fld>
            <a:endParaRPr lang="en-US"/>
          </a:p>
        </p:txBody>
      </p:sp>
    </p:spTree>
    <p:extLst>
      <p:ext uri="{BB962C8B-B14F-4D97-AF65-F5344CB8AC3E}">
        <p14:creationId xmlns:p14="http://schemas.microsoft.com/office/powerpoint/2010/main" val="174511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178701-0ED5-E74A-93FD-10FAB65CB166}" type="slidenum">
              <a:rPr lang="en-US"/>
              <a:pPr>
                <a:defRPr/>
              </a:pPr>
              <a:t>‹#›</a:t>
            </a:fld>
            <a:endParaRPr lang="en-US"/>
          </a:p>
        </p:txBody>
      </p:sp>
    </p:spTree>
    <p:extLst>
      <p:ext uri="{BB962C8B-B14F-4D97-AF65-F5344CB8AC3E}">
        <p14:creationId xmlns:p14="http://schemas.microsoft.com/office/powerpoint/2010/main" val="110081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F08F61-855B-6049-A699-0666F489CA4C}" type="slidenum">
              <a:rPr lang="en-US"/>
              <a:pPr>
                <a:defRPr/>
              </a:pPr>
              <a:t>‹#›</a:t>
            </a:fld>
            <a:endParaRPr lang="en-US"/>
          </a:p>
        </p:txBody>
      </p:sp>
    </p:spTree>
    <p:extLst>
      <p:ext uri="{BB962C8B-B14F-4D97-AF65-F5344CB8AC3E}">
        <p14:creationId xmlns:p14="http://schemas.microsoft.com/office/powerpoint/2010/main" val="13931830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06363"/>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447800"/>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81200" y="6248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886200" y="6248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cs typeface="+mn-cs"/>
              </a:defRPr>
            </a:lvl1pPr>
          </a:lstStyle>
          <a:p>
            <a:pPr>
              <a:defRPr/>
            </a:pPr>
            <a:fld id="{7F96E94A-30F0-AF47-B51E-BC69608F66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7"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xStyles>
    <p:titleStyle>
      <a:lvl1pPr algn="ctr"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2"/>
          </a:solidFill>
          <a:latin typeface="Arial Black"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Arial Black"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Arial Black"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Arial Black" pitchFamily="34" charset="0"/>
          <a:ea typeface="ＭＳ Ｐゴシック" charset="0"/>
          <a:cs typeface="ＭＳ Ｐゴシック"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pensecrets.org/overview/limits.ph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362200"/>
            <a:ext cx="7391400" cy="1647825"/>
          </a:xfrm>
        </p:spPr>
        <p:txBody>
          <a:bodyPr/>
          <a:lstStyle/>
          <a:p>
            <a:pPr eaLnBrk="1" hangingPunct="1">
              <a:defRPr/>
            </a:pPr>
            <a:r>
              <a:rPr lang="en-US">
                <a:latin typeface="Trebuchet MS" charset="0"/>
                <a:cs typeface="+mj-cs"/>
              </a:rPr>
              <a:t>Campaign Finance</a:t>
            </a:r>
          </a:p>
        </p:txBody>
      </p:sp>
      <p:sp>
        <p:nvSpPr>
          <p:cNvPr id="3075" name="Rectangle 3"/>
          <p:cNvSpPr>
            <a:spLocks noGrp="1" noChangeArrowheads="1"/>
          </p:cNvSpPr>
          <p:nvPr>
            <p:ph type="subTitle" idx="1"/>
          </p:nvPr>
        </p:nvSpPr>
        <p:spPr>
          <a:xfrm>
            <a:off x="381000" y="3733800"/>
            <a:ext cx="8458200" cy="1219200"/>
          </a:xfrm>
        </p:spPr>
        <p:txBody>
          <a:bodyPr/>
          <a:lstStyle/>
          <a:p>
            <a:pPr eaLnBrk="1" hangingPunct="1">
              <a:defRPr/>
            </a:pPr>
            <a:r>
              <a:rPr lang="en-US" dirty="0" smtClean="0">
                <a:latin typeface="Tahoma" charset="0"/>
                <a:cs typeface="+mn-cs"/>
              </a:rPr>
              <a:t>AP &amp; US Government</a:t>
            </a:r>
            <a:endParaRPr lang="en-US" dirty="0">
              <a:latin typeface="Tahoma" charset="0"/>
              <a:cs typeface="+mn-cs"/>
            </a:endParaRPr>
          </a:p>
        </p:txBody>
      </p:sp>
      <p:sp>
        <p:nvSpPr>
          <p:cNvPr id="3076" name="Text Box 5"/>
          <p:cNvSpPr txBox="1">
            <a:spLocks noChangeArrowheads="1"/>
          </p:cNvSpPr>
          <p:nvPr/>
        </p:nvSpPr>
        <p:spPr bwMode="auto">
          <a:xfrm>
            <a:off x="1447800" y="4876800"/>
            <a:ext cx="6248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ja-JP" altLang="en-US" i="1" smtClean="0">
                <a:cs typeface="+mn-cs"/>
              </a:rPr>
              <a:t>“</a:t>
            </a:r>
            <a:r>
              <a:rPr lang="en-US" i="1" smtClean="0">
                <a:cs typeface="+mn-cs"/>
              </a:rPr>
              <a:t>There are two things that are important in politics.</a:t>
            </a:r>
          </a:p>
          <a:p>
            <a:pPr>
              <a:defRPr/>
            </a:pPr>
            <a:r>
              <a:rPr lang="en-US" i="1" smtClean="0">
                <a:cs typeface="+mn-cs"/>
              </a:rPr>
              <a:t>The first is money and I can</a:t>
            </a:r>
            <a:r>
              <a:rPr lang="ja-JP" altLang="en-US" i="1" smtClean="0">
                <a:cs typeface="+mn-cs"/>
              </a:rPr>
              <a:t>’</a:t>
            </a:r>
            <a:r>
              <a:rPr lang="en-US" i="1" smtClean="0">
                <a:cs typeface="+mn-cs"/>
              </a:rPr>
              <a:t>t remember what the second one is.</a:t>
            </a:r>
            <a:r>
              <a:rPr lang="ja-JP" altLang="en-US" i="1" smtClean="0">
                <a:cs typeface="+mn-cs"/>
              </a:rPr>
              <a:t>”</a:t>
            </a:r>
            <a:endParaRPr lang="en-US" i="1" smtClean="0">
              <a:cs typeface="+mn-cs"/>
            </a:endParaRPr>
          </a:p>
          <a:p>
            <a:pPr>
              <a:defRPr/>
            </a:pPr>
            <a:endParaRPr lang="en-US" i="1" smtClean="0">
              <a:cs typeface="+mn-cs"/>
            </a:endParaRPr>
          </a:p>
          <a:p>
            <a:pPr algn="r">
              <a:defRPr/>
            </a:pPr>
            <a:r>
              <a:rPr lang="en-US" i="1" smtClean="0">
                <a:cs typeface="+mn-cs"/>
              </a:rPr>
              <a:t>—Ohio political boss and U.S. Senator Mark Hanna, 1895</a:t>
            </a:r>
          </a:p>
          <a:p>
            <a:pPr>
              <a:defRPr/>
            </a:pPr>
            <a:endParaRPr lang="en-US" i="1" smtClean="0">
              <a:cs typeface="+mn-cs"/>
            </a:endParaRPr>
          </a:p>
        </p:txBody>
      </p:sp>
      <p:pic>
        <p:nvPicPr>
          <p:cNvPr id="18436" name="Picture 12" descr="%7b67274115-ECE8-4EFB-A72F-3E509DFE2B14%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381000"/>
            <a:ext cx="1822450" cy="2286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88925"/>
            <a:ext cx="8077200" cy="1311275"/>
          </a:xfrm>
        </p:spPr>
        <p:txBody>
          <a:bodyPr/>
          <a:lstStyle/>
          <a:p>
            <a:pPr eaLnBrk="1" hangingPunct="1">
              <a:defRPr/>
            </a:pPr>
            <a:r>
              <a:rPr lang="en-US" sz="3200">
                <a:latin typeface="Trebuchet MS" charset="0"/>
                <a:cs typeface="+mj-cs"/>
              </a:rPr>
              <a:t>Do we spend too much on political campaigns?</a:t>
            </a:r>
          </a:p>
        </p:txBody>
      </p:sp>
      <p:sp>
        <p:nvSpPr>
          <p:cNvPr id="121859" name="Rectangle 3"/>
          <p:cNvSpPr>
            <a:spLocks noGrp="1" noChangeArrowheads="1"/>
          </p:cNvSpPr>
          <p:nvPr>
            <p:ph type="body" idx="1"/>
          </p:nvPr>
        </p:nvSpPr>
        <p:spPr>
          <a:xfrm>
            <a:off x="533400" y="1752600"/>
            <a:ext cx="8077200" cy="4724400"/>
          </a:xfrm>
        </p:spPr>
        <p:txBody>
          <a:bodyPr/>
          <a:lstStyle/>
          <a:p>
            <a:pPr eaLnBrk="1" hangingPunct="1">
              <a:buFont typeface="Wingdings" charset="0"/>
              <a:buChar char="§"/>
              <a:defRPr/>
            </a:pPr>
            <a:r>
              <a:rPr lang="en-US" sz="2400">
                <a:latin typeface="Arial" charset="0"/>
                <a:cs typeface="+mn-cs"/>
              </a:rPr>
              <a:t>231 million voting age citizens = $7.62 per person</a:t>
            </a:r>
          </a:p>
          <a:p>
            <a:pPr eaLnBrk="1" hangingPunct="1">
              <a:buFont typeface="Wingdings" charset="0"/>
              <a:buChar char="§"/>
              <a:defRPr/>
            </a:pPr>
            <a:r>
              <a:rPr lang="en-US" sz="2400">
                <a:latin typeface="Arial" charset="0"/>
                <a:cs typeface="+mn-cs"/>
              </a:rPr>
              <a:t>213 million voting eligible citizens = $8.67 per person</a:t>
            </a:r>
          </a:p>
          <a:p>
            <a:pPr eaLnBrk="1" hangingPunct="1">
              <a:buFont typeface="Wingdings" charset="0"/>
              <a:buChar char="§"/>
              <a:defRPr/>
            </a:pPr>
            <a:r>
              <a:rPr lang="en-US" sz="2400">
                <a:latin typeface="Arial" charset="0"/>
                <a:cs typeface="+mn-cs"/>
              </a:rPr>
              <a:t>172 million registered voters = $10.23 per person</a:t>
            </a:r>
          </a:p>
          <a:p>
            <a:pPr eaLnBrk="1" hangingPunct="1">
              <a:buFont typeface="Wingdings" charset="0"/>
              <a:buChar char="§"/>
              <a:defRPr/>
            </a:pPr>
            <a:r>
              <a:rPr lang="en-US" sz="2400">
                <a:latin typeface="Arial" charset="0"/>
                <a:cs typeface="+mn-cs"/>
              </a:rPr>
              <a:t>131 million votes cast</a:t>
            </a:r>
            <a:r>
              <a:rPr lang="en-US">
                <a:latin typeface="Arial" charset="0"/>
                <a:cs typeface="+mn-cs"/>
              </a:rPr>
              <a:t> </a:t>
            </a:r>
            <a:r>
              <a:rPr lang="en-US" sz="2400">
                <a:latin typeface="Arial" charset="0"/>
                <a:cs typeface="+mn-cs"/>
              </a:rPr>
              <a:t>= $13.43 per person</a:t>
            </a:r>
          </a:p>
        </p:txBody>
      </p:sp>
      <p:pic>
        <p:nvPicPr>
          <p:cNvPr id="121861" name="Picture 5" descr="23268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62400"/>
            <a:ext cx="19526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7" descr="pg_produ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962400"/>
            <a:ext cx="2095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7" name="Picture 11" descr="pro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962400"/>
            <a:ext cx="23622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9" name="Picture 13" descr="19339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962400"/>
            <a:ext cx="3124200" cy="234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1871" name="Picture 15" descr="stevenson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1025" y="1752600"/>
            <a:ext cx="57150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1871"/>
                                        </p:tgtEl>
                                        <p:attrNameLst>
                                          <p:attrName>ppt_x</p:attrName>
                                        </p:attrNameLst>
                                      </p:cBhvr>
                                      <p:tavLst>
                                        <p:tav tm="0">
                                          <p:val>
                                            <p:strVal val="ppt_x"/>
                                          </p:val>
                                        </p:tav>
                                        <p:tav tm="100000">
                                          <p:val>
                                            <p:strVal val="ppt_x"/>
                                          </p:val>
                                        </p:tav>
                                      </p:tavLst>
                                    </p:anim>
                                    <p:anim calcmode="lin" valueType="num">
                                      <p:cBhvr additive="base">
                                        <p:cTn id="7" dur="500"/>
                                        <p:tgtEl>
                                          <p:spTgt spid="121871"/>
                                        </p:tgtEl>
                                        <p:attrNameLst>
                                          <p:attrName>ppt_y</p:attrName>
                                        </p:attrNameLst>
                                      </p:cBhvr>
                                      <p:tavLst>
                                        <p:tav tm="0">
                                          <p:val>
                                            <p:strVal val="ppt_y"/>
                                          </p:val>
                                        </p:tav>
                                        <p:tav tm="100000">
                                          <p:val>
                                            <p:strVal val="1+ppt_h/2"/>
                                          </p:val>
                                        </p:tav>
                                      </p:tavLst>
                                    </p:anim>
                                    <p:set>
                                      <p:cBhvr>
                                        <p:cTn id="8" dur="1" fill="hold">
                                          <p:stCondLst>
                                            <p:cond delay="499"/>
                                          </p:stCondLst>
                                        </p:cTn>
                                        <p:tgtEl>
                                          <p:spTgt spid="12187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859">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21861"/>
                                        </p:tgtEl>
                                        <p:attrNameLst>
                                          <p:attrName>style.visibility</p:attrName>
                                        </p:attrNameLst>
                                      </p:cBhvr>
                                      <p:to>
                                        <p:strVal val="visible"/>
                                      </p:to>
                                    </p:set>
                                    <p:animEffect transition="in" filter="dissolve">
                                      <p:cBhvr>
                                        <p:cTn id="29" dur="500"/>
                                        <p:tgtEl>
                                          <p:spTgt spid="12186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21863"/>
                                        </p:tgtEl>
                                        <p:attrNameLst>
                                          <p:attrName>style.visibility</p:attrName>
                                        </p:attrNameLst>
                                      </p:cBhvr>
                                      <p:to>
                                        <p:strVal val="visible"/>
                                      </p:to>
                                    </p:set>
                                    <p:animEffect transition="in" filter="dissolve">
                                      <p:cBhvr>
                                        <p:cTn id="34" dur="500"/>
                                        <p:tgtEl>
                                          <p:spTgt spid="12186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21867"/>
                                        </p:tgtEl>
                                        <p:attrNameLst>
                                          <p:attrName>style.visibility</p:attrName>
                                        </p:attrNameLst>
                                      </p:cBhvr>
                                      <p:to>
                                        <p:strVal val="visible"/>
                                      </p:to>
                                    </p:set>
                                    <p:animEffect transition="in" filter="dissolve">
                                      <p:cBhvr>
                                        <p:cTn id="39" dur="500"/>
                                        <p:tgtEl>
                                          <p:spTgt spid="12186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21869"/>
                                        </p:tgtEl>
                                        <p:attrNameLst>
                                          <p:attrName>style.visibility</p:attrName>
                                        </p:attrNameLst>
                                      </p:cBhvr>
                                      <p:to>
                                        <p:strVal val="visible"/>
                                      </p:to>
                                    </p:set>
                                    <p:animEffect transition="in" filter="dissolve">
                                      <p:cBhvr>
                                        <p:cTn id="44" dur="500"/>
                                        <p:tgtEl>
                                          <p:spTgt spid="121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3200">
                <a:latin typeface="Trebuchet MS" charset="0"/>
                <a:cs typeface="+mj-cs"/>
              </a:rPr>
              <a:t>Where does all this money come from?</a:t>
            </a:r>
          </a:p>
        </p:txBody>
      </p:sp>
      <p:sp>
        <p:nvSpPr>
          <p:cNvPr id="13315" name="Text Box 4"/>
          <p:cNvSpPr txBox="1">
            <a:spLocks noChangeArrowheads="1"/>
          </p:cNvSpPr>
          <p:nvPr/>
        </p:nvSpPr>
        <p:spPr bwMode="auto">
          <a:xfrm>
            <a:off x="304800" y="1295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400" i="1" smtClean="0">
                <a:cs typeface="+mn-cs"/>
              </a:rPr>
              <a:t>Answer #1:  Public financing</a:t>
            </a:r>
          </a:p>
        </p:txBody>
      </p:sp>
      <p:sp>
        <p:nvSpPr>
          <p:cNvPr id="13316" name="Text Box 6"/>
          <p:cNvSpPr txBox="1">
            <a:spLocks noChangeArrowheads="1"/>
          </p:cNvSpPr>
          <p:nvPr/>
        </p:nvSpPr>
        <p:spPr bwMode="auto">
          <a:xfrm>
            <a:off x="1219200" y="2133600"/>
            <a:ext cx="6781800" cy="1870075"/>
          </a:xfrm>
          <a:prstGeom prst="rect">
            <a:avLst/>
          </a:prstGeom>
          <a:solidFill>
            <a:schemeClr val="hlink">
              <a:alpha val="43137"/>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2">
              <a:defRPr/>
            </a:pPr>
            <a:endParaRPr lang="en-US" sz="800" b="1" smtClean="0">
              <a:cs typeface="+mn-cs"/>
            </a:endParaRPr>
          </a:p>
          <a:p>
            <a:pPr lvl="2">
              <a:defRPr/>
            </a:pPr>
            <a:r>
              <a:rPr lang="en-US" smtClean="0">
                <a:latin typeface="Tahoma" charset="0"/>
                <a:cs typeface="+mn-cs"/>
              </a:rPr>
              <a:t>Do you want $3 of your federal tax to go to the Presidential Election Campaign Fund?</a:t>
            </a:r>
          </a:p>
          <a:p>
            <a:pPr lvl="2">
              <a:defRPr/>
            </a:pPr>
            <a:r>
              <a:rPr lang="en-US" sz="3200" b="1" smtClean="0">
                <a:cs typeface="Arial" charset="0"/>
              </a:rPr>
              <a:t>□ </a:t>
            </a:r>
            <a:r>
              <a:rPr lang="en-US" smtClean="0">
                <a:latin typeface="Tahoma" charset="0"/>
                <a:cs typeface="+mn-cs"/>
              </a:rPr>
              <a:t>Yes</a:t>
            </a:r>
          </a:p>
          <a:p>
            <a:pPr lvl="2">
              <a:defRPr/>
            </a:pPr>
            <a:r>
              <a:rPr lang="en-US" sz="3200" b="1" smtClean="0">
                <a:cs typeface="+mn-cs"/>
              </a:rPr>
              <a:t>□ </a:t>
            </a:r>
            <a:r>
              <a:rPr lang="en-US" smtClean="0">
                <a:cs typeface="+mn-cs"/>
              </a:rPr>
              <a:t> </a:t>
            </a:r>
            <a:r>
              <a:rPr lang="en-US" smtClean="0">
                <a:latin typeface="Tahoma" charset="0"/>
                <a:cs typeface="+mn-cs"/>
              </a:rPr>
              <a:t>No</a:t>
            </a:r>
          </a:p>
          <a:p>
            <a:pPr lvl="2">
              <a:defRPr/>
            </a:pPr>
            <a:r>
              <a:rPr lang="en-US" sz="800" smtClean="0">
                <a:cs typeface="+mn-cs"/>
              </a:rPr>
              <a:t> </a:t>
            </a:r>
          </a:p>
        </p:txBody>
      </p:sp>
      <p:sp>
        <p:nvSpPr>
          <p:cNvPr id="13317" name="Text Box 7"/>
          <p:cNvSpPr txBox="1">
            <a:spLocks noChangeArrowheads="1"/>
          </p:cNvSpPr>
          <p:nvPr/>
        </p:nvSpPr>
        <p:spPr bwMode="auto">
          <a:xfrm>
            <a:off x="2209800" y="2895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smtClean="0">
                <a:solidFill>
                  <a:schemeClr val="hlink"/>
                </a:solidFill>
                <a:cs typeface="+mn-cs"/>
                <a:sym typeface="Monotype Sorts" charset="0"/>
              </a:rPr>
              <a:t></a:t>
            </a:r>
          </a:p>
        </p:txBody>
      </p:sp>
      <p:sp>
        <p:nvSpPr>
          <p:cNvPr id="13318" name="Rectangle 8"/>
          <p:cNvSpPr>
            <a:spLocks noChangeArrowheads="1"/>
          </p:cNvSpPr>
          <p:nvPr/>
        </p:nvSpPr>
        <p:spPr bwMode="auto">
          <a:xfrm>
            <a:off x="1219200" y="4267200"/>
            <a:ext cx="678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a:cs typeface="+mn-cs"/>
              </a:rPr>
              <a:t>Today, just 11% of taxpayers check off the box that allocates $3 to the federal election campaign fund—down from 28% two decades ago.</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533400" y="-76200"/>
            <a:ext cx="8077200" cy="1311275"/>
          </a:xfrm>
        </p:spPr>
        <p:txBody>
          <a:bodyPr/>
          <a:lstStyle/>
          <a:p>
            <a:pPr eaLnBrk="1" hangingPunct="1">
              <a:defRPr/>
            </a:pPr>
            <a:r>
              <a:rPr lang="en-US" sz="3200">
                <a:latin typeface="Trebuchet MS" charset="0"/>
                <a:cs typeface="+mj-cs"/>
              </a:rPr>
              <a:t>Who Receives the Checkoff Dollars?</a:t>
            </a:r>
          </a:p>
        </p:txBody>
      </p:sp>
      <p:sp>
        <p:nvSpPr>
          <p:cNvPr id="14339" name="Rectangle 5"/>
          <p:cNvSpPr>
            <a:spLocks noGrp="1" noChangeArrowheads="1"/>
          </p:cNvSpPr>
          <p:nvPr>
            <p:ph type="body" idx="1"/>
          </p:nvPr>
        </p:nvSpPr>
        <p:spPr>
          <a:xfrm>
            <a:off x="381000" y="990600"/>
            <a:ext cx="8305800" cy="4724400"/>
          </a:xfrm>
        </p:spPr>
        <p:txBody>
          <a:bodyPr/>
          <a:lstStyle/>
          <a:p>
            <a:pPr eaLnBrk="1" hangingPunct="1">
              <a:lnSpc>
                <a:spcPct val="80000"/>
              </a:lnSpc>
              <a:buFontTx/>
              <a:buBlip>
                <a:blip r:embed="rId3"/>
              </a:buBlip>
              <a:defRPr/>
            </a:pPr>
            <a:r>
              <a:rPr lang="en-US" sz="1800" dirty="0">
                <a:latin typeface="Tahoma" charset="0"/>
                <a:cs typeface="+mn-cs"/>
              </a:rPr>
              <a:t>Presidential Nominees in the General Election. </a:t>
            </a:r>
            <a:endParaRPr lang="en-US" sz="1600" dirty="0">
              <a:latin typeface="Tahoma" charset="0"/>
              <a:cs typeface="+mn-cs"/>
            </a:endParaRPr>
          </a:p>
          <a:p>
            <a:pPr lvl="2" eaLnBrk="1" hangingPunct="1">
              <a:lnSpc>
                <a:spcPct val="80000"/>
              </a:lnSpc>
              <a:buFontTx/>
              <a:buBlip>
                <a:blip r:embed="rId3"/>
              </a:buBlip>
              <a:defRPr/>
            </a:pPr>
            <a:endParaRPr lang="en-US" sz="1600" dirty="0">
              <a:latin typeface="Tahoma" charset="0"/>
            </a:endParaRPr>
          </a:p>
          <a:p>
            <a:pPr eaLnBrk="1" hangingPunct="1">
              <a:lnSpc>
                <a:spcPct val="80000"/>
              </a:lnSpc>
              <a:buFontTx/>
              <a:buBlip>
                <a:blip r:embed="rId3"/>
              </a:buBlip>
              <a:defRPr/>
            </a:pPr>
            <a:r>
              <a:rPr lang="en-US" sz="1800" dirty="0">
                <a:latin typeface="Tahoma" charset="0"/>
                <a:cs typeface="+mn-cs"/>
              </a:rPr>
              <a:t>Presidential Primary Candidates. </a:t>
            </a:r>
            <a:endParaRPr lang="en-US" sz="1800" dirty="0" smtClean="0">
              <a:latin typeface="Tahoma" charset="0"/>
              <a:cs typeface="+mn-cs"/>
            </a:endParaRPr>
          </a:p>
          <a:p>
            <a:pPr marL="0" indent="0" eaLnBrk="1" hangingPunct="1">
              <a:lnSpc>
                <a:spcPct val="80000"/>
              </a:lnSpc>
              <a:buFontTx/>
              <a:buNone/>
              <a:defRPr/>
            </a:pPr>
            <a:endParaRPr lang="en-US" sz="1800" dirty="0">
              <a:latin typeface="Tahoma" charset="0"/>
              <a:cs typeface="+mn-cs"/>
            </a:endParaRPr>
          </a:p>
          <a:p>
            <a:pPr eaLnBrk="1" hangingPunct="1">
              <a:lnSpc>
                <a:spcPct val="80000"/>
              </a:lnSpc>
              <a:buFontTx/>
              <a:buBlip>
                <a:blip r:embed="rId3"/>
              </a:buBlip>
              <a:defRPr/>
            </a:pPr>
            <a:r>
              <a:rPr lang="en-US" sz="1800" dirty="0">
                <a:latin typeface="Tahoma" charset="0"/>
                <a:cs typeface="+mn-cs"/>
              </a:rPr>
              <a:t>Party Nominating Conventions. </a:t>
            </a:r>
          </a:p>
        </p:txBody>
      </p:sp>
      <p:sp>
        <p:nvSpPr>
          <p:cNvPr id="14340" name="Text Box 6"/>
          <p:cNvSpPr txBox="1">
            <a:spLocks noChangeArrowheads="1"/>
          </p:cNvSpPr>
          <p:nvPr/>
        </p:nvSpPr>
        <p:spPr bwMode="auto">
          <a:xfrm>
            <a:off x="0" y="6613525"/>
            <a:ext cx="815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i="1" smtClean="0">
                <a:cs typeface="+mn-cs"/>
              </a:rPr>
              <a:t>Source:</a:t>
            </a:r>
            <a:r>
              <a:rPr lang="en-US" sz="1200" smtClean="0">
                <a:cs typeface="+mn-cs"/>
              </a:rPr>
              <a:t>  http://www.fec.gov/info/checkoff.htm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136525"/>
            <a:ext cx="8077200" cy="1311275"/>
          </a:xfrm>
        </p:spPr>
        <p:txBody>
          <a:bodyPr/>
          <a:lstStyle/>
          <a:p>
            <a:pPr eaLnBrk="1" hangingPunct="1">
              <a:defRPr/>
            </a:pPr>
            <a:r>
              <a:rPr lang="en-US">
                <a:latin typeface="Trebuchet MS" charset="0"/>
                <a:cs typeface="+mj-cs"/>
              </a:rPr>
              <a:t>Opting Out</a:t>
            </a:r>
          </a:p>
        </p:txBody>
      </p:sp>
      <p:sp>
        <p:nvSpPr>
          <p:cNvPr id="86021" name="Text Box 5"/>
          <p:cNvSpPr txBox="1">
            <a:spLocks noChangeArrowheads="1"/>
          </p:cNvSpPr>
          <p:nvPr/>
        </p:nvSpPr>
        <p:spPr bwMode="auto">
          <a:xfrm>
            <a:off x="381000" y="1524000"/>
            <a:ext cx="44958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cs typeface="+mn-cs"/>
              </a:rPr>
              <a:t>Increasingly, major party candidates for president—including Bush, Kerry, and Dean in 2004—are opting out of the public finance system during the primary season.  </a:t>
            </a:r>
          </a:p>
          <a:p>
            <a:pPr>
              <a:spcBef>
                <a:spcPct val="50000"/>
              </a:spcBef>
              <a:defRPr/>
            </a:pPr>
            <a:r>
              <a:rPr lang="en-US" sz="2000" smtClean="0">
                <a:cs typeface="+mn-cs"/>
              </a:rPr>
              <a:t>Although matching funds could potentially bring in $18.7 million in taxpayer dollars to a campaign (by matching the first $250 on individual contributions), accepting public funds is conditioned by a $45 million spending limit.  Bypassing the system allows candidates to raise unlimited cash, which creates an uneven playing field. </a:t>
            </a:r>
          </a:p>
        </p:txBody>
      </p:sp>
      <p:pic>
        <p:nvPicPr>
          <p:cNvPr id="43011" name="Picture 11" descr="image582562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81600" y="1752600"/>
            <a:ext cx="3524250" cy="264795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13"/>
          <p:cNvSpPr txBox="1">
            <a:spLocks noChangeArrowheads="1"/>
          </p:cNvSpPr>
          <p:nvPr/>
        </p:nvSpPr>
        <p:spPr bwMode="auto">
          <a:xfrm>
            <a:off x="5105400" y="4495800"/>
            <a:ext cx="3657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ahoma" charset="0"/>
                <a:cs typeface="+mn-cs"/>
              </a:rPr>
              <a:t>Dean announcing to supporters that he will forego public financing for his primary campaign (CBS)</a:t>
            </a:r>
            <a:br>
              <a:rPr lang="en-US" sz="1600" smtClean="0">
                <a:latin typeface="Tahoma" charset="0"/>
                <a:cs typeface="+mn-cs"/>
              </a:rPr>
            </a:br>
            <a:endParaRPr lang="en-US" sz="1600" smtClean="0">
              <a:latin typeface="Tahoma" charset="0"/>
              <a:cs typeface="+mn-cs"/>
            </a:endParaRPr>
          </a:p>
        </p:txBody>
      </p:sp>
      <p:sp>
        <p:nvSpPr>
          <p:cNvPr id="86030" name="AutoShape 14"/>
          <p:cNvSpPr>
            <a:spLocks/>
          </p:cNvSpPr>
          <p:nvPr/>
        </p:nvSpPr>
        <p:spPr bwMode="auto">
          <a:xfrm>
            <a:off x="457200" y="1600200"/>
            <a:ext cx="4419600" cy="3124200"/>
          </a:xfrm>
          <a:prstGeom prst="borderCallout2">
            <a:avLst>
              <a:gd name="adj1" fmla="val 3657"/>
              <a:gd name="adj2" fmla="val 101722"/>
              <a:gd name="adj3" fmla="val 3657"/>
              <a:gd name="adj4" fmla="val 129634"/>
              <a:gd name="adj5" fmla="val 114634"/>
              <a:gd name="adj6" fmla="val 158620"/>
            </a:avLst>
          </a:prstGeom>
          <a:gradFill rotWithShape="1">
            <a:gsLst>
              <a:gs pos="0">
                <a:schemeClr val="accent1"/>
              </a:gs>
              <a:gs pos="100000">
                <a:srgbClr val="764A5B"/>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ahoma" charset="0"/>
                <a:cs typeface="+mn-cs"/>
              </a:rPr>
              <a:t>"Mr. </a:t>
            </a:r>
            <a:r>
              <a:rPr lang="ja-JP" altLang="en-US">
                <a:latin typeface="Tahoma" charset="0"/>
                <a:cs typeface="+mn-cs"/>
              </a:rPr>
              <a:t>‘</a:t>
            </a:r>
            <a:r>
              <a:rPr lang="en-US">
                <a:latin typeface="Tahoma" charset="0"/>
                <a:cs typeface="+mn-cs"/>
              </a:rPr>
              <a:t>Change-Your-Opinion-for-Expediency</a:t>
            </a:r>
            <a:r>
              <a:rPr lang="ja-JP" altLang="en-US">
                <a:latin typeface="Tahoma" charset="0"/>
                <a:cs typeface="+mn-cs"/>
              </a:rPr>
              <a:t>’</a:t>
            </a:r>
            <a:r>
              <a:rPr lang="en-US">
                <a:latin typeface="Tahoma" charset="0"/>
                <a:cs typeface="+mn-cs"/>
              </a:rPr>
              <a:t> is saying, </a:t>
            </a:r>
            <a:r>
              <a:rPr lang="ja-JP" altLang="en-US">
                <a:latin typeface="Tahoma" charset="0"/>
                <a:cs typeface="+mn-cs"/>
              </a:rPr>
              <a:t>‘</a:t>
            </a:r>
            <a:r>
              <a:rPr lang="en-US">
                <a:latin typeface="Tahoma" charset="0"/>
                <a:cs typeface="+mn-cs"/>
              </a:rPr>
              <a:t>Oh, I</a:t>
            </a:r>
            <a:r>
              <a:rPr lang="ja-JP" altLang="en-US">
                <a:latin typeface="Tahoma" charset="0"/>
                <a:cs typeface="+mn-cs"/>
              </a:rPr>
              <a:t>’</a:t>
            </a:r>
            <a:r>
              <a:rPr lang="en-US">
                <a:latin typeface="Tahoma" charset="0"/>
                <a:cs typeface="+mn-cs"/>
              </a:rPr>
              <a:t>m now able to raise money.  Maybe we should get out of the system.</a:t>
            </a:r>
            <a:r>
              <a:rPr lang="ja-JP" altLang="en-US">
                <a:latin typeface="Tahoma" charset="0"/>
                <a:cs typeface="+mn-cs"/>
              </a:rPr>
              <a:t>’”</a:t>
            </a:r>
            <a:endParaRPr lang="en-US">
              <a:latin typeface="Tahoma" charset="0"/>
              <a:cs typeface="+mn-cs"/>
            </a:endParaRPr>
          </a:p>
          <a:p>
            <a:pPr algn="ctr">
              <a:defRPr/>
            </a:pPr>
            <a:endParaRPr lang="en-US">
              <a:latin typeface="Tahoma" charset="0"/>
              <a:cs typeface="+mn-cs"/>
            </a:endParaRPr>
          </a:p>
          <a:p>
            <a:pPr algn="r">
              <a:defRPr/>
            </a:pPr>
            <a:r>
              <a:rPr lang="en-US">
                <a:latin typeface="Tahoma" charset="0"/>
                <a:cs typeface="+mn-cs"/>
              </a:rPr>
              <a:t>—John Kerry on Dean</a:t>
            </a:r>
            <a:r>
              <a:rPr lang="ja-JP" altLang="en-US">
                <a:latin typeface="Tahoma" charset="0"/>
                <a:cs typeface="+mn-cs"/>
              </a:rPr>
              <a:t>’</a:t>
            </a:r>
            <a:r>
              <a:rPr lang="en-US">
                <a:latin typeface="Tahoma" charset="0"/>
                <a:cs typeface="+mn-cs"/>
              </a:rPr>
              <a:t>s decision to opt out of public financing</a:t>
            </a:r>
          </a:p>
          <a:p>
            <a:pPr algn="r">
              <a:defRPr/>
            </a:pPr>
            <a:r>
              <a:rPr lang="en-US" sz="2000">
                <a:solidFill>
                  <a:schemeClr val="accent1"/>
                </a:solidFill>
                <a:latin typeface="Tahoma" charset="0"/>
                <a:cs typeface="+mn-cs"/>
              </a:rPr>
              <a:t/>
            </a:r>
            <a:br>
              <a:rPr lang="en-US" sz="2000">
                <a:solidFill>
                  <a:schemeClr val="accent1"/>
                </a:solidFill>
                <a:latin typeface="Tahoma" charset="0"/>
                <a:cs typeface="+mn-cs"/>
              </a:rPr>
            </a:br>
            <a:endParaRPr lang="en-US" sz="2000">
              <a:solidFill>
                <a:schemeClr val="accent1"/>
              </a:solidFill>
              <a:latin typeface="Tahoma" charset="0"/>
              <a:cs typeface="+mn-cs"/>
            </a:endParaRPr>
          </a:p>
        </p:txBody>
      </p:sp>
      <p:sp>
        <p:nvSpPr>
          <p:cNvPr id="86031" name="Text Box 15"/>
          <p:cNvSpPr txBox="1">
            <a:spLocks noChangeArrowheads="1"/>
          </p:cNvSpPr>
          <p:nvPr/>
        </p:nvSpPr>
        <p:spPr bwMode="auto">
          <a:xfrm>
            <a:off x="533400" y="40386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solidFill>
                  <a:srgbClr val="DD79CA"/>
                </a:solidFill>
                <a:cs typeface="+mn-cs"/>
              </a:rPr>
              <a:t>Shortly after, Kerry did the same…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6030">
                                            <p:bg/>
                                          </p:spTgt>
                                        </p:tgtEl>
                                        <p:attrNameLst>
                                          <p:attrName>style.visibility</p:attrName>
                                        </p:attrNameLst>
                                      </p:cBhvr>
                                      <p:to>
                                        <p:strVal val="visible"/>
                                      </p:to>
                                    </p:set>
                                    <p:animEffect transition="in" filter="fade">
                                      <p:cBhvr>
                                        <p:cTn id="7" dur="1000"/>
                                        <p:tgtEl>
                                          <p:spTgt spid="86030">
                                            <p:bg/>
                                          </p:spTgt>
                                        </p:tgtEl>
                                      </p:cBhvr>
                                    </p:animEffect>
                                    <p:anim calcmode="lin" valueType="num">
                                      <p:cBhvr>
                                        <p:cTn id="8" dur="1000" fill="hold"/>
                                        <p:tgtEl>
                                          <p:spTgt spid="86030">
                                            <p:bg/>
                                          </p:spTgt>
                                        </p:tgtEl>
                                        <p:attrNameLst>
                                          <p:attrName>ppt_x</p:attrName>
                                        </p:attrNameLst>
                                      </p:cBhvr>
                                      <p:tavLst>
                                        <p:tav tm="0">
                                          <p:val>
                                            <p:strVal val="#ppt_x"/>
                                          </p:val>
                                        </p:tav>
                                        <p:tav tm="100000">
                                          <p:val>
                                            <p:strVal val="#ppt_x"/>
                                          </p:val>
                                        </p:tav>
                                      </p:tavLst>
                                    </p:anim>
                                    <p:anim calcmode="lin" valueType="num">
                                      <p:cBhvr>
                                        <p:cTn id="9" dur="900" decel="100000" fill="hold"/>
                                        <p:tgtEl>
                                          <p:spTgt spid="86030">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6030">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6030">
                                            <p:txEl>
                                              <p:pRg st="0" end="0"/>
                                            </p:txEl>
                                          </p:spTgt>
                                        </p:tgtEl>
                                        <p:attrNameLst>
                                          <p:attrName>style.visibility</p:attrName>
                                        </p:attrNameLst>
                                      </p:cBhvr>
                                      <p:to>
                                        <p:strVal val="visible"/>
                                      </p:to>
                                    </p:set>
                                    <p:animEffect transition="in" filter="fade">
                                      <p:cBhvr>
                                        <p:cTn id="13" dur="1000"/>
                                        <p:tgtEl>
                                          <p:spTgt spid="86030">
                                            <p:txEl>
                                              <p:pRg st="0" end="0"/>
                                            </p:txEl>
                                          </p:spTgt>
                                        </p:tgtEl>
                                      </p:cBhvr>
                                    </p:animEffect>
                                    <p:anim calcmode="lin" valueType="num">
                                      <p:cBhvr>
                                        <p:cTn id="14" dur="1000" fill="hold"/>
                                        <p:tgtEl>
                                          <p:spTgt spid="86030">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6030">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6030">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86030">
                                            <p:txEl>
                                              <p:pRg st="2" end="2"/>
                                            </p:txEl>
                                          </p:spTgt>
                                        </p:tgtEl>
                                        <p:attrNameLst>
                                          <p:attrName>style.visibility</p:attrName>
                                        </p:attrNameLst>
                                      </p:cBhvr>
                                      <p:to>
                                        <p:strVal val="visible"/>
                                      </p:to>
                                    </p:set>
                                    <p:animEffect transition="in" filter="fade">
                                      <p:cBhvr>
                                        <p:cTn id="19" dur="1000"/>
                                        <p:tgtEl>
                                          <p:spTgt spid="86030">
                                            <p:txEl>
                                              <p:pRg st="2" end="2"/>
                                            </p:txEl>
                                          </p:spTgt>
                                        </p:tgtEl>
                                      </p:cBhvr>
                                    </p:animEffect>
                                    <p:anim calcmode="lin" valueType="num">
                                      <p:cBhvr>
                                        <p:cTn id="20" dur="1000" fill="hold"/>
                                        <p:tgtEl>
                                          <p:spTgt spid="86030">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86030">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6030">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86030">
                                            <p:txEl>
                                              <p:pRg st="3" end="3"/>
                                            </p:txEl>
                                          </p:spTgt>
                                        </p:tgtEl>
                                        <p:attrNameLst>
                                          <p:attrName>style.visibility</p:attrName>
                                        </p:attrNameLst>
                                      </p:cBhvr>
                                      <p:to>
                                        <p:strVal val="visible"/>
                                      </p:to>
                                    </p:set>
                                    <p:animEffect transition="in" filter="fade">
                                      <p:cBhvr>
                                        <p:cTn id="25" dur="1000"/>
                                        <p:tgtEl>
                                          <p:spTgt spid="86030">
                                            <p:txEl>
                                              <p:pRg st="3" end="3"/>
                                            </p:txEl>
                                          </p:spTgt>
                                        </p:tgtEl>
                                      </p:cBhvr>
                                    </p:animEffect>
                                    <p:anim calcmode="lin" valueType="num">
                                      <p:cBhvr>
                                        <p:cTn id="26" dur="1000" fill="hold"/>
                                        <p:tgtEl>
                                          <p:spTgt spid="86030">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86030">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6030">
                                            <p:txEl>
                                              <p:pRg st="3" end="3"/>
                                            </p:txEl>
                                          </p:spTgt>
                                        </p:tgtEl>
                                        <p:attrNameLst>
                                          <p:attrName>ppt_y</p:attrName>
                                        </p:attrNameLst>
                                      </p:cBhvr>
                                      <p:tavLst>
                                        <p:tav tm="0">
                                          <p:val>
                                            <p:strVal val="#ppt_y-.03"/>
                                          </p:val>
                                        </p:tav>
                                        <p:tav tm="100000">
                                          <p:val>
                                            <p:strVal val="#ppt_y"/>
                                          </p:val>
                                        </p:tav>
                                      </p:tavLst>
                                    </p:anim>
                                  </p:childTnLst>
                                </p:cTn>
                              </p:par>
                              <p:par>
                                <p:cTn id="29" presetID="9" presetClass="emph" presetSubtype="0" grpId="0" nodeType="withEffect">
                                  <p:stCondLst>
                                    <p:cond delay="0"/>
                                  </p:stCondLst>
                                  <p:childTnLst>
                                    <p:set>
                                      <p:cBhvr rctx="PPT">
                                        <p:cTn id="30" dur="indefinite"/>
                                        <p:tgtEl>
                                          <p:spTgt spid="86021"/>
                                        </p:tgtEl>
                                        <p:attrNameLst>
                                          <p:attrName>style.opacity</p:attrName>
                                        </p:attrNameLst>
                                      </p:cBhvr>
                                      <p:to>
                                        <p:strVal val="0.5"/>
                                      </p:to>
                                    </p:set>
                                    <p:animEffect filter="image" prLst="opacity: 0.5">
                                      <p:cBhvr rctx="IE">
                                        <p:cTn id="31" dur="indefinite"/>
                                        <p:tgtEl>
                                          <p:spTgt spid="860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6031"/>
                                        </p:tgtEl>
                                        <p:attrNameLst>
                                          <p:attrName>style.visibility</p:attrName>
                                        </p:attrNameLst>
                                      </p:cBhvr>
                                      <p:to>
                                        <p:strVal val="visible"/>
                                      </p:to>
                                    </p:set>
                                    <p:animEffect transition="in" filter="fade">
                                      <p:cBhvr>
                                        <p:cTn id="36" dur="1000"/>
                                        <p:tgtEl>
                                          <p:spTgt spid="86031"/>
                                        </p:tgtEl>
                                      </p:cBhvr>
                                    </p:animEffect>
                                    <p:anim calcmode="lin" valueType="num">
                                      <p:cBhvr>
                                        <p:cTn id="37" dur="1000" fill="hold"/>
                                        <p:tgtEl>
                                          <p:spTgt spid="86031"/>
                                        </p:tgtEl>
                                        <p:attrNameLst>
                                          <p:attrName>ppt_x</p:attrName>
                                        </p:attrNameLst>
                                      </p:cBhvr>
                                      <p:tavLst>
                                        <p:tav tm="0">
                                          <p:val>
                                            <p:strVal val="#ppt_x"/>
                                          </p:val>
                                        </p:tav>
                                        <p:tav tm="100000">
                                          <p:val>
                                            <p:strVal val="#ppt_x"/>
                                          </p:val>
                                        </p:tav>
                                      </p:tavLst>
                                    </p:anim>
                                    <p:anim calcmode="lin" valueType="num">
                                      <p:cBhvr>
                                        <p:cTn id="38" dur="900" decel="100000" fill="hold"/>
                                        <p:tgtEl>
                                          <p:spTgt spid="8603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60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86030" grpId="0" build="allAtOnce" animBg="1"/>
      <p:bldP spid="86031"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609600" y="2209800"/>
            <a:ext cx="449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smtClean="0">
                <a:cs typeface="+mn-cs"/>
              </a:rPr>
              <a:t>Candidates are increasingly opting out of public financing during the primary season.</a:t>
            </a:r>
          </a:p>
        </p:txBody>
      </p:sp>
      <p:sp>
        <p:nvSpPr>
          <p:cNvPr id="16387" name="Rectangle 2"/>
          <p:cNvSpPr>
            <a:spLocks noGrp="1" noChangeArrowheads="1"/>
          </p:cNvSpPr>
          <p:nvPr>
            <p:ph type="title"/>
          </p:nvPr>
        </p:nvSpPr>
        <p:spPr>
          <a:xfrm>
            <a:off x="457200" y="212725"/>
            <a:ext cx="8077200" cy="1311275"/>
          </a:xfrm>
        </p:spPr>
        <p:txBody>
          <a:bodyPr/>
          <a:lstStyle/>
          <a:p>
            <a:pPr eaLnBrk="1" hangingPunct="1">
              <a:defRPr/>
            </a:pPr>
            <a:r>
              <a:rPr lang="en-US" sz="3200">
                <a:latin typeface="Trebuchet MS" charset="0"/>
                <a:cs typeface="+mj-cs"/>
              </a:rPr>
              <a:t>Opting Out</a:t>
            </a:r>
          </a:p>
        </p:txBody>
      </p:sp>
      <p:pic>
        <p:nvPicPr>
          <p:cNvPr id="45059" name="Picture 4" descr="image582562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81600" y="1752600"/>
            <a:ext cx="3524250" cy="264795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5105400" y="4495800"/>
            <a:ext cx="3657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i="1" smtClean="0">
                <a:latin typeface="Tahoma" charset="0"/>
                <a:cs typeface="+mn-cs"/>
              </a:rPr>
              <a:t>Dean announcing to supporters that he will forego public financing for his primary campaign.</a:t>
            </a:r>
            <a:br>
              <a:rPr lang="en-US" sz="1600" i="1" smtClean="0">
                <a:latin typeface="Tahoma" charset="0"/>
                <a:cs typeface="+mn-cs"/>
              </a:rPr>
            </a:br>
            <a:endParaRPr lang="en-US" sz="1600" i="1" smtClean="0">
              <a:latin typeface="Tahoma" charset="0"/>
              <a:cs typeface="+mn-cs"/>
            </a:endParaRPr>
          </a:p>
        </p:txBody>
      </p:sp>
      <p:sp>
        <p:nvSpPr>
          <p:cNvPr id="115718" name="AutoShape 6"/>
          <p:cNvSpPr>
            <a:spLocks/>
          </p:cNvSpPr>
          <p:nvPr/>
        </p:nvSpPr>
        <p:spPr bwMode="auto">
          <a:xfrm>
            <a:off x="381000" y="1752600"/>
            <a:ext cx="4419600" cy="3124200"/>
          </a:xfrm>
          <a:prstGeom prst="borderCallout2">
            <a:avLst>
              <a:gd name="adj1" fmla="val 3657"/>
              <a:gd name="adj2" fmla="val 101722"/>
              <a:gd name="adj3" fmla="val 3657"/>
              <a:gd name="adj4" fmla="val 130495"/>
              <a:gd name="adj5" fmla="val 92685"/>
              <a:gd name="adj6" fmla="val 160343"/>
            </a:avLst>
          </a:prstGeom>
          <a:gradFill rotWithShape="1">
            <a:gsLst>
              <a:gs pos="0">
                <a:schemeClr val="accent1"/>
              </a:gs>
              <a:gs pos="100000">
                <a:srgbClr val="764A5B"/>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ahoma" charset="0"/>
                <a:cs typeface="+mn-cs"/>
              </a:rPr>
              <a:t>"Mr. </a:t>
            </a:r>
            <a:r>
              <a:rPr lang="ja-JP" altLang="en-US">
                <a:latin typeface="Tahoma" charset="0"/>
                <a:cs typeface="+mn-cs"/>
              </a:rPr>
              <a:t>‘</a:t>
            </a:r>
            <a:r>
              <a:rPr lang="en-US">
                <a:latin typeface="Tahoma" charset="0"/>
                <a:cs typeface="+mn-cs"/>
              </a:rPr>
              <a:t>Change-Your-Opinion-for-Expediency</a:t>
            </a:r>
            <a:r>
              <a:rPr lang="ja-JP" altLang="en-US">
                <a:latin typeface="Tahoma" charset="0"/>
                <a:cs typeface="+mn-cs"/>
              </a:rPr>
              <a:t>’</a:t>
            </a:r>
            <a:r>
              <a:rPr lang="en-US">
                <a:latin typeface="Tahoma" charset="0"/>
                <a:cs typeface="+mn-cs"/>
              </a:rPr>
              <a:t> is saying, </a:t>
            </a:r>
            <a:r>
              <a:rPr lang="ja-JP" altLang="en-US">
                <a:latin typeface="Tahoma" charset="0"/>
                <a:cs typeface="+mn-cs"/>
              </a:rPr>
              <a:t>‘</a:t>
            </a:r>
            <a:r>
              <a:rPr lang="en-US">
                <a:latin typeface="Tahoma" charset="0"/>
                <a:cs typeface="+mn-cs"/>
              </a:rPr>
              <a:t>Oh, I</a:t>
            </a:r>
            <a:r>
              <a:rPr lang="ja-JP" altLang="en-US">
                <a:latin typeface="Tahoma" charset="0"/>
                <a:cs typeface="+mn-cs"/>
              </a:rPr>
              <a:t>’</a:t>
            </a:r>
            <a:r>
              <a:rPr lang="en-US">
                <a:latin typeface="Tahoma" charset="0"/>
                <a:cs typeface="+mn-cs"/>
              </a:rPr>
              <a:t>m now able to raise money.  Maybe we should get out of the system.</a:t>
            </a:r>
            <a:r>
              <a:rPr lang="ja-JP" altLang="en-US">
                <a:latin typeface="Tahoma" charset="0"/>
                <a:cs typeface="+mn-cs"/>
              </a:rPr>
              <a:t>’”</a:t>
            </a:r>
            <a:endParaRPr lang="en-US">
              <a:latin typeface="Tahoma" charset="0"/>
              <a:cs typeface="+mn-cs"/>
            </a:endParaRPr>
          </a:p>
          <a:p>
            <a:pPr algn="ctr">
              <a:defRPr/>
            </a:pPr>
            <a:endParaRPr lang="en-US">
              <a:latin typeface="Tahoma" charset="0"/>
              <a:cs typeface="+mn-cs"/>
            </a:endParaRPr>
          </a:p>
          <a:p>
            <a:pPr algn="r">
              <a:defRPr/>
            </a:pPr>
            <a:r>
              <a:rPr lang="en-US">
                <a:latin typeface="Tahoma" charset="0"/>
                <a:cs typeface="+mn-cs"/>
              </a:rPr>
              <a:t>—John Kerry on Dean</a:t>
            </a:r>
            <a:r>
              <a:rPr lang="ja-JP" altLang="en-US">
                <a:latin typeface="Tahoma" charset="0"/>
                <a:cs typeface="+mn-cs"/>
              </a:rPr>
              <a:t>’</a:t>
            </a:r>
            <a:r>
              <a:rPr lang="en-US">
                <a:latin typeface="Tahoma" charset="0"/>
                <a:cs typeface="+mn-cs"/>
              </a:rPr>
              <a:t>s decision to opt out of public financing</a:t>
            </a:r>
          </a:p>
          <a:p>
            <a:pPr algn="r">
              <a:defRPr/>
            </a:pPr>
            <a:r>
              <a:rPr lang="en-US" sz="2000">
                <a:solidFill>
                  <a:schemeClr val="accent1"/>
                </a:solidFill>
                <a:latin typeface="Tahoma" charset="0"/>
                <a:cs typeface="+mn-cs"/>
              </a:rPr>
              <a:t/>
            </a:r>
            <a:br>
              <a:rPr lang="en-US" sz="2000">
                <a:solidFill>
                  <a:schemeClr val="accent1"/>
                </a:solidFill>
                <a:latin typeface="Tahoma" charset="0"/>
                <a:cs typeface="+mn-cs"/>
              </a:rPr>
            </a:br>
            <a:endParaRPr lang="en-US" sz="2000">
              <a:solidFill>
                <a:schemeClr val="accent1"/>
              </a:solidFill>
              <a:latin typeface="Tahoma" charset="0"/>
              <a:cs typeface="+mn-cs"/>
            </a:endParaRPr>
          </a:p>
        </p:txBody>
      </p:sp>
      <p:sp>
        <p:nvSpPr>
          <p:cNvPr id="115719" name="Text Box 7"/>
          <p:cNvSpPr txBox="1">
            <a:spLocks noChangeArrowheads="1"/>
          </p:cNvSpPr>
          <p:nvPr/>
        </p:nvSpPr>
        <p:spPr bwMode="auto">
          <a:xfrm>
            <a:off x="533400" y="40386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solidFill>
                  <a:srgbClr val="DD79CA"/>
                </a:solidFill>
                <a:cs typeface="+mn-cs"/>
              </a:rPr>
              <a:t>Shortly after, Kerry did the same…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5718">
                                            <p:bg/>
                                          </p:spTgt>
                                        </p:tgtEl>
                                        <p:attrNameLst>
                                          <p:attrName>style.visibility</p:attrName>
                                        </p:attrNameLst>
                                      </p:cBhvr>
                                      <p:to>
                                        <p:strVal val="visible"/>
                                      </p:to>
                                    </p:set>
                                    <p:animEffect transition="in" filter="fade">
                                      <p:cBhvr>
                                        <p:cTn id="7" dur="1000"/>
                                        <p:tgtEl>
                                          <p:spTgt spid="115718">
                                            <p:bg/>
                                          </p:spTgt>
                                        </p:tgtEl>
                                      </p:cBhvr>
                                    </p:animEffect>
                                    <p:anim calcmode="lin" valueType="num">
                                      <p:cBhvr>
                                        <p:cTn id="8" dur="1000" fill="hold"/>
                                        <p:tgtEl>
                                          <p:spTgt spid="115718">
                                            <p:bg/>
                                          </p:spTgt>
                                        </p:tgtEl>
                                        <p:attrNameLst>
                                          <p:attrName>ppt_x</p:attrName>
                                        </p:attrNameLst>
                                      </p:cBhvr>
                                      <p:tavLst>
                                        <p:tav tm="0">
                                          <p:val>
                                            <p:strVal val="#ppt_x"/>
                                          </p:val>
                                        </p:tav>
                                        <p:tav tm="100000">
                                          <p:val>
                                            <p:strVal val="#ppt_x"/>
                                          </p:val>
                                        </p:tav>
                                      </p:tavLst>
                                    </p:anim>
                                    <p:anim calcmode="lin" valueType="num">
                                      <p:cBhvr>
                                        <p:cTn id="9" dur="900" decel="100000" fill="hold"/>
                                        <p:tgtEl>
                                          <p:spTgt spid="115718">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5718">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5718">
                                            <p:txEl>
                                              <p:pRg st="0" end="0"/>
                                            </p:txEl>
                                          </p:spTgt>
                                        </p:tgtEl>
                                        <p:attrNameLst>
                                          <p:attrName>style.visibility</p:attrName>
                                        </p:attrNameLst>
                                      </p:cBhvr>
                                      <p:to>
                                        <p:strVal val="visible"/>
                                      </p:to>
                                    </p:set>
                                    <p:animEffect transition="in" filter="fade">
                                      <p:cBhvr>
                                        <p:cTn id="13" dur="1000"/>
                                        <p:tgtEl>
                                          <p:spTgt spid="115718">
                                            <p:txEl>
                                              <p:pRg st="0" end="0"/>
                                            </p:txEl>
                                          </p:spTgt>
                                        </p:tgtEl>
                                      </p:cBhvr>
                                    </p:animEffect>
                                    <p:anim calcmode="lin" valueType="num">
                                      <p:cBhvr>
                                        <p:cTn id="14" dur="1000" fill="hold"/>
                                        <p:tgtEl>
                                          <p:spTgt spid="115718">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15718">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5718">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5718">
                                            <p:txEl>
                                              <p:pRg st="2" end="2"/>
                                            </p:txEl>
                                          </p:spTgt>
                                        </p:tgtEl>
                                        <p:attrNameLst>
                                          <p:attrName>style.visibility</p:attrName>
                                        </p:attrNameLst>
                                      </p:cBhvr>
                                      <p:to>
                                        <p:strVal val="visible"/>
                                      </p:to>
                                    </p:set>
                                    <p:animEffect transition="in" filter="fade">
                                      <p:cBhvr>
                                        <p:cTn id="19" dur="1000"/>
                                        <p:tgtEl>
                                          <p:spTgt spid="115718">
                                            <p:txEl>
                                              <p:pRg st="2" end="2"/>
                                            </p:txEl>
                                          </p:spTgt>
                                        </p:tgtEl>
                                      </p:cBhvr>
                                    </p:animEffect>
                                    <p:anim calcmode="lin" valueType="num">
                                      <p:cBhvr>
                                        <p:cTn id="20" dur="1000" fill="hold"/>
                                        <p:tgtEl>
                                          <p:spTgt spid="115718">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15718">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5718">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15718">
                                            <p:txEl>
                                              <p:pRg st="3" end="3"/>
                                            </p:txEl>
                                          </p:spTgt>
                                        </p:tgtEl>
                                        <p:attrNameLst>
                                          <p:attrName>style.visibility</p:attrName>
                                        </p:attrNameLst>
                                      </p:cBhvr>
                                      <p:to>
                                        <p:strVal val="visible"/>
                                      </p:to>
                                    </p:set>
                                    <p:animEffect transition="in" filter="fade">
                                      <p:cBhvr>
                                        <p:cTn id="25" dur="1000"/>
                                        <p:tgtEl>
                                          <p:spTgt spid="115718">
                                            <p:txEl>
                                              <p:pRg st="3" end="3"/>
                                            </p:txEl>
                                          </p:spTgt>
                                        </p:tgtEl>
                                      </p:cBhvr>
                                    </p:animEffect>
                                    <p:anim calcmode="lin" valueType="num">
                                      <p:cBhvr>
                                        <p:cTn id="26" dur="1000" fill="hold"/>
                                        <p:tgtEl>
                                          <p:spTgt spid="115718">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15718">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571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15719"/>
                                        </p:tgtEl>
                                        <p:attrNameLst>
                                          <p:attrName>style.visibility</p:attrName>
                                        </p:attrNameLst>
                                      </p:cBhvr>
                                      <p:to>
                                        <p:strVal val="visible"/>
                                      </p:to>
                                    </p:set>
                                    <p:animEffect transition="in" filter="fade">
                                      <p:cBhvr>
                                        <p:cTn id="33" dur="1000"/>
                                        <p:tgtEl>
                                          <p:spTgt spid="115719"/>
                                        </p:tgtEl>
                                      </p:cBhvr>
                                    </p:animEffect>
                                    <p:anim calcmode="lin" valueType="num">
                                      <p:cBhvr>
                                        <p:cTn id="34" dur="1000" fill="hold"/>
                                        <p:tgtEl>
                                          <p:spTgt spid="115719"/>
                                        </p:tgtEl>
                                        <p:attrNameLst>
                                          <p:attrName>ppt_x</p:attrName>
                                        </p:attrNameLst>
                                      </p:cBhvr>
                                      <p:tavLst>
                                        <p:tav tm="0">
                                          <p:val>
                                            <p:strVal val="#ppt_x"/>
                                          </p:val>
                                        </p:tav>
                                        <p:tav tm="100000">
                                          <p:val>
                                            <p:strVal val="#ppt_x"/>
                                          </p:val>
                                        </p:tav>
                                      </p:tavLst>
                                    </p:anim>
                                    <p:anim calcmode="lin" valueType="num">
                                      <p:cBhvr>
                                        <p:cTn id="35" dur="900" decel="100000" fill="hold"/>
                                        <p:tgtEl>
                                          <p:spTgt spid="1157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157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build="allAtOnce" animBg="1"/>
      <p:bldP spid="1157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7058025" cy="22479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06" name="Picture 6" descr="20obama"/>
          <p:cNvPicPr>
            <a:picLocks noChangeAspect="1" noChangeArrowheads="1"/>
          </p:cNvPicPr>
          <p:nvPr/>
        </p:nvPicPr>
        <p:blipFill>
          <a:blip r:embed="rId4">
            <a:extLst>
              <a:ext uri="{28A0092B-C50C-407E-A947-70E740481C1C}">
                <a14:useLocalDpi xmlns:a14="http://schemas.microsoft.com/office/drawing/2010/main" val="0"/>
              </a:ext>
            </a:extLst>
          </a:blip>
          <a:srcRect l="5052" t="2901" r="5052" b="2901"/>
          <a:stretch>
            <a:fillRect/>
          </a:stretch>
        </p:blipFill>
        <p:spPr bwMode="auto">
          <a:xfrm>
            <a:off x="6629400" y="3276600"/>
            <a:ext cx="1625600" cy="29686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 Box 7"/>
          <p:cNvSpPr txBox="1">
            <a:spLocks noChangeArrowheads="1"/>
          </p:cNvSpPr>
          <p:nvPr/>
        </p:nvSpPr>
        <p:spPr bwMode="auto">
          <a:xfrm>
            <a:off x="990600" y="350520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i="1" smtClean="0">
                <a:cs typeface="+mn-cs"/>
              </a:rPr>
              <a:t>…the first major party candidate to drop out of the system…</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3200">
                <a:latin typeface="Trebuchet MS" charset="0"/>
                <a:cs typeface="+mj-cs"/>
              </a:rPr>
              <a:t>Where does all this money come from?</a:t>
            </a:r>
          </a:p>
        </p:txBody>
      </p:sp>
      <p:sp>
        <p:nvSpPr>
          <p:cNvPr id="18435" name="Text Box 4"/>
          <p:cNvSpPr txBox="1">
            <a:spLocks noChangeArrowheads="1"/>
          </p:cNvSpPr>
          <p:nvPr/>
        </p:nvSpPr>
        <p:spPr bwMode="auto">
          <a:xfrm>
            <a:off x="304800" y="1295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400" i="1" smtClean="0">
                <a:cs typeface="+mn-cs"/>
              </a:rPr>
              <a:t>Answer #2:  Private donations</a:t>
            </a:r>
          </a:p>
        </p:txBody>
      </p:sp>
      <p:sp>
        <p:nvSpPr>
          <p:cNvPr id="18436" name="Rectangle 6"/>
          <p:cNvSpPr>
            <a:spLocks noGrp="1" noChangeArrowheads="1"/>
          </p:cNvSpPr>
          <p:nvPr>
            <p:ph type="body" idx="1"/>
          </p:nvPr>
        </p:nvSpPr>
        <p:spPr>
          <a:xfrm>
            <a:off x="3276600" y="2286000"/>
            <a:ext cx="2743200" cy="4724400"/>
          </a:xfrm>
        </p:spPr>
        <p:txBody>
          <a:bodyPr/>
          <a:lstStyle/>
          <a:p>
            <a:pPr eaLnBrk="1" hangingPunct="1">
              <a:buFont typeface="Wingdings" charset="0"/>
              <a:buChar char="§"/>
              <a:defRPr/>
            </a:pPr>
            <a:r>
              <a:rPr lang="en-US" sz="2800">
                <a:latin typeface="Arial" charset="0"/>
                <a:cs typeface="+mn-cs"/>
              </a:rPr>
              <a:t>Individuals </a:t>
            </a:r>
          </a:p>
          <a:p>
            <a:pPr eaLnBrk="1" hangingPunct="1">
              <a:buFont typeface="Wingdings" charset="0"/>
              <a:buChar char="§"/>
              <a:defRPr/>
            </a:pPr>
            <a:r>
              <a:rPr lang="en-US" sz="2800">
                <a:latin typeface="Arial" charset="0"/>
                <a:cs typeface="+mn-cs"/>
              </a:rPr>
              <a:t>PACs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a:latin typeface="Trebuchet MS" charset="0"/>
                <a:cs typeface="+mj-cs"/>
              </a:rPr>
              <a:t>Where does all that money go?</a:t>
            </a:r>
          </a:p>
        </p:txBody>
      </p:sp>
      <p:sp>
        <p:nvSpPr>
          <p:cNvPr id="128004" name="Rectangle 4"/>
          <p:cNvSpPr>
            <a:spLocks noGrp="1" noChangeArrowheads="1"/>
          </p:cNvSpPr>
          <p:nvPr>
            <p:ph type="body" idx="1"/>
          </p:nvPr>
        </p:nvSpPr>
        <p:spPr>
          <a:xfrm>
            <a:off x="533400" y="2133600"/>
            <a:ext cx="5334000" cy="4724400"/>
          </a:xfrm>
        </p:spPr>
        <p:txBody>
          <a:bodyPr/>
          <a:lstStyle/>
          <a:p>
            <a:pPr eaLnBrk="1" hangingPunct="1">
              <a:buFont typeface="Wingdings" charset="0"/>
              <a:buChar char="§"/>
              <a:defRPr/>
            </a:pPr>
            <a:r>
              <a:rPr lang="en-US" sz="2000">
                <a:solidFill>
                  <a:schemeClr val="hlink"/>
                </a:solidFill>
                <a:latin typeface="Arial" charset="0"/>
                <a:cs typeface="+mn-cs"/>
              </a:rPr>
              <a:t>$7 million on advertising</a:t>
            </a:r>
          </a:p>
          <a:p>
            <a:pPr eaLnBrk="1" hangingPunct="1">
              <a:buFont typeface="Wingdings" charset="0"/>
              <a:buChar char="§"/>
              <a:defRPr/>
            </a:pPr>
            <a:r>
              <a:rPr lang="en-US" sz="2000">
                <a:latin typeface="Arial" charset="0"/>
                <a:cs typeface="+mn-cs"/>
              </a:rPr>
              <a:t>$7 million on staff and consultants</a:t>
            </a:r>
          </a:p>
          <a:p>
            <a:pPr eaLnBrk="1" hangingPunct="1">
              <a:buFont typeface="Wingdings" charset="0"/>
              <a:buChar char="§"/>
              <a:defRPr/>
            </a:pPr>
            <a:r>
              <a:rPr lang="en-US" sz="2000">
                <a:latin typeface="Arial" charset="0"/>
                <a:cs typeface="+mn-cs"/>
              </a:rPr>
              <a:t>$5 million on direct mailings</a:t>
            </a:r>
          </a:p>
          <a:p>
            <a:pPr eaLnBrk="1" hangingPunct="1">
              <a:buFont typeface="Wingdings" charset="0"/>
              <a:buChar char="§"/>
              <a:defRPr/>
            </a:pPr>
            <a:r>
              <a:rPr lang="en-US" sz="2000">
                <a:latin typeface="Arial" charset="0"/>
                <a:cs typeface="+mn-cs"/>
              </a:rPr>
              <a:t>$2 million on travel</a:t>
            </a:r>
          </a:p>
          <a:p>
            <a:pPr eaLnBrk="1" hangingPunct="1">
              <a:buFont typeface="Wingdings" charset="0"/>
              <a:buChar char="§"/>
              <a:defRPr/>
            </a:pPr>
            <a:r>
              <a:rPr lang="en-US" sz="2000">
                <a:latin typeface="Arial" charset="0"/>
                <a:cs typeface="+mn-cs"/>
              </a:rPr>
              <a:t>$2 million on technology</a:t>
            </a:r>
          </a:p>
          <a:p>
            <a:pPr eaLnBrk="1" hangingPunct="1">
              <a:buFont typeface="Wingdings" charset="0"/>
              <a:buChar char="§"/>
              <a:defRPr/>
            </a:pPr>
            <a:r>
              <a:rPr lang="en-US" sz="2000">
                <a:latin typeface="Arial" charset="0"/>
                <a:cs typeface="+mn-cs"/>
              </a:rPr>
              <a:t>$2,772 at the Louisville Slugger Museum for personalized </a:t>
            </a:r>
            <a:r>
              <a:rPr lang="ja-JP" altLang="en-US" sz="2000">
                <a:latin typeface="Arial" charset="0"/>
                <a:cs typeface="+mn-cs"/>
              </a:rPr>
              <a:t>“</a:t>
            </a:r>
            <a:r>
              <a:rPr lang="en-US" sz="2000">
                <a:latin typeface="Arial" charset="0"/>
                <a:cs typeface="+mn-cs"/>
              </a:rPr>
              <a:t>Dean for America bats</a:t>
            </a:r>
          </a:p>
          <a:p>
            <a:pPr eaLnBrk="1" hangingPunct="1">
              <a:buFont typeface="Wingdings" charset="0"/>
              <a:buChar char="§"/>
              <a:defRPr/>
            </a:pPr>
            <a:r>
              <a:rPr lang="en-US" sz="2000">
                <a:latin typeface="Arial" charset="0"/>
                <a:cs typeface="+mn-cs"/>
              </a:rPr>
              <a:t>$3,000 for cowbells given out at a single event</a:t>
            </a:r>
          </a:p>
          <a:p>
            <a:pPr eaLnBrk="1" hangingPunct="1">
              <a:buFont typeface="Wingdings" charset="0"/>
              <a:buChar char="§"/>
              <a:defRPr/>
            </a:pPr>
            <a:r>
              <a:rPr lang="en-US" sz="2000">
                <a:latin typeface="Arial" charset="0"/>
                <a:cs typeface="+mn-cs"/>
              </a:rPr>
              <a:t>$6,000 on a single visit to Lake Champlain Chocolates</a:t>
            </a:r>
          </a:p>
          <a:p>
            <a:pPr eaLnBrk="1" hangingPunct="1">
              <a:buFont typeface="Wingdings" charset="0"/>
              <a:buChar char="§"/>
              <a:defRPr/>
            </a:pPr>
            <a:r>
              <a:rPr lang="en-US" sz="2000">
                <a:latin typeface="Arial" charset="0"/>
                <a:cs typeface="+mn-cs"/>
              </a:rPr>
              <a:t>$300,000 for fleece jackets, hats, T-shirts with the </a:t>
            </a:r>
            <a:r>
              <a:rPr lang="ja-JP" altLang="en-US" sz="2000">
                <a:latin typeface="Arial" charset="0"/>
                <a:cs typeface="+mn-cs"/>
              </a:rPr>
              <a:t>“</a:t>
            </a:r>
            <a:r>
              <a:rPr lang="en-US" sz="2000">
                <a:latin typeface="Arial" charset="0"/>
                <a:cs typeface="+mn-cs"/>
              </a:rPr>
              <a:t>Dean for America</a:t>
            </a:r>
            <a:r>
              <a:rPr lang="ja-JP" altLang="en-US" sz="2000">
                <a:latin typeface="Arial" charset="0"/>
                <a:cs typeface="+mn-cs"/>
              </a:rPr>
              <a:t>”</a:t>
            </a:r>
            <a:r>
              <a:rPr lang="en-US" sz="2000">
                <a:latin typeface="Arial" charset="0"/>
                <a:cs typeface="+mn-cs"/>
              </a:rPr>
              <a:t> logo</a:t>
            </a:r>
          </a:p>
          <a:p>
            <a:pPr eaLnBrk="1" hangingPunct="1">
              <a:buFont typeface="Wingdings" charset="0"/>
              <a:buChar char="§"/>
              <a:defRPr/>
            </a:pPr>
            <a:endParaRPr lang="en-US" sz="2000">
              <a:latin typeface="Arial" charset="0"/>
              <a:cs typeface="+mn-cs"/>
            </a:endParaRPr>
          </a:p>
        </p:txBody>
      </p:sp>
      <p:sp>
        <p:nvSpPr>
          <p:cNvPr id="19460" name="Text Box 5"/>
          <p:cNvSpPr txBox="1">
            <a:spLocks noChangeArrowheads="1"/>
          </p:cNvSpPr>
          <p:nvPr/>
        </p:nvSpPr>
        <p:spPr bwMode="auto">
          <a:xfrm>
            <a:off x="457200" y="1431925"/>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000" i="1" smtClean="0">
                <a:cs typeface="+mn-cs"/>
              </a:rPr>
              <a:t>In 2004, the Dean campaign raised $41.7 million</a:t>
            </a:r>
          </a:p>
        </p:txBody>
      </p:sp>
      <p:pic>
        <p:nvPicPr>
          <p:cNvPr id="128008" name="Picture 8" descr="dean_summer_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56769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0" name="Picture 10" descr="ap_joetrippi_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057400"/>
            <a:ext cx="29908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1" name="Line 11"/>
          <p:cNvSpPr>
            <a:spLocks noChangeShapeType="1"/>
          </p:cNvSpPr>
          <p:nvPr/>
        </p:nvSpPr>
        <p:spPr bwMode="auto">
          <a:xfrm>
            <a:off x="4419600" y="2362200"/>
            <a:ext cx="1524000" cy="533400"/>
          </a:xfrm>
          <a:prstGeom prst="line">
            <a:avLst/>
          </a:prstGeom>
          <a:noFill/>
          <a:ln w="5715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8008"/>
                                        </p:tgtEl>
                                        <p:attrNameLst>
                                          <p:attrName>ppt_x</p:attrName>
                                        </p:attrNameLst>
                                      </p:cBhvr>
                                      <p:tavLst>
                                        <p:tav tm="0">
                                          <p:val>
                                            <p:strVal val="ppt_x"/>
                                          </p:val>
                                        </p:tav>
                                        <p:tav tm="100000">
                                          <p:val>
                                            <p:strVal val="ppt_x"/>
                                          </p:val>
                                        </p:tav>
                                      </p:tavLst>
                                    </p:anim>
                                    <p:anim calcmode="lin" valueType="num">
                                      <p:cBhvr additive="base">
                                        <p:cTn id="7" dur="500"/>
                                        <p:tgtEl>
                                          <p:spTgt spid="128008"/>
                                        </p:tgtEl>
                                        <p:attrNameLst>
                                          <p:attrName>ppt_y</p:attrName>
                                        </p:attrNameLst>
                                      </p:cBhvr>
                                      <p:tavLst>
                                        <p:tav tm="0">
                                          <p:val>
                                            <p:strVal val="ppt_y"/>
                                          </p:val>
                                        </p:tav>
                                        <p:tav tm="100000">
                                          <p:val>
                                            <p:strVal val="1+ppt_h/2"/>
                                          </p:val>
                                        </p:tav>
                                      </p:tavLst>
                                    </p:anim>
                                    <p:set>
                                      <p:cBhvr>
                                        <p:cTn id="8" dur="1" fill="hold">
                                          <p:stCondLst>
                                            <p:cond delay="499"/>
                                          </p:stCondLst>
                                        </p:cTn>
                                        <p:tgtEl>
                                          <p:spTgt spid="12800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800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800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8004">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8004">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8004">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8004">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28004">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8004">
                                            <p:txEl>
                                              <p:pRg st="7" end="7"/>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28004">
                                            <p:txEl>
                                              <p:pRg st="8" end="8"/>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28011"/>
                                        </p:tgtEl>
                                        <p:attrNameLst>
                                          <p:attrName>style.visibility</p:attrName>
                                        </p:attrNameLst>
                                      </p:cBhvr>
                                      <p:to>
                                        <p:strVal val="visible"/>
                                      </p:to>
                                    </p:set>
                                    <p:animEffect transition="in" filter="dissolve">
                                      <p:cBhvr>
                                        <p:cTn id="49" dur="500"/>
                                        <p:tgtEl>
                                          <p:spTgt spid="128011"/>
                                        </p:tgtEl>
                                      </p:cBhvr>
                                    </p:animEffect>
                                  </p:childTnLst>
                                </p:cTn>
                              </p:par>
                              <p:par>
                                <p:cTn id="50" presetID="9" presetClass="entr" presetSubtype="0" fill="hold" nodeType="withEffect">
                                  <p:stCondLst>
                                    <p:cond delay="0"/>
                                  </p:stCondLst>
                                  <p:childTnLst>
                                    <p:set>
                                      <p:cBhvr>
                                        <p:cTn id="51" dur="1" fill="hold">
                                          <p:stCondLst>
                                            <p:cond delay="0"/>
                                          </p:stCondLst>
                                        </p:cTn>
                                        <p:tgtEl>
                                          <p:spTgt spid="128010"/>
                                        </p:tgtEl>
                                        <p:attrNameLst>
                                          <p:attrName>style.visibility</p:attrName>
                                        </p:attrNameLst>
                                      </p:cBhvr>
                                      <p:to>
                                        <p:strVal val="visible"/>
                                      </p:to>
                                    </p:set>
                                    <p:animEffect transition="in" filter="dissolve">
                                      <p:cBhvr>
                                        <p:cTn id="52" dur="500"/>
                                        <p:tgtEl>
                                          <p:spTgt spid="128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200">
                <a:latin typeface="Trebuchet MS" charset="0"/>
                <a:cs typeface="+mj-cs"/>
              </a:rPr>
              <a:t>Does money buy elections?</a:t>
            </a:r>
          </a:p>
        </p:txBody>
      </p:sp>
      <p:pic>
        <p:nvPicPr>
          <p:cNvPr id="53250" name="Picture 5" descr="_EB30CB48_29AF_45B5_81B7_5CF93EE65A1A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57912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200">
                <a:latin typeface="Trebuchet MS" charset="0"/>
                <a:cs typeface="+mj-cs"/>
              </a:rPr>
              <a:t>Does money, at least, buy influence?</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4676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299" name="TextBox 1"/>
          <p:cNvSpPr txBox="1">
            <a:spLocks noChangeArrowheads="1"/>
          </p:cNvSpPr>
          <p:nvPr/>
        </p:nvSpPr>
        <p:spPr bwMode="auto">
          <a:xfrm>
            <a:off x="685800" y="41910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The real loser last week on Election Day appears to be Karl Rove, who now has to explain to his shadowy billionaire donors how he spent hundreds of millions of dollars in </a:t>
            </a:r>
            <a:r>
              <a:rPr lang="ja-JP" altLang="en-US" sz="1800"/>
              <a:t>“</a:t>
            </a:r>
            <a:r>
              <a:rPr lang="en-US" altLang="ja-JP" sz="1800"/>
              <a:t>independent</a:t>
            </a:r>
            <a:r>
              <a:rPr lang="ja-JP" altLang="en-US" sz="1800"/>
              <a:t>”</a:t>
            </a:r>
            <a:r>
              <a:rPr lang="en-US" altLang="ja-JP" sz="1800"/>
              <a:t> expenditures on Mitt Romney's behalf and came up a cropper… Of the nearly $103.6 million spent in the general election by [Rove</a:t>
            </a:r>
            <a:r>
              <a:rPr lang="ja-JP" altLang="en-US" sz="1800"/>
              <a:t>’</a:t>
            </a:r>
            <a:r>
              <a:rPr lang="en-US" altLang="ja-JP" sz="1800"/>
              <a:t>s super PAC] American Crossroads, only 1.29 percent ended in the </a:t>
            </a:r>
            <a:r>
              <a:rPr lang="ja-JP" altLang="en-US" sz="1800"/>
              <a:t>“</a:t>
            </a:r>
            <a:r>
              <a:rPr lang="en-US" altLang="ja-JP" sz="1800"/>
              <a:t>desired result.</a:t>
            </a:r>
            <a:r>
              <a:rPr lang="ja-JP" altLang="en-US" sz="1800"/>
              <a:t>”</a:t>
            </a:r>
            <a:r>
              <a:rPr lang="en-US" altLang="ja-JP" sz="1800"/>
              <a:t> </a:t>
            </a:r>
            <a:br>
              <a:rPr lang="en-US" altLang="ja-JP" sz="1800"/>
            </a:br>
            <a:r>
              <a:rPr lang="en-US" altLang="ja-JP" sz="1800"/>
              <a:t/>
            </a:r>
            <a:br>
              <a:rPr lang="en-US" altLang="ja-JP" sz="1800"/>
            </a:br>
            <a:endParaRPr lang="en-US" sz="18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76200"/>
            <a:ext cx="9144000" cy="1311275"/>
          </a:xfrm>
        </p:spPr>
        <p:txBody>
          <a:bodyPr/>
          <a:lstStyle/>
          <a:p>
            <a:pPr eaLnBrk="1" hangingPunct="1">
              <a:defRPr/>
            </a:pPr>
            <a:r>
              <a:rPr lang="en-US" sz="3200">
                <a:latin typeface="Trebuchet MS" charset="0"/>
                <a:cs typeface="+mj-cs"/>
              </a:rPr>
              <a:t>How much does it cost to run for president?</a:t>
            </a:r>
          </a:p>
        </p:txBody>
      </p:sp>
      <p:pic>
        <p:nvPicPr>
          <p:cNvPr id="105490" name="Picture 18" descr="george_w_bus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47800" y="2743200"/>
            <a:ext cx="1927225" cy="255270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93" name="Picture 21" descr="John_Kerry_Mai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657600" y="2743200"/>
            <a:ext cx="1738313" cy="251460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05475" name="Group 3"/>
          <p:cNvGraphicFramePr>
            <a:graphicFrameLocks noGrp="1"/>
          </p:cNvGraphicFramePr>
          <p:nvPr/>
        </p:nvGraphicFramePr>
        <p:xfrm>
          <a:off x="2133600" y="1219200"/>
          <a:ext cx="4572000" cy="1189038"/>
        </p:xfrm>
        <a:graphic>
          <a:graphicData uri="http://schemas.openxmlformats.org/drawingml/2006/table">
            <a:tbl>
              <a:tblPr/>
              <a:tblGrid>
                <a:gridCol w="2598738"/>
                <a:gridCol w="1973262"/>
              </a:tblGrid>
              <a:tr h="3963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George W. Bush (R) </a:t>
                      </a:r>
                      <a:endParaRPr kumimoji="0" lang="en-US" sz="5400" b="0" i="0" u="none" strike="noStrike" cap="none" normalizeH="0" baseline="0" smtClean="0">
                        <a:ln>
                          <a:noFill/>
                        </a:ln>
                        <a:solidFill>
                          <a:schemeClr val="tx1"/>
                        </a:solidFill>
                        <a:effectLst/>
                        <a:latin typeface="Tahoma" pitchFamily="34" charset="0"/>
                      </a:endParaRPr>
                    </a:p>
                  </a:txBody>
                  <a:tcPr marT="45732" marB="45732"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$345,259,155</a:t>
                      </a:r>
                    </a:p>
                  </a:txBody>
                  <a:tcPr marT="45732" marB="45732" anchor="ctr" horzOverflow="overflow">
                    <a:lnL>
                      <a:noFill/>
                    </a:lnL>
                    <a:lnR cap="flat">
                      <a:noFill/>
                    </a:lnR>
                    <a:lnT cap="flat">
                      <a:noFill/>
                    </a:lnT>
                    <a:lnB>
                      <a:noFill/>
                    </a:lnB>
                    <a:lnTlToBr>
                      <a:noFill/>
                    </a:lnTlToBr>
                    <a:lnBlToTr>
                      <a:noFill/>
                    </a:lnBlToTr>
                    <a:noFill/>
                  </a:tcPr>
                </a:tc>
              </a:tr>
              <a:tr h="3963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John Kerry (D) </a:t>
                      </a:r>
                      <a:endParaRPr kumimoji="0" lang="en-US" sz="5400" b="0" i="0" u="none" strike="noStrike" cap="none" normalizeH="0" baseline="0" smtClean="0">
                        <a:ln>
                          <a:noFill/>
                        </a:ln>
                        <a:solidFill>
                          <a:schemeClr val="tx1"/>
                        </a:solidFill>
                        <a:effectLst/>
                        <a:latin typeface="Tahoma" pitchFamily="34" charset="0"/>
                      </a:endParaRPr>
                    </a:p>
                  </a:txBody>
                  <a:tcPr marT="45732" marB="45732"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$310,013,730</a:t>
                      </a:r>
                    </a:p>
                  </a:txBody>
                  <a:tcPr marT="45732" marB="45732" anchor="ctr" horzOverflow="overflow">
                    <a:lnL>
                      <a:noFill/>
                    </a:lnL>
                    <a:lnR cap="flat">
                      <a:noFill/>
                    </a:lnR>
                    <a:lnT>
                      <a:noFill/>
                    </a:lnT>
                    <a:lnB>
                      <a:noFill/>
                    </a:lnB>
                    <a:lnTlToBr>
                      <a:noFill/>
                    </a:lnTlToBr>
                    <a:lnBlToTr>
                      <a:noFill/>
                    </a:lnBlToTr>
                    <a:noFill/>
                  </a:tcPr>
                </a:tc>
              </a:tr>
              <a:tr h="3963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Ralph Nader </a:t>
                      </a:r>
                      <a:endParaRPr kumimoji="0" lang="en-US" sz="5400" b="0" i="0" u="none" strike="noStrike" cap="none" normalizeH="0" baseline="0" smtClean="0">
                        <a:ln>
                          <a:noFill/>
                        </a:ln>
                        <a:solidFill>
                          <a:schemeClr val="tx1"/>
                        </a:solidFill>
                        <a:effectLst/>
                        <a:latin typeface="Tahoma" pitchFamily="34" charset="0"/>
                      </a:endParaRPr>
                    </a:p>
                  </a:txBody>
                  <a:tcPr marT="45732" marB="45732"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$4,563,877</a:t>
                      </a:r>
                    </a:p>
                  </a:txBody>
                  <a:tcPr marT="45732" marB="45732" anchor="ctr" horzOverflow="overflow">
                    <a:lnL>
                      <a:noFill/>
                    </a:lnL>
                    <a:lnR cap="flat">
                      <a:noFill/>
                    </a:lnR>
                    <a:lnT>
                      <a:noFill/>
                    </a:lnT>
                    <a:lnB cap="flat">
                      <a:noFill/>
                    </a:lnB>
                    <a:lnTlToBr>
                      <a:noFill/>
                    </a:lnTlToBr>
                    <a:lnBlToTr>
                      <a:noFill/>
                    </a:lnBlToTr>
                    <a:noFill/>
                  </a:tcPr>
                </a:tc>
              </a:tr>
            </a:tbl>
          </a:graphicData>
        </a:graphic>
      </p:graphicFrame>
      <p:sp>
        <p:nvSpPr>
          <p:cNvPr id="4108" name="Text Box 15"/>
          <p:cNvSpPr txBox="1">
            <a:spLocks noChangeArrowheads="1"/>
          </p:cNvSpPr>
          <p:nvPr/>
        </p:nvSpPr>
        <p:spPr bwMode="auto">
          <a:xfrm>
            <a:off x="0" y="6583363"/>
            <a:ext cx="7848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smtClean="0">
                <a:latin typeface="Tahoma" charset="0"/>
                <a:cs typeface="+mn-cs"/>
              </a:rPr>
              <a:t>Source:  http://www.opensecrets.org/presidential/index.asp?sort=E</a:t>
            </a:r>
          </a:p>
        </p:txBody>
      </p:sp>
      <p:pic>
        <p:nvPicPr>
          <p:cNvPr id="105496" name="Picture 24" descr="nader_ralph"/>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715000" y="2743200"/>
            <a:ext cx="1849438" cy="251460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10" name="Text Box 26"/>
          <p:cNvSpPr txBox="1">
            <a:spLocks noChangeArrowheads="1"/>
          </p:cNvSpPr>
          <p:nvPr/>
        </p:nvSpPr>
        <p:spPr bwMode="auto">
          <a:xfrm>
            <a:off x="0" y="556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400" i="1" smtClean="0">
                <a:cs typeface="+mn-cs"/>
              </a:rPr>
              <a:t>Total spending by all presidential candidates = $717.9 million</a:t>
            </a:r>
          </a:p>
        </p:txBody>
      </p:sp>
      <p:sp>
        <p:nvSpPr>
          <p:cNvPr id="105499" name="Text Box 27"/>
          <p:cNvSpPr txBox="1">
            <a:spLocks noChangeArrowheads="1"/>
          </p:cNvSpPr>
          <p:nvPr/>
        </p:nvSpPr>
        <p:spPr bwMode="auto">
          <a:xfrm>
            <a:off x="1752600" y="3014663"/>
            <a:ext cx="14478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mtClean="0">
                <a:solidFill>
                  <a:schemeClr val="tx2"/>
                </a:solidFill>
                <a:cs typeface="+mn-cs"/>
              </a:rPr>
              <a:t>$74.6 million in public financing during the general election</a:t>
            </a:r>
          </a:p>
        </p:txBody>
      </p:sp>
      <p:sp>
        <p:nvSpPr>
          <p:cNvPr id="105500" name="Text Box 28"/>
          <p:cNvSpPr txBox="1">
            <a:spLocks noChangeArrowheads="1"/>
          </p:cNvSpPr>
          <p:nvPr/>
        </p:nvSpPr>
        <p:spPr bwMode="auto">
          <a:xfrm>
            <a:off x="3810000" y="3014663"/>
            <a:ext cx="14478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mtClean="0">
                <a:solidFill>
                  <a:schemeClr val="tx2"/>
                </a:solidFill>
                <a:cs typeface="+mn-cs"/>
              </a:rPr>
              <a:t>$74.6 million in public financing during the general election</a:t>
            </a:r>
          </a:p>
        </p:txBody>
      </p:sp>
      <p:sp>
        <p:nvSpPr>
          <p:cNvPr id="105501" name="Text Box 29"/>
          <p:cNvSpPr txBox="1">
            <a:spLocks noChangeArrowheads="1"/>
          </p:cNvSpPr>
          <p:nvPr/>
        </p:nvSpPr>
        <p:spPr bwMode="auto">
          <a:xfrm>
            <a:off x="5715000" y="2971800"/>
            <a:ext cx="18288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8800" smtClean="0">
                <a:solidFill>
                  <a:schemeClr val="tx2"/>
                </a:solidFill>
                <a:cs typeface="+mn-cs"/>
              </a:rPr>
              <a:t>$0</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05490"/>
                                        </p:tgtEl>
                                        <p:attrNameLst>
                                          <p:attrName>style.opacity</p:attrName>
                                        </p:attrNameLst>
                                      </p:cBhvr>
                                      <p:to>
                                        <p:strVal val="0.5"/>
                                      </p:to>
                                    </p:set>
                                    <p:animEffect filter="image" prLst="opacity: 0.5">
                                      <p:cBhvr rctx="IE">
                                        <p:cTn id="7" dur="indefinite"/>
                                        <p:tgtEl>
                                          <p:spTgt spid="105490"/>
                                        </p:tgtEl>
                                      </p:cBhvr>
                                    </p:animEffect>
                                  </p:childTnLst>
                                </p:cTn>
                              </p:par>
                              <p:par>
                                <p:cTn id="8" presetID="9" presetClass="emph" presetSubtype="0" nodeType="withEffect">
                                  <p:stCondLst>
                                    <p:cond delay="0"/>
                                  </p:stCondLst>
                                  <p:childTnLst>
                                    <p:set>
                                      <p:cBhvr rctx="PPT">
                                        <p:cTn id="9" dur="indefinite"/>
                                        <p:tgtEl>
                                          <p:spTgt spid="105493"/>
                                        </p:tgtEl>
                                        <p:attrNameLst>
                                          <p:attrName>style.opacity</p:attrName>
                                        </p:attrNameLst>
                                      </p:cBhvr>
                                      <p:to>
                                        <p:strVal val="0.5"/>
                                      </p:to>
                                    </p:set>
                                    <p:animEffect filter="image" prLst="opacity: 0.5">
                                      <p:cBhvr rctx="IE">
                                        <p:cTn id="10" dur="indefinite"/>
                                        <p:tgtEl>
                                          <p:spTgt spid="10549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500"/>
                                        </p:tgtEl>
                                        <p:attrNameLst>
                                          <p:attrName>style.visibility</p:attrName>
                                        </p:attrNameLst>
                                      </p:cBhvr>
                                      <p:to>
                                        <p:strVal val="visible"/>
                                      </p:to>
                                    </p:set>
                                    <p:animEffect transition="in" filter="dissolve">
                                      <p:cBhvr>
                                        <p:cTn id="13" dur="500"/>
                                        <p:tgtEl>
                                          <p:spTgt spid="10550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499"/>
                                        </p:tgtEl>
                                        <p:attrNameLst>
                                          <p:attrName>style.visibility</p:attrName>
                                        </p:attrNameLst>
                                      </p:cBhvr>
                                      <p:to>
                                        <p:strVal val="visible"/>
                                      </p:to>
                                    </p:set>
                                    <p:animEffect transition="in" filter="dissolve">
                                      <p:cBhvr>
                                        <p:cTn id="16" dur="500"/>
                                        <p:tgtEl>
                                          <p:spTgt spid="1054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mph" presetSubtype="0" nodeType="clickEffect">
                                  <p:stCondLst>
                                    <p:cond delay="0"/>
                                  </p:stCondLst>
                                  <p:childTnLst>
                                    <p:set>
                                      <p:cBhvr rctx="PPT">
                                        <p:cTn id="20" dur="indefinite"/>
                                        <p:tgtEl>
                                          <p:spTgt spid="105496"/>
                                        </p:tgtEl>
                                        <p:attrNameLst>
                                          <p:attrName>style.opacity</p:attrName>
                                        </p:attrNameLst>
                                      </p:cBhvr>
                                      <p:to>
                                        <p:strVal val="0.5"/>
                                      </p:to>
                                    </p:set>
                                    <p:animEffect filter="image" prLst="opacity: 0.5">
                                      <p:cBhvr rctx="IE">
                                        <p:cTn id="21" dur="indefinite"/>
                                        <p:tgtEl>
                                          <p:spTgt spid="10549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5501"/>
                                        </p:tgtEl>
                                        <p:attrNameLst>
                                          <p:attrName>style.visibility</p:attrName>
                                        </p:attrNameLst>
                                      </p:cBhvr>
                                      <p:to>
                                        <p:strVal val="visible"/>
                                      </p:to>
                                    </p:set>
                                    <p:animEffect transition="in" filter="dissolve">
                                      <p:cBhvr>
                                        <p:cTn id="24" dur="500"/>
                                        <p:tgtEl>
                                          <p:spTgt spid="105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9" grpId="0"/>
      <p:bldP spid="105500" grpId="0"/>
      <p:bldP spid="1055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533400" y="304800"/>
            <a:ext cx="8077200" cy="1311275"/>
          </a:xfrm>
        </p:spPr>
        <p:txBody>
          <a:bodyPr/>
          <a:lstStyle/>
          <a:p>
            <a:pPr eaLnBrk="1" hangingPunct="1">
              <a:defRPr/>
            </a:pPr>
            <a:r>
              <a:rPr lang="en-US" sz="3200">
                <a:latin typeface="Trebuchet MS" charset="0"/>
                <a:cs typeface="+mj-cs"/>
              </a:rPr>
              <a:t>How can we possibly control this system?</a:t>
            </a:r>
          </a:p>
        </p:txBody>
      </p:sp>
      <p:sp>
        <p:nvSpPr>
          <p:cNvPr id="22531" name="Rectangle 5"/>
          <p:cNvSpPr>
            <a:spLocks noGrp="1" noChangeArrowheads="1"/>
          </p:cNvSpPr>
          <p:nvPr>
            <p:ph type="body" sz="half" idx="1"/>
          </p:nvPr>
        </p:nvSpPr>
        <p:spPr>
          <a:xfrm>
            <a:off x="990600" y="1752600"/>
            <a:ext cx="4800600" cy="4724400"/>
          </a:xfrm>
        </p:spPr>
        <p:txBody>
          <a:bodyPr/>
          <a:lstStyle/>
          <a:p>
            <a:pPr eaLnBrk="1" hangingPunct="1">
              <a:buFontTx/>
              <a:buBlip>
                <a:blip r:embed="rId3"/>
              </a:buBlip>
              <a:defRPr/>
            </a:pPr>
            <a:r>
              <a:rPr lang="en-US" sz="2400" dirty="0">
                <a:latin typeface="Tahoma" charset="0"/>
                <a:cs typeface="+mn-cs"/>
              </a:rPr>
              <a:t>Disclosure laws</a:t>
            </a:r>
          </a:p>
          <a:p>
            <a:pPr eaLnBrk="1" hangingPunct="1">
              <a:buFontTx/>
              <a:buBlip>
                <a:blip r:embed="rId3"/>
              </a:buBlip>
              <a:defRPr/>
            </a:pPr>
            <a:r>
              <a:rPr lang="en-US" sz="2400" dirty="0">
                <a:latin typeface="Tahoma" charset="0"/>
                <a:cs typeface="+mn-cs"/>
              </a:rPr>
              <a:t>Public financing laws </a:t>
            </a:r>
          </a:p>
          <a:p>
            <a:pPr eaLnBrk="1" hangingPunct="1">
              <a:buFontTx/>
              <a:buBlip>
                <a:blip r:embed="rId3"/>
              </a:buBlip>
              <a:defRPr/>
            </a:pPr>
            <a:r>
              <a:rPr lang="en-US" sz="2400" dirty="0">
                <a:latin typeface="Tahoma" charset="0"/>
                <a:cs typeface="+mn-cs"/>
              </a:rPr>
              <a:t>Contribution limits</a:t>
            </a:r>
          </a:p>
          <a:p>
            <a:pPr eaLnBrk="1" hangingPunct="1">
              <a:buFontTx/>
              <a:buBlip>
                <a:blip r:embed="rId3"/>
              </a:buBlip>
              <a:defRPr/>
            </a:pPr>
            <a:r>
              <a:rPr lang="en-US" sz="2400" dirty="0">
                <a:latin typeface="Tahoma" charset="0"/>
                <a:cs typeface="+mn-cs"/>
              </a:rPr>
              <a:t>Spending limits</a:t>
            </a:r>
          </a:p>
          <a:p>
            <a:pPr eaLnBrk="1" hangingPunct="1">
              <a:buFontTx/>
              <a:buBlip>
                <a:blip r:embed="rId3"/>
              </a:buBlip>
              <a:defRPr/>
            </a:pPr>
            <a:endParaRPr lang="en-US" sz="2400" dirty="0">
              <a:latin typeface="Tahoma" charset="0"/>
              <a:cs typeface="+mn-cs"/>
            </a:endParaRPr>
          </a:p>
        </p:txBody>
      </p:sp>
      <p:pic>
        <p:nvPicPr>
          <p:cNvPr id="57347" name="Picture 14" descr="check"/>
          <p:cNvPicPr>
            <a:picLocks noGrp="1" noChangeAspect="1" noChangeArrowheads="1"/>
          </p:cNvPicPr>
          <p:nvPr>
            <p:ph sz="half" idx="2"/>
          </p:nvPr>
        </p:nvPicPr>
        <p:blipFill>
          <a:blip r:embed="rId4">
            <a:lum bright="16000" contrast="-54000"/>
            <a:extLst>
              <a:ext uri="{28A0092B-C50C-407E-A947-70E740481C1C}">
                <a14:useLocalDpi xmlns:a14="http://schemas.microsoft.com/office/drawing/2010/main" val="0"/>
              </a:ext>
            </a:extLst>
          </a:blip>
          <a:srcRect/>
          <a:stretch>
            <a:fillRect/>
          </a:stretch>
        </p:blipFill>
        <p:spPr>
          <a:xfrm>
            <a:off x="4800600" y="1676400"/>
            <a:ext cx="2971800" cy="2484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latin typeface="Trebuchet MS" charset="0"/>
                <a:cs typeface="+mj-cs"/>
              </a:rPr>
              <a:t>Disclosure Laws</a:t>
            </a:r>
          </a:p>
        </p:txBody>
      </p:sp>
      <p:sp>
        <p:nvSpPr>
          <p:cNvPr id="23555" name="Text Box 4"/>
          <p:cNvSpPr txBox="1">
            <a:spLocks noChangeArrowheads="1"/>
          </p:cNvSpPr>
          <p:nvPr/>
        </p:nvSpPr>
        <p:spPr bwMode="auto">
          <a:xfrm>
            <a:off x="381000" y="1447800"/>
            <a:ext cx="84582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ahoma" charset="0"/>
                <a:cs typeface="+mn-cs"/>
              </a:rPr>
              <a:t>Major committee contributions to the Leahy for U.S. Senator Committee, 2004:</a:t>
            </a:r>
          </a:p>
          <a:p>
            <a:pPr>
              <a:spcBef>
                <a:spcPct val="50000"/>
              </a:spcBef>
              <a:defRPr/>
            </a:pPr>
            <a:endParaRPr lang="en-US" sz="800" smtClean="0">
              <a:latin typeface="Tahoma" charset="0"/>
              <a:cs typeface="+mn-cs"/>
            </a:endParaRPr>
          </a:p>
          <a:p>
            <a:pPr>
              <a:spcBef>
                <a:spcPct val="50000"/>
              </a:spcBef>
              <a:defRPr/>
            </a:pPr>
            <a:r>
              <a:rPr lang="en-US" b="1" smtClean="0">
                <a:solidFill>
                  <a:schemeClr val="hlink"/>
                </a:solidFill>
                <a:cs typeface="+mn-cs"/>
              </a:rPr>
              <a:t>ACCENTURE PAC</a:t>
            </a:r>
            <a:r>
              <a:rPr lang="en-US" smtClean="0">
                <a:solidFill>
                  <a:schemeClr val="hlink"/>
                </a:solidFill>
                <a:cs typeface="+mn-cs"/>
              </a:rPr>
              <a:t> </a:t>
            </a:r>
          </a:p>
          <a:p>
            <a:pPr>
              <a:spcBef>
                <a:spcPct val="50000"/>
              </a:spcBef>
              <a:defRPr/>
            </a:pPr>
            <a:r>
              <a:rPr lang="en-US" b="1" smtClean="0">
                <a:solidFill>
                  <a:schemeClr val="hlink"/>
                </a:solidFill>
                <a:cs typeface="+mn-cs"/>
              </a:rPr>
              <a:t>AMERICAN ASSOCIATION OF ORAL AND MAXILLOFACIAL SURGEONS POLITICAL ACTION COMMITTEE</a:t>
            </a:r>
            <a:r>
              <a:rPr lang="en-US" smtClean="0">
                <a:solidFill>
                  <a:schemeClr val="hlink"/>
                </a:solidFill>
                <a:cs typeface="+mn-cs"/>
              </a:rPr>
              <a:t> </a:t>
            </a:r>
          </a:p>
          <a:p>
            <a:pPr>
              <a:spcBef>
                <a:spcPct val="50000"/>
              </a:spcBef>
              <a:defRPr/>
            </a:pPr>
            <a:r>
              <a:rPr lang="en-US" b="1" smtClean="0">
                <a:solidFill>
                  <a:schemeClr val="hlink"/>
                </a:solidFill>
                <a:cs typeface="+mn-cs"/>
              </a:rPr>
              <a:t>AMERICAN POSTAL WORKERS UNION COMMITTEE ON POLITICAL ACTION</a:t>
            </a:r>
            <a:r>
              <a:rPr lang="en-US" smtClean="0">
                <a:solidFill>
                  <a:schemeClr val="hlink"/>
                </a:solidFill>
                <a:cs typeface="+mn-cs"/>
              </a:rPr>
              <a:t> </a:t>
            </a:r>
          </a:p>
          <a:p>
            <a:pPr>
              <a:spcBef>
                <a:spcPct val="50000"/>
              </a:spcBef>
              <a:defRPr/>
            </a:pPr>
            <a:r>
              <a:rPr lang="en-US" b="1" smtClean="0">
                <a:solidFill>
                  <a:schemeClr val="hlink"/>
                </a:solidFill>
                <a:cs typeface="+mn-cs"/>
              </a:rPr>
              <a:t>INTERNATIONAL BROTHERHOOD OF ELECTRICAL WORKERS COMMITTEE ON POLITICAL EDUCATION</a:t>
            </a:r>
            <a:r>
              <a:rPr lang="en-US" smtClean="0">
                <a:solidFill>
                  <a:schemeClr val="hlink"/>
                </a:solidFill>
                <a:cs typeface="+mn-cs"/>
              </a:rPr>
              <a:t> </a:t>
            </a:r>
          </a:p>
          <a:p>
            <a:pPr>
              <a:spcBef>
                <a:spcPct val="50000"/>
              </a:spcBef>
              <a:defRPr/>
            </a:pPr>
            <a:r>
              <a:rPr lang="en-US" b="1" smtClean="0">
                <a:solidFill>
                  <a:schemeClr val="hlink"/>
                </a:solidFill>
                <a:cs typeface="+mn-cs"/>
              </a:rPr>
              <a:t>MACHINISTS NON PARTISAN POLITICAL LEAGUE</a:t>
            </a:r>
            <a:r>
              <a:rPr lang="en-US" smtClean="0">
                <a:solidFill>
                  <a:schemeClr val="hlink"/>
                </a:solidFill>
                <a:cs typeface="+mn-cs"/>
              </a:rPr>
              <a:t> </a:t>
            </a:r>
          </a:p>
          <a:p>
            <a:pPr>
              <a:spcBef>
                <a:spcPct val="50000"/>
              </a:spcBef>
              <a:defRPr/>
            </a:pPr>
            <a:r>
              <a:rPr lang="en-US" b="1" smtClean="0">
                <a:solidFill>
                  <a:schemeClr val="hlink"/>
                </a:solidFill>
                <a:cs typeface="+mn-cs"/>
              </a:rPr>
              <a:t>SERVICE EMPLOYEES INTERNATIONAL UNION COMMITTEE ON POLITICAL EDUCATION</a:t>
            </a:r>
            <a:endParaRPr lang="en-US" smtClean="0">
              <a:solidFill>
                <a:schemeClr val="hlink"/>
              </a:solidFill>
              <a:cs typeface="+mn-cs"/>
            </a:endParaRPr>
          </a:p>
        </p:txBody>
      </p:sp>
      <p:sp>
        <p:nvSpPr>
          <p:cNvPr id="23556" name="Text Box 9"/>
          <p:cNvSpPr txBox="1">
            <a:spLocks noChangeArrowheads="1"/>
          </p:cNvSpPr>
          <p:nvPr/>
        </p:nvSpPr>
        <p:spPr bwMode="auto">
          <a:xfrm>
            <a:off x="381000" y="601980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ahoma" charset="0"/>
                <a:cs typeface="+mn-cs"/>
              </a:rPr>
              <a:t>The Leahy campaign also received contributions from </a:t>
            </a:r>
            <a:r>
              <a:rPr lang="en-US" sz="2000" u="sng" smtClean="0">
                <a:latin typeface="Tahoma" charset="0"/>
                <a:cs typeface="+mn-cs"/>
              </a:rPr>
              <a:t>4,781 individuals</a:t>
            </a:r>
            <a:r>
              <a:rPr lang="en-US" sz="2000" smtClean="0">
                <a:latin typeface="Tahoma" charset="0"/>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descr="earnhardtca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0" y="762000"/>
            <a:ext cx="3181350" cy="180975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2" name="Picture 8" descr="Ford%20Busch%20NASCAR%20(2)-p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86000" y="3886200"/>
            <a:ext cx="3048000" cy="228600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3" name="Picture 11" descr="gordon_jeff_pepsi"/>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867400" y="2895600"/>
            <a:ext cx="2443163" cy="365760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14"/>
          <p:cNvSpPr txBox="1">
            <a:spLocks noChangeArrowheads="1"/>
          </p:cNvSpPr>
          <p:nvPr/>
        </p:nvSpPr>
        <p:spPr bwMode="auto">
          <a:xfrm>
            <a:off x="1066800" y="1219200"/>
            <a:ext cx="3886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800" smtClean="0">
                <a:latin typeface="Tahoma" charset="0"/>
                <a:cs typeface="+mn-cs"/>
              </a:rPr>
              <a:t>Should contributions to political campaigns be disclosed like NASCAR sponsorships?  Is that enough?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latin typeface="Trebuchet MS" charset="0"/>
                <a:cs typeface="+mj-cs"/>
              </a:rPr>
              <a:t>1974 FECA Amendments</a:t>
            </a:r>
          </a:p>
        </p:txBody>
      </p:sp>
      <p:sp>
        <p:nvSpPr>
          <p:cNvPr id="25603" name="Rectangle 3"/>
          <p:cNvSpPr>
            <a:spLocks noGrp="1" noChangeArrowheads="1"/>
          </p:cNvSpPr>
          <p:nvPr>
            <p:ph type="body" idx="1"/>
          </p:nvPr>
        </p:nvSpPr>
        <p:spPr>
          <a:xfrm>
            <a:off x="381000" y="1447800"/>
            <a:ext cx="8458200" cy="4724400"/>
          </a:xfrm>
        </p:spPr>
        <p:txBody>
          <a:bodyPr/>
          <a:lstStyle/>
          <a:p>
            <a:pPr eaLnBrk="1" hangingPunct="1">
              <a:buFontTx/>
              <a:buBlip>
                <a:blip r:embed="rId3"/>
              </a:buBlip>
              <a:defRPr/>
            </a:pPr>
            <a:r>
              <a:rPr lang="en-US" sz="2400">
                <a:latin typeface="Arial" charset="0"/>
                <a:cs typeface="+mn-cs"/>
              </a:rPr>
              <a:t>Imposed contribution limits, including an individual $1,000 limit</a:t>
            </a:r>
          </a:p>
          <a:p>
            <a:pPr eaLnBrk="1" hangingPunct="1">
              <a:buFontTx/>
              <a:buBlip>
                <a:blip r:embed="rId3"/>
              </a:buBlip>
              <a:defRPr/>
            </a:pPr>
            <a:r>
              <a:rPr lang="en-US" sz="2400">
                <a:latin typeface="Arial" charset="0"/>
                <a:cs typeface="+mn-cs"/>
              </a:rPr>
              <a:t>Imposed expenditure limits, including an individual $1,000 limit</a:t>
            </a:r>
          </a:p>
          <a:p>
            <a:pPr eaLnBrk="1" hangingPunct="1">
              <a:buFontTx/>
              <a:buBlip>
                <a:blip r:embed="rId3"/>
              </a:buBlip>
              <a:defRPr/>
            </a:pPr>
            <a:r>
              <a:rPr lang="en-US" sz="2400">
                <a:latin typeface="Arial" charset="0"/>
                <a:cs typeface="+mn-cs"/>
              </a:rPr>
              <a:t>Required disclosure reports to be filed by those collecting contributions or making expenditures</a:t>
            </a:r>
          </a:p>
          <a:p>
            <a:pPr eaLnBrk="1" hangingPunct="1">
              <a:buFontTx/>
              <a:buBlip>
                <a:blip r:embed="rId3"/>
              </a:buBlip>
              <a:defRPr/>
            </a:pPr>
            <a:r>
              <a:rPr lang="en-US" sz="2400">
                <a:latin typeface="Arial" charset="0"/>
                <a:cs typeface="+mn-cs"/>
              </a:rPr>
              <a:t>Created voluntary public financing system for presidential candidates</a:t>
            </a:r>
          </a:p>
          <a:p>
            <a:pPr eaLnBrk="1" hangingPunct="1">
              <a:buFontTx/>
              <a:buBlip>
                <a:blip r:embed="rId3"/>
              </a:buBlip>
              <a:defRPr/>
            </a:pPr>
            <a:r>
              <a:rPr lang="en-US" sz="2400">
                <a:latin typeface="Arial" charset="0"/>
                <a:cs typeface="+mn-cs"/>
              </a:rPr>
              <a:t>Created the Federal Election Commission</a:t>
            </a:r>
          </a:p>
          <a:p>
            <a:pPr eaLnBrk="1" hangingPunct="1">
              <a:defRPr/>
            </a:pPr>
            <a:endParaRPr lang="en-US" sz="2800">
              <a:latin typeface="Arial"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latin typeface="Calibri" charset="0"/>
                <a:cs typeface="+mj-cs"/>
              </a:rPr>
              <a:t>Federal Election Commission</a:t>
            </a:r>
          </a:p>
        </p:txBody>
      </p:sp>
      <p:sp>
        <p:nvSpPr>
          <p:cNvPr id="43011" name="Rectangle 3"/>
          <p:cNvSpPr>
            <a:spLocks noGrp="1" noChangeArrowheads="1"/>
          </p:cNvSpPr>
          <p:nvPr>
            <p:ph type="body" idx="1"/>
          </p:nvPr>
        </p:nvSpPr>
        <p:spPr/>
        <p:txBody>
          <a:bodyPr/>
          <a:lstStyle/>
          <a:p>
            <a:pPr>
              <a:defRPr/>
            </a:pPr>
            <a:r>
              <a:rPr lang="en-US" sz="2800" dirty="0">
                <a:latin typeface="Calibri" charset="0"/>
                <a:cs typeface="+mn-cs"/>
              </a:rPr>
              <a:t>Purpose</a:t>
            </a:r>
          </a:p>
          <a:p>
            <a:pPr lvl="1">
              <a:defRPr/>
            </a:pPr>
            <a:r>
              <a:rPr lang="en-US" sz="2400" dirty="0" smtClean="0">
                <a:latin typeface="Calibri" charset="0"/>
              </a:rPr>
              <a:t>to </a:t>
            </a:r>
            <a:r>
              <a:rPr lang="en-US" sz="2400" dirty="0">
                <a:latin typeface="Calibri" charset="0"/>
              </a:rPr>
              <a:t>administer and enforce the Federal Election Campaign Act (FECA</a:t>
            </a:r>
            <a:r>
              <a:rPr lang="en-US" sz="2400" dirty="0" smtClean="0">
                <a:latin typeface="Calibri" charset="0"/>
              </a:rPr>
              <a:t>), </a:t>
            </a:r>
            <a:r>
              <a:rPr lang="en-US" sz="2000" dirty="0" smtClean="0">
                <a:latin typeface="Calibri" charset="0"/>
              </a:rPr>
              <a:t>the </a:t>
            </a:r>
            <a:r>
              <a:rPr lang="en-US" sz="2000" dirty="0">
                <a:latin typeface="Calibri" charset="0"/>
              </a:rPr>
              <a:t>statute that governs the financing of federal elections.</a:t>
            </a:r>
          </a:p>
          <a:p>
            <a:pPr lvl="1">
              <a:defRPr/>
            </a:pPr>
            <a:r>
              <a:rPr lang="en-US" sz="2400" dirty="0">
                <a:latin typeface="Calibri" charset="0"/>
              </a:rPr>
              <a:t>The duties of the FEC, which is an independent regulatory agency, are to</a:t>
            </a:r>
          </a:p>
          <a:p>
            <a:pPr lvl="2">
              <a:defRPr/>
            </a:pPr>
            <a:r>
              <a:rPr lang="en-US" sz="2000" dirty="0">
                <a:latin typeface="Calibri" charset="0"/>
              </a:rPr>
              <a:t>disclose campaign finance information </a:t>
            </a:r>
          </a:p>
          <a:p>
            <a:pPr lvl="2">
              <a:defRPr/>
            </a:pPr>
            <a:r>
              <a:rPr lang="en-US" sz="2000" dirty="0">
                <a:latin typeface="Calibri" charset="0"/>
              </a:rPr>
              <a:t>enforce the provisions of the law such as the limits and prohibitions on contributions, </a:t>
            </a:r>
          </a:p>
          <a:p>
            <a:pPr lvl="2">
              <a:defRPr/>
            </a:pPr>
            <a:r>
              <a:rPr lang="en-US" sz="2000" dirty="0">
                <a:latin typeface="Calibri" charset="0"/>
              </a:rPr>
              <a:t>oversee the public funding of Presidential elections. </a:t>
            </a:r>
          </a:p>
          <a:p>
            <a:pPr>
              <a:defRPr/>
            </a:pPr>
            <a:endParaRPr lang="en-US" sz="2800" dirty="0">
              <a:latin typeface="Calibri" charset="0"/>
              <a:cs typeface="+mn-cs"/>
            </a:endParaRPr>
          </a:p>
          <a:p>
            <a:pPr>
              <a:defRPr/>
            </a:pPr>
            <a:endParaRPr lang="en-US" sz="2800" dirty="0">
              <a:latin typeface="Calibri" charset="0"/>
              <a:cs typeface="+mn-cs"/>
            </a:endParaRPr>
          </a:p>
          <a:p>
            <a:pPr>
              <a:defRPr/>
            </a:pPr>
            <a:endParaRPr lang="en-US" sz="2800" dirty="0">
              <a:latin typeface="Calibri"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 </a:t>
            </a:r>
            <a:r>
              <a:rPr lang="en-US" dirty="0" err="1" smtClean="0"/>
              <a:t>vs</a:t>
            </a:r>
            <a:r>
              <a:rPr lang="en-US" dirty="0" smtClean="0"/>
              <a:t> Soft $</a:t>
            </a:r>
            <a:endParaRPr lang="en-US" dirty="0"/>
          </a:p>
        </p:txBody>
      </p:sp>
      <p:sp>
        <p:nvSpPr>
          <p:cNvPr id="3" name="Content Placeholder 2"/>
          <p:cNvSpPr>
            <a:spLocks noGrp="1"/>
          </p:cNvSpPr>
          <p:nvPr>
            <p:ph idx="1"/>
          </p:nvPr>
        </p:nvSpPr>
        <p:spPr/>
        <p:txBody>
          <a:bodyPr/>
          <a:lstStyle/>
          <a:p>
            <a:pPr eaLnBrk="1" hangingPunct="1">
              <a:buFontTx/>
              <a:buBlip>
                <a:blip r:embed="rId2"/>
              </a:buBlip>
              <a:defRPr/>
            </a:pPr>
            <a:r>
              <a:rPr lang="ja-JP" altLang="en-US" sz="2400" dirty="0">
                <a:latin typeface="Arial" charset="0"/>
              </a:rPr>
              <a:t>“</a:t>
            </a:r>
            <a:r>
              <a:rPr lang="en-US" sz="2400" dirty="0">
                <a:latin typeface="Arial" charset="0"/>
              </a:rPr>
              <a:t>Hard money</a:t>
            </a:r>
            <a:r>
              <a:rPr lang="ja-JP" altLang="en-US" sz="2400" dirty="0">
                <a:latin typeface="Arial" charset="0"/>
              </a:rPr>
              <a:t>”</a:t>
            </a:r>
            <a:r>
              <a:rPr lang="en-US" sz="2400" dirty="0">
                <a:latin typeface="Arial" charset="0"/>
              </a:rPr>
              <a:t> refers to donations made directly to political candidates. These must be declared with the name of the donor, which becomes public knowledge, and are limited by legislation.</a:t>
            </a:r>
          </a:p>
          <a:p>
            <a:endParaRPr lang="en-US" dirty="0"/>
          </a:p>
        </p:txBody>
      </p:sp>
    </p:spTree>
    <p:extLst>
      <p:ext uri="{BB962C8B-B14F-4D97-AF65-F5344CB8AC3E}">
        <p14:creationId xmlns:p14="http://schemas.microsoft.com/office/powerpoint/2010/main" val="263044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 </a:t>
            </a:r>
            <a:r>
              <a:rPr lang="en-US" dirty="0" err="1"/>
              <a:t>vs</a:t>
            </a:r>
            <a:r>
              <a:rPr lang="en-US" dirty="0"/>
              <a:t> Soft $</a:t>
            </a:r>
          </a:p>
        </p:txBody>
      </p:sp>
      <p:sp>
        <p:nvSpPr>
          <p:cNvPr id="3" name="Content Placeholder 2"/>
          <p:cNvSpPr>
            <a:spLocks noGrp="1"/>
          </p:cNvSpPr>
          <p:nvPr>
            <p:ph idx="1"/>
          </p:nvPr>
        </p:nvSpPr>
        <p:spPr/>
        <p:txBody>
          <a:bodyPr/>
          <a:lstStyle/>
          <a:p>
            <a:r>
              <a:rPr lang="ja-JP" altLang="en-US" sz="2800" dirty="0">
                <a:latin typeface="Calibri"/>
                <a:cs typeface="Calibri"/>
              </a:rPr>
              <a:t>“</a:t>
            </a:r>
            <a:r>
              <a:rPr lang="en-US" sz="2800" dirty="0">
                <a:latin typeface="Calibri"/>
                <a:cs typeface="Calibri"/>
              </a:rPr>
              <a:t>Soft money</a:t>
            </a:r>
            <a:r>
              <a:rPr lang="ja-JP" altLang="en-US" sz="2800" dirty="0">
                <a:latin typeface="Calibri"/>
                <a:cs typeface="Calibri"/>
              </a:rPr>
              <a:t>”</a:t>
            </a:r>
            <a:r>
              <a:rPr lang="en-US" sz="2800" dirty="0">
                <a:latin typeface="Calibri"/>
                <a:cs typeface="Calibri"/>
              </a:rPr>
              <a:t> is money that is not made directly to a candidate's campaign, but is spent on an activity, especially issue advertising, which promotes a candidate</a:t>
            </a:r>
            <a:r>
              <a:rPr lang="ja-JP" altLang="en-US" sz="2800" dirty="0">
                <a:latin typeface="Calibri"/>
                <a:cs typeface="Calibri"/>
              </a:rPr>
              <a:t>’</a:t>
            </a:r>
            <a:r>
              <a:rPr lang="en-US" sz="2800" dirty="0">
                <a:latin typeface="Calibri"/>
                <a:cs typeface="Calibri"/>
              </a:rPr>
              <a:t>s positions or funds thinly veiled attacks on the opponent</a:t>
            </a:r>
            <a:r>
              <a:rPr lang="ja-JP" altLang="en-US" sz="2800" dirty="0">
                <a:latin typeface="Calibri"/>
                <a:cs typeface="Calibri"/>
              </a:rPr>
              <a:t>’</a:t>
            </a:r>
            <a:r>
              <a:rPr lang="en-US" sz="2800" dirty="0">
                <a:latin typeface="Calibri"/>
                <a:cs typeface="Calibri"/>
              </a:rPr>
              <a:t>s positions, that obviously benefit the candidate. </a:t>
            </a:r>
            <a:endParaRPr lang="en-US" sz="2800" dirty="0" smtClean="0">
              <a:latin typeface="Calibri"/>
              <a:cs typeface="Calibri"/>
            </a:endParaRPr>
          </a:p>
          <a:p>
            <a:pPr marL="0" indent="0">
              <a:buNone/>
            </a:pPr>
            <a:endParaRPr lang="en-US" sz="2800" dirty="0" smtClean="0">
              <a:latin typeface="Calibri"/>
              <a:cs typeface="Calibri"/>
            </a:endParaRPr>
          </a:p>
          <a:p>
            <a:r>
              <a:rPr lang="en-US" sz="2800" dirty="0" smtClean="0">
                <a:latin typeface="Calibri"/>
                <a:cs typeface="Calibri"/>
              </a:rPr>
              <a:t>Since </a:t>
            </a:r>
            <a:r>
              <a:rPr lang="en-US" sz="2800" dirty="0">
                <a:latin typeface="Calibri"/>
                <a:cs typeface="Calibri"/>
              </a:rPr>
              <a:t>it is not actually received or spent by the candidate</a:t>
            </a:r>
            <a:r>
              <a:rPr lang="ja-JP" altLang="en-US" sz="2800" dirty="0">
                <a:latin typeface="Calibri"/>
                <a:cs typeface="Calibri"/>
              </a:rPr>
              <a:t>’</a:t>
            </a:r>
            <a:r>
              <a:rPr lang="en-US" sz="2800" dirty="0">
                <a:latin typeface="Calibri"/>
                <a:cs typeface="Calibri"/>
              </a:rPr>
              <a:t>s campaign, there are no legal limits.</a:t>
            </a:r>
            <a:endParaRPr lang="en-US" sz="4000" dirty="0">
              <a:latin typeface="Calibri"/>
              <a:cs typeface="Calibri"/>
            </a:endParaRPr>
          </a:p>
          <a:p>
            <a:endParaRPr lang="en-US" dirty="0"/>
          </a:p>
        </p:txBody>
      </p:sp>
    </p:spTree>
    <p:extLst>
      <p:ext uri="{BB962C8B-B14F-4D97-AF65-F5344CB8AC3E}">
        <p14:creationId xmlns:p14="http://schemas.microsoft.com/office/powerpoint/2010/main" val="137385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a:latin typeface="Trebuchet MS" charset="0"/>
                <a:cs typeface="+mj-cs"/>
              </a:rPr>
              <a:t>Buckley v. </a:t>
            </a:r>
            <a:r>
              <a:rPr lang="en-US" dirty="0" err="1">
                <a:latin typeface="Trebuchet MS" charset="0"/>
                <a:cs typeface="+mj-cs"/>
              </a:rPr>
              <a:t>Valeo</a:t>
            </a:r>
            <a:r>
              <a:rPr lang="en-US" dirty="0">
                <a:latin typeface="Trebuchet MS" charset="0"/>
                <a:cs typeface="+mj-cs"/>
              </a:rPr>
              <a:t> (1976)</a:t>
            </a:r>
          </a:p>
        </p:txBody>
      </p:sp>
      <p:sp>
        <p:nvSpPr>
          <p:cNvPr id="48133" name="Rectangle 5"/>
          <p:cNvSpPr>
            <a:spLocks noGrp="1" noChangeArrowheads="1"/>
          </p:cNvSpPr>
          <p:nvPr>
            <p:ph type="body" sz="half" idx="1"/>
          </p:nvPr>
        </p:nvSpPr>
        <p:spPr>
          <a:xfrm>
            <a:off x="762000" y="2133600"/>
            <a:ext cx="7772400" cy="4724400"/>
          </a:xfrm>
        </p:spPr>
        <p:txBody>
          <a:bodyPr/>
          <a:lstStyle/>
          <a:p>
            <a:pPr eaLnBrk="1" hangingPunct="1">
              <a:buFontTx/>
              <a:buBlip>
                <a:blip r:embed="rId3"/>
              </a:buBlip>
              <a:defRPr/>
            </a:pPr>
            <a:r>
              <a:rPr lang="en-US" sz="1800">
                <a:solidFill>
                  <a:srgbClr val="DD79CA"/>
                </a:solidFill>
                <a:latin typeface="Tahoma" charset="0"/>
                <a:cs typeface="+mn-cs"/>
              </a:rPr>
              <a:t>Limitations on contributions</a:t>
            </a:r>
            <a:r>
              <a:rPr lang="en-US" sz="1800">
                <a:latin typeface="Tahoma" charset="0"/>
                <a:cs typeface="+mn-cs"/>
              </a:rPr>
              <a:t> to candidates for federal office</a:t>
            </a:r>
          </a:p>
          <a:p>
            <a:pPr eaLnBrk="1" hangingPunct="1">
              <a:buFontTx/>
              <a:buBlip>
                <a:blip r:embed="rId3"/>
              </a:buBlip>
              <a:defRPr/>
            </a:pPr>
            <a:r>
              <a:rPr lang="en-US" sz="1800">
                <a:latin typeface="Tahoma" charset="0"/>
                <a:cs typeface="+mn-cs"/>
              </a:rPr>
              <a:t>Optional public funding of presidential elections</a:t>
            </a:r>
          </a:p>
          <a:p>
            <a:pPr eaLnBrk="1" hangingPunct="1">
              <a:buFontTx/>
              <a:buBlip>
                <a:blip r:embed="rId3"/>
              </a:buBlip>
              <a:defRPr/>
            </a:pPr>
            <a:r>
              <a:rPr lang="en-US" sz="1800">
                <a:latin typeface="Tahoma" charset="0"/>
                <a:cs typeface="+mn-cs"/>
              </a:rPr>
              <a:t>Reporting and disclosure requirements</a:t>
            </a:r>
          </a:p>
          <a:p>
            <a:pPr eaLnBrk="1" hangingPunct="1">
              <a:buFontTx/>
              <a:buBlip>
                <a:blip r:embed="rId3"/>
              </a:buBlip>
              <a:defRPr/>
            </a:pPr>
            <a:r>
              <a:rPr lang="en-US" sz="1800">
                <a:latin typeface="Tahoma" charset="0"/>
                <a:cs typeface="+mn-cs"/>
              </a:rPr>
              <a:t>Creation of the Federal Elections Commission (FEC)</a:t>
            </a:r>
          </a:p>
        </p:txBody>
      </p:sp>
      <p:sp>
        <p:nvSpPr>
          <p:cNvPr id="48136" name="Rectangle 8"/>
          <p:cNvSpPr>
            <a:spLocks noGrp="1" noChangeArrowheads="1"/>
          </p:cNvSpPr>
          <p:nvPr>
            <p:ph type="body" sz="half" idx="2"/>
          </p:nvPr>
        </p:nvSpPr>
        <p:spPr>
          <a:xfrm>
            <a:off x="762000" y="4343400"/>
            <a:ext cx="8077200" cy="4724400"/>
          </a:xfrm>
        </p:spPr>
        <p:txBody>
          <a:bodyPr/>
          <a:lstStyle/>
          <a:p>
            <a:pPr eaLnBrk="1" hangingPunct="1">
              <a:buFontTx/>
              <a:buBlip>
                <a:blip r:embed="rId3"/>
              </a:buBlip>
              <a:defRPr/>
            </a:pPr>
            <a:r>
              <a:rPr lang="en-US" sz="1800">
                <a:latin typeface="Tahoma" charset="0"/>
                <a:cs typeface="+mn-cs"/>
              </a:rPr>
              <a:t>The </a:t>
            </a:r>
            <a:r>
              <a:rPr lang="en-US" sz="1800">
                <a:solidFill>
                  <a:srgbClr val="DD79CA"/>
                </a:solidFill>
                <a:latin typeface="Tahoma" charset="0"/>
                <a:cs typeface="+mn-cs"/>
              </a:rPr>
              <a:t>limitations on expenditures</a:t>
            </a:r>
            <a:r>
              <a:rPr lang="en-US" sz="1800">
                <a:latin typeface="Tahoma" charset="0"/>
                <a:cs typeface="+mn-cs"/>
              </a:rPr>
              <a:t> by candidates and their committees, except for presidential candidates who accept public funding.</a:t>
            </a:r>
          </a:p>
        </p:txBody>
      </p:sp>
      <p:sp>
        <p:nvSpPr>
          <p:cNvPr id="48132" name="Text Box 4"/>
          <p:cNvSpPr txBox="1">
            <a:spLocks noChangeArrowheads="1"/>
          </p:cNvSpPr>
          <p:nvPr/>
        </p:nvSpPr>
        <p:spPr bwMode="auto">
          <a:xfrm>
            <a:off x="457200" y="144780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mtClean="0">
                <a:cs typeface="+mn-cs"/>
              </a:rPr>
              <a:t>The Court upheld the </a:t>
            </a:r>
            <a:r>
              <a:rPr lang="en-US" u="sng" smtClean="0">
                <a:cs typeface="+mn-cs"/>
              </a:rPr>
              <a:t>constitutionality</a:t>
            </a:r>
            <a:r>
              <a:rPr lang="en-US" smtClean="0">
                <a:cs typeface="+mn-cs"/>
              </a:rPr>
              <a:t> of certain provisions of the election law, including:</a:t>
            </a:r>
          </a:p>
        </p:txBody>
      </p:sp>
      <p:sp>
        <p:nvSpPr>
          <p:cNvPr id="48134" name="Text Box 6"/>
          <p:cNvSpPr txBox="1">
            <a:spLocks noChangeArrowheads="1"/>
          </p:cNvSpPr>
          <p:nvPr/>
        </p:nvSpPr>
        <p:spPr bwMode="auto">
          <a:xfrm>
            <a:off x="533400" y="36576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mtClean="0">
                <a:cs typeface="+mn-cs"/>
              </a:rPr>
              <a:t>The Court declared other provisions of the FECA to be </a:t>
            </a:r>
            <a:r>
              <a:rPr lang="en-US" u="sng" smtClean="0">
                <a:cs typeface="+mn-cs"/>
              </a:rPr>
              <a:t>unconstitutional</a:t>
            </a:r>
            <a:r>
              <a:rPr lang="en-US" smtClean="0">
                <a:cs typeface="+mn-cs"/>
              </a:rPr>
              <a:t>, in particular:</a:t>
            </a:r>
          </a:p>
        </p:txBody>
      </p:sp>
      <p:sp>
        <p:nvSpPr>
          <p:cNvPr id="48137" name="Text Box 9"/>
          <p:cNvSpPr txBox="1">
            <a:spLocks noChangeArrowheads="1"/>
          </p:cNvSpPr>
          <p:nvPr/>
        </p:nvSpPr>
        <p:spPr bwMode="auto">
          <a:xfrm>
            <a:off x="914400" y="5181600"/>
            <a:ext cx="6781800" cy="1558925"/>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ja-JP" altLang="en-US" sz="1600" smtClean="0">
                <a:cs typeface="+mn-cs"/>
              </a:rPr>
              <a:t>“</a:t>
            </a:r>
            <a:r>
              <a:rPr lang="en-US" sz="1600" smtClean="0">
                <a:latin typeface="Tahoma" charset="0"/>
                <a:cs typeface="+mn-cs"/>
              </a:rPr>
              <a:t>A restriction on the amount of money a person or group can spend on political communication during a campaign necessarily reduces the quantity of expression by restricting the number of issues discussed, the depth of the exploration, and the size of the audience reached. This is because virtually every means of communicating ideas in today's mass society requires the expenditure of money.</a:t>
            </a:r>
            <a:r>
              <a:rPr lang="ja-JP" altLang="en-US" sz="1600" smtClean="0">
                <a:latin typeface="Tahoma" charset="0"/>
                <a:cs typeface="+mn-cs"/>
              </a:rPr>
              <a:t>”</a:t>
            </a:r>
            <a:r>
              <a:rPr lang="en-US" sz="1600" smtClean="0">
                <a:latin typeface="Tahoma" charset="0"/>
                <a:cs typeface="+mn-cs"/>
              </a:rPr>
              <a:t> </a:t>
            </a:r>
          </a:p>
        </p:txBody>
      </p:sp>
      <p:sp>
        <p:nvSpPr>
          <p:cNvPr id="48138" name="AutoShape 10"/>
          <p:cNvSpPr>
            <a:spLocks noChangeArrowheads="1"/>
          </p:cNvSpPr>
          <p:nvPr/>
        </p:nvSpPr>
        <p:spPr bwMode="auto">
          <a:xfrm>
            <a:off x="228600" y="1828800"/>
            <a:ext cx="1524000" cy="3276600"/>
          </a:xfrm>
          <a:prstGeom prst="downArrow">
            <a:avLst>
              <a:gd name="adj1" fmla="val 50000"/>
              <a:gd name="adj2" fmla="val 53750"/>
            </a:avLst>
          </a:prstGeom>
          <a:gradFill rotWithShape="1">
            <a:gsLst>
              <a:gs pos="0">
                <a:schemeClr val="hlink"/>
              </a:gs>
              <a:gs pos="100000">
                <a:srgbClr val="7B4D5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8140" name="AutoShape 12"/>
          <p:cNvSpPr>
            <a:spLocks noChangeArrowheads="1"/>
          </p:cNvSpPr>
          <p:nvPr/>
        </p:nvSpPr>
        <p:spPr bwMode="auto">
          <a:xfrm>
            <a:off x="6858000" y="1752600"/>
            <a:ext cx="1600200" cy="3276600"/>
          </a:xfrm>
          <a:prstGeom prst="upArrow">
            <a:avLst>
              <a:gd name="adj1" fmla="val 50000"/>
              <a:gd name="adj2" fmla="val 51190"/>
            </a:avLst>
          </a:prstGeom>
          <a:gradFill rotWithShape="1">
            <a:gsLst>
              <a:gs pos="0">
                <a:schemeClr val="hlink"/>
              </a:gs>
              <a:gs pos="100000">
                <a:srgbClr val="764A5B"/>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634" name="Text Box 13"/>
          <p:cNvSpPr txBox="1">
            <a:spLocks noChangeArrowheads="1"/>
          </p:cNvSpPr>
          <p:nvPr/>
        </p:nvSpPr>
        <p:spPr bwMode="auto">
          <a:xfrm>
            <a:off x="685800" y="10668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cs typeface="+mn-cs"/>
            </a:endParaRPr>
          </a:p>
        </p:txBody>
      </p:sp>
      <p:sp>
        <p:nvSpPr>
          <p:cNvPr id="48143" name="Text Box 15"/>
          <p:cNvSpPr txBox="1">
            <a:spLocks noChangeArrowheads="1"/>
          </p:cNvSpPr>
          <p:nvPr/>
        </p:nvSpPr>
        <p:spPr bwMode="auto">
          <a:xfrm>
            <a:off x="2819400" y="4387850"/>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US" smtClean="0">
                <a:cs typeface="+mn-cs"/>
              </a:rPr>
              <a:t>By striking down spending limits, the demand for money increased. </a:t>
            </a:r>
          </a:p>
        </p:txBody>
      </p:sp>
      <p:sp>
        <p:nvSpPr>
          <p:cNvPr id="48144" name="Text Box 16"/>
          <p:cNvSpPr txBox="1">
            <a:spLocks noChangeArrowheads="1"/>
          </p:cNvSpPr>
          <p:nvPr/>
        </p:nvSpPr>
        <p:spPr bwMode="auto">
          <a:xfrm>
            <a:off x="1524000" y="1828800"/>
            <a:ext cx="441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mtClean="0">
                <a:cs typeface="+mn-cs"/>
              </a:rPr>
              <a:t>By upholding contribution limits, money became harder to raise. </a:t>
            </a:r>
          </a:p>
          <a:p>
            <a:pPr>
              <a:spcBef>
                <a:spcPct val="50000"/>
              </a:spcBef>
              <a:defRPr/>
            </a:pPr>
            <a:endParaRPr lang="en-US"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fade">
                                      <p:cBhvr>
                                        <p:cTn id="7" dur="1000"/>
                                        <p:tgtEl>
                                          <p:spTgt spid="48137"/>
                                        </p:tgtEl>
                                      </p:cBhvr>
                                    </p:animEffect>
                                    <p:anim calcmode="lin" valueType="num">
                                      <p:cBhvr>
                                        <p:cTn id="8" dur="1000" fill="hold"/>
                                        <p:tgtEl>
                                          <p:spTgt spid="48137"/>
                                        </p:tgtEl>
                                        <p:attrNameLst>
                                          <p:attrName>ppt_x</p:attrName>
                                        </p:attrNameLst>
                                      </p:cBhvr>
                                      <p:tavLst>
                                        <p:tav tm="0">
                                          <p:val>
                                            <p:strVal val="#ppt_x"/>
                                          </p:val>
                                        </p:tav>
                                        <p:tav tm="100000">
                                          <p:val>
                                            <p:strVal val="#ppt_x"/>
                                          </p:val>
                                        </p:tav>
                                      </p:tavLst>
                                    </p:anim>
                                    <p:anim calcmode="lin" valueType="num">
                                      <p:cBhvr>
                                        <p:cTn id="9" dur="900" decel="100000" fill="hold"/>
                                        <p:tgtEl>
                                          <p:spTgt spid="481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13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grpId="0" nodeType="clickEffect">
                                  <p:stCondLst>
                                    <p:cond delay="0"/>
                                  </p:stCondLst>
                                  <p:childTnLst>
                                    <p:set>
                                      <p:cBhvr rctx="PPT">
                                        <p:cTn id="14" dur="indefinite"/>
                                        <p:tgtEl>
                                          <p:spTgt spid="48132"/>
                                        </p:tgtEl>
                                        <p:attrNameLst>
                                          <p:attrName>style.opacity</p:attrName>
                                        </p:attrNameLst>
                                      </p:cBhvr>
                                      <p:to>
                                        <p:strVal val="0.25"/>
                                      </p:to>
                                    </p:set>
                                    <p:animEffect filter="image" prLst="opacity: 0.25">
                                      <p:cBhvr rctx="IE">
                                        <p:cTn id="15" dur="indefinite"/>
                                        <p:tgtEl>
                                          <p:spTgt spid="48132"/>
                                        </p:tgtEl>
                                      </p:cBhvr>
                                    </p:animEffect>
                                  </p:childTnLst>
                                </p:cTn>
                              </p:par>
                              <p:par>
                                <p:cTn id="16" presetID="9" presetClass="emph" presetSubtype="0" grpId="0" nodeType="withEffect">
                                  <p:stCondLst>
                                    <p:cond delay="0"/>
                                  </p:stCondLst>
                                  <p:childTnLst>
                                    <p:set>
                                      <p:cBhvr rctx="PPT">
                                        <p:cTn id="17" dur="indefinite"/>
                                        <p:tgtEl>
                                          <p:spTgt spid="48133">
                                            <p:txEl>
                                              <p:pRg st="0" end="0"/>
                                            </p:txEl>
                                          </p:spTgt>
                                        </p:tgtEl>
                                        <p:attrNameLst>
                                          <p:attrName>style.opacity</p:attrName>
                                        </p:attrNameLst>
                                      </p:cBhvr>
                                      <p:to>
                                        <p:strVal val="0.25"/>
                                      </p:to>
                                    </p:set>
                                    <p:animEffect filter="image" prLst="opacity: 0.25">
                                      <p:cBhvr rctx="IE">
                                        <p:cTn id="18" dur="indefinite"/>
                                        <p:tgtEl>
                                          <p:spTgt spid="48133">
                                            <p:txEl>
                                              <p:pRg st="0" end="0"/>
                                            </p:txEl>
                                          </p:spTgt>
                                        </p:tgtEl>
                                      </p:cBhvr>
                                    </p:animEffect>
                                  </p:childTnLst>
                                </p:cTn>
                              </p:par>
                              <p:par>
                                <p:cTn id="19" presetID="9" presetClass="emph" presetSubtype="0" grpId="0" nodeType="withEffect">
                                  <p:stCondLst>
                                    <p:cond delay="0"/>
                                  </p:stCondLst>
                                  <p:childTnLst>
                                    <p:set>
                                      <p:cBhvr rctx="PPT">
                                        <p:cTn id="20" dur="indefinite"/>
                                        <p:tgtEl>
                                          <p:spTgt spid="48133">
                                            <p:txEl>
                                              <p:pRg st="1" end="1"/>
                                            </p:txEl>
                                          </p:spTgt>
                                        </p:tgtEl>
                                        <p:attrNameLst>
                                          <p:attrName>style.opacity</p:attrName>
                                        </p:attrNameLst>
                                      </p:cBhvr>
                                      <p:to>
                                        <p:strVal val="0.25"/>
                                      </p:to>
                                    </p:set>
                                    <p:animEffect filter="image" prLst="opacity: 0.25">
                                      <p:cBhvr rctx="IE">
                                        <p:cTn id="21" dur="indefinite"/>
                                        <p:tgtEl>
                                          <p:spTgt spid="48133">
                                            <p:txEl>
                                              <p:pRg st="1" end="1"/>
                                            </p:txEl>
                                          </p:spTgt>
                                        </p:tgtEl>
                                      </p:cBhvr>
                                    </p:animEffect>
                                  </p:childTnLst>
                                </p:cTn>
                              </p:par>
                              <p:par>
                                <p:cTn id="22" presetID="9" presetClass="emph" presetSubtype="0" grpId="0" nodeType="withEffect">
                                  <p:stCondLst>
                                    <p:cond delay="0"/>
                                  </p:stCondLst>
                                  <p:childTnLst>
                                    <p:set>
                                      <p:cBhvr rctx="PPT">
                                        <p:cTn id="23" dur="indefinite"/>
                                        <p:tgtEl>
                                          <p:spTgt spid="48133">
                                            <p:txEl>
                                              <p:pRg st="2" end="2"/>
                                            </p:txEl>
                                          </p:spTgt>
                                        </p:tgtEl>
                                        <p:attrNameLst>
                                          <p:attrName>style.opacity</p:attrName>
                                        </p:attrNameLst>
                                      </p:cBhvr>
                                      <p:to>
                                        <p:strVal val="0.25"/>
                                      </p:to>
                                    </p:set>
                                    <p:animEffect filter="image" prLst="opacity: 0.25">
                                      <p:cBhvr rctx="IE">
                                        <p:cTn id="24" dur="indefinite"/>
                                        <p:tgtEl>
                                          <p:spTgt spid="48133">
                                            <p:txEl>
                                              <p:pRg st="2" end="2"/>
                                            </p:txEl>
                                          </p:spTgt>
                                        </p:tgtEl>
                                      </p:cBhvr>
                                    </p:animEffect>
                                  </p:childTnLst>
                                </p:cTn>
                              </p:par>
                              <p:par>
                                <p:cTn id="25" presetID="9" presetClass="emph" presetSubtype="0" grpId="0" nodeType="withEffect">
                                  <p:stCondLst>
                                    <p:cond delay="0"/>
                                  </p:stCondLst>
                                  <p:childTnLst>
                                    <p:set>
                                      <p:cBhvr rctx="PPT">
                                        <p:cTn id="26" dur="indefinite"/>
                                        <p:tgtEl>
                                          <p:spTgt spid="48133">
                                            <p:txEl>
                                              <p:pRg st="3" end="3"/>
                                            </p:txEl>
                                          </p:spTgt>
                                        </p:tgtEl>
                                        <p:attrNameLst>
                                          <p:attrName>style.opacity</p:attrName>
                                        </p:attrNameLst>
                                      </p:cBhvr>
                                      <p:to>
                                        <p:strVal val="0.25"/>
                                      </p:to>
                                    </p:set>
                                    <p:animEffect filter="image" prLst="opacity: 0.25">
                                      <p:cBhvr rctx="IE">
                                        <p:cTn id="27" dur="indefinite"/>
                                        <p:tgtEl>
                                          <p:spTgt spid="48133">
                                            <p:txEl>
                                              <p:pRg st="3" end="3"/>
                                            </p:txEl>
                                          </p:spTgt>
                                        </p:tgtEl>
                                      </p:cBhvr>
                                    </p:animEffect>
                                  </p:childTnLst>
                                </p:cTn>
                              </p:par>
                              <p:par>
                                <p:cTn id="28" presetID="9" presetClass="emph" presetSubtype="0" grpId="0" nodeType="withEffect">
                                  <p:stCondLst>
                                    <p:cond delay="100"/>
                                  </p:stCondLst>
                                  <p:childTnLst>
                                    <p:set>
                                      <p:cBhvr rctx="PPT">
                                        <p:cTn id="29" dur="indefinite"/>
                                        <p:tgtEl>
                                          <p:spTgt spid="48136">
                                            <p:txEl>
                                              <p:pRg st="0" end="0"/>
                                            </p:txEl>
                                          </p:spTgt>
                                        </p:tgtEl>
                                        <p:attrNameLst>
                                          <p:attrName>style.opacity</p:attrName>
                                        </p:attrNameLst>
                                      </p:cBhvr>
                                      <p:to>
                                        <p:strVal val="0.25"/>
                                      </p:to>
                                    </p:set>
                                    <p:animEffect filter="image" prLst="opacity: 0.25">
                                      <p:cBhvr rctx="IE">
                                        <p:cTn id="30" dur="indefinite"/>
                                        <p:tgtEl>
                                          <p:spTgt spid="48136">
                                            <p:txEl>
                                              <p:pRg st="0" end="0"/>
                                            </p:txEl>
                                          </p:spTgt>
                                        </p:tgtEl>
                                      </p:cBhvr>
                                    </p:animEffect>
                                  </p:childTnLst>
                                </p:cTn>
                              </p:par>
                              <p:par>
                                <p:cTn id="31" presetID="9" presetClass="emph" presetSubtype="0" grpId="0" nodeType="withEffect">
                                  <p:stCondLst>
                                    <p:cond delay="100"/>
                                  </p:stCondLst>
                                  <p:childTnLst>
                                    <p:set>
                                      <p:cBhvr rctx="PPT">
                                        <p:cTn id="32" dur="indefinite"/>
                                        <p:tgtEl>
                                          <p:spTgt spid="48134"/>
                                        </p:tgtEl>
                                        <p:attrNameLst>
                                          <p:attrName>style.opacity</p:attrName>
                                        </p:attrNameLst>
                                      </p:cBhvr>
                                      <p:to>
                                        <p:strVal val="0.25"/>
                                      </p:to>
                                    </p:set>
                                    <p:animEffect filter="image" prLst="opacity: 0.25">
                                      <p:cBhvr rctx="IE">
                                        <p:cTn id="33" dur="indefinite"/>
                                        <p:tgtEl>
                                          <p:spTgt spid="48134"/>
                                        </p:tgtEl>
                                      </p:cBhvr>
                                    </p:animEffect>
                                  </p:childTnLst>
                                </p:cTn>
                              </p:par>
                              <p:par>
                                <p:cTn id="34" presetID="9" presetClass="emph" presetSubtype="0" grpId="1" nodeType="withEffect">
                                  <p:stCondLst>
                                    <p:cond delay="100"/>
                                  </p:stCondLst>
                                  <p:childTnLst>
                                    <p:set>
                                      <p:cBhvr rctx="PPT">
                                        <p:cTn id="35" dur="indefinite"/>
                                        <p:tgtEl>
                                          <p:spTgt spid="48137"/>
                                        </p:tgtEl>
                                        <p:attrNameLst>
                                          <p:attrName>style.opacity</p:attrName>
                                        </p:attrNameLst>
                                      </p:cBhvr>
                                      <p:to>
                                        <p:strVal val="0.25"/>
                                      </p:to>
                                    </p:set>
                                    <p:animEffect filter="image" prLst="opacity: 0.25">
                                      <p:cBhvr rctx="IE">
                                        <p:cTn id="36" dur="indefinite"/>
                                        <p:tgtEl>
                                          <p:spTgt spid="48137"/>
                                        </p:tgtEl>
                                      </p:cBhvr>
                                    </p:animEffect>
                                  </p:childTnLst>
                                </p:cTn>
                              </p:par>
                              <p:par>
                                <p:cTn id="37" presetID="37" presetClass="entr" presetSubtype="0" fill="hold" grpId="0" nodeType="withEffect">
                                  <p:stCondLst>
                                    <p:cond delay="0"/>
                                  </p:stCondLst>
                                  <p:childTnLst>
                                    <p:set>
                                      <p:cBhvr>
                                        <p:cTn id="38" dur="1" fill="hold">
                                          <p:stCondLst>
                                            <p:cond delay="0"/>
                                          </p:stCondLst>
                                        </p:cTn>
                                        <p:tgtEl>
                                          <p:spTgt spid="48143"/>
                                        </p:tgtEl>
                                        <p:attrNameLst>
                                          <p:attrName>style.visibility</p:attrName>
                                        </p:attrNameLst>
                                      </p:cBhvr>
                                      <p:to>
                                        <p:strVal val="visible"/>
                                      </p:to>
                                    </p:set>
                                    <p:animEffect transition="in" filter="fade">
                                      <p:cBhvr>
                                        <p:cTn id="39" dur="1000"/>
                                        <p:tgtEl>
                                          <p:spTgt spid="48143"/>
                                        </p:tgtEl>
                                      </p:cBhvr>
                                    </p:animEffect>
                                    <p:anim calcmode="lin" valueType="num">
                                      <p:cBhvr>
                                        <p:cTn id="40" dur="1000" fill="hold"/>
                                        <p:tgtEl>
                                          <p:spTgt spid="48143"/>
                                        </p:tgtEl>
                                        <p:attrNameLst>
                                          <p:attrName>ppt_x</p:attrName>
                                        </p:attrNameLst>
                                      </p:cBhvr>
                                      <p:tavLst>
                                        <p:tav tm="0">
                                          <p:val>
                                            <p:strVal val="#ppt_x"/>
                                          </p:val>
                                        </p:tav>
                                        <p:tav tm="100000">
                                          <p:val>
                                            <p:strVal val="#ppt_x"/>
                                          </p:val>
                                        </p:tav>
                                      </p:tavLst>
                                    </p:anim>
                                    <p:anim calcmode="lin" valueType="num">
                                      <p:cBhvr>
                                        <p:cTn id="41" dur="900" decel="100000" fill="hold"/>
                                        <p:tgtEl>
                                          <p:spTgt spid="4814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8143"/>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48138"/>
                                        </p:tgtEl>
                                        <p:attrNameLst>
                                          <p:attrName>style.visibility</p:attrName>
                                        </p:attrNameLst>
                                      </p:cBhvr>
                                      <p:to>
                                        <p:strVal val="visible"/>
                                      </p:to>
                                    </p:set>
                                    <p:animEffect transition="in" filter="fade">
                                      <p:cBhvr>
                                        <p:cTn id="45" dur="1000"/>
                                        <p:tgtEl>
                                          <p:spTgt spid="48138"/>
                                        </p:tgtEl>
                                      </p:cBhvr>
                                    </p:animEffect>
                                    <p:anim calcmode="lin" valueType="num">
                                      <p:cBhvr>
                                        <p:cTn id="46" dur="1000" fill="hold"/>
                                        <p:tgtEl>
                                          <p:spTgt spid="48138"/>
                                        </p:tgtEl>
                                        <p:attrNameLst>
                                          <p:attrName>ppt_x</p:attrName>
                                        </p:attrNameLst>
                                      </p:cBhvr>
                                      <p:tavLst>
                                        <p:tav tm="0">
                                          <p:val>
                                            <p:strVal val="#ppt_x"/>
                                          </p:val>
                                        </p:tav>
                                        <p:tav tm="100000">
                                          <p:val>
                                            <p:strVal val="#ppt_x"/>
                                          </p:val>
                                        </p:tav>
                                      </p:tavLst>
                                    </p:anim>
                                    <p:anim calcmode="lin" valueType="num">
                                      <p:cBhvr>
                                        <p:cTn id="47" dur="900" decel="100000" fill="hold"/>
                                        <p:tgtEl>
                                          <p:spTgt spid="4813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8138"/>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48144"/>
                                        </p:tgtEl>
                                        <p:attrNameLst>
                                          <p:attrName>style.visibility</p:attrName>
                                        </p:attrNameLst>
                                      </p:cBhvr>
                                      <p:to>
                                        <p:strVal val="visible"/>
                                      </p:to>
                                    </p:set>
                                    <p:animEffect transition="in" filter="fade">
                                      <p:cBhvr>
                                        <p:cTn id="51" dur="1000"/>
                                        <p:tgtEl>
                                          <p:spTgt spid="48144"/>
                                        </p:tgtEl>
                                      </p:cBhvr>
                                    </p:animEffect>
                                    <p:anim calcmode="lin" valueType="num">
                                      <p:cBhvr>
                                        <p:cTn id="52" dur="1000" fill="hold"/>
                                        <p:tgtEl>
                                          <p:spTgt spid="48144"/>
                                        </p:tgtEl>
                                        <p:attrNameLst>
                                          <p:attrName>ppt_x</p:attrName>
                                        </p:attrNameLst>
                                      </p:cBhvr>
                                      <p:tavLst>
                                        <p:tav tm="0">
                                          <p:val>
                                            <p:strVal val="#ppt_x"/>
                                          </p:val>
                                        </p:tav>
                                        <p:tav tm="100000">
                                          <p:val>
                                            <p:strVal val="#ppt_x"/>
                                          </p:val>
                                        </p:tav>
                                      </p:tavLst>
                                    </p:anim>
                                    <p:anim calcmode="lin" valueType="num">
                                      <p:cBhvr>
                                        <p:cTn id="53" dur="900" decel="100000" fill="hold"/>
                                        <p:tgtEl>
                                          <p:spTgt spid="4814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144"/>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48140"/>
                                        </p:tgtEl>
                                        <p:attrNameLst>
                                          <p:attrName>style.visibility</p:attrName>
                                        </p:attrNameLst>
                                      </p:cBhvr>
                                      <p:to>
                                        <p:strVal val="visible"/>
                                      </p:to>
                                    </p:set>
                                    <p:animEffect transition="in" filter="fade">
                                      <p:cBhvr>
                                        <p:cTn id="57" dur="1000"/>
                                        <p:tgtEl>
                                          <p:spTgt spid="48140"/>
                                        </p:tgtEl>
                                      </p:cBhvr>
                                    </p:animEffect>
                                    <p:anim calcmode="lin" valueType="num">
                                      <p:cBhvr>
                                        <p:cTn id="58" dur="1000" fill="hold"/>
                                        <p:tgtEl>
                                          <p:spTgt spid="48140"/>
                                        </p:tgtEl>
                                        <p:attrNameLst>
                                          <p:attrName>ppt_x</p:attrName>
                                        </p:attrNameLst>
                                      </p:cBhvr>
                                      <p:tavLst>
                                        <p:tav tm="0">
                                          <p:val>
                                            <p:strVal val="#ppt_x"/>
                                          </p:val>
                                        </p:tav>
                                        <p:tav tm="100000">
                                          <p:val>
                                            <p:strVal val="#ppt_x"/>
                                          </p:val>
                                        </p:tav>
                                      </p:tavLst>
                                    </p:anim>
                                    <p:anim calcmode="lin" valueType="num">
                                      <p:cBhvr>
                                        <p:cTn id="59" dur="900" decel="100000" fill="hold"/>
                                        <p:tgtEl>
                                          <p:spTgt spid="4814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81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P spid="48136" grpId="0" build="p"/>
      <p:bldP spid="48132" grpId="0"/>
      <p:bldP spid="48134" grpId="0"/>
      <p:bldP spid="48137" grpId="0" animBg="1"/>
      <p:bldP spid="48137" grpId="1" animBg="1"/>
      <p:bldP spid="48138" grpId="0" animBg="1"/>
      <p:bldP spid="48140" grpId="0" animBg="1"/>
      <p:bldP spid="48143" grpId="0"/>
      <p:bldP spid="481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Bipartisan Campaign Reform Act (2002)</a:t>
            </a:r>
            <a:endParaRPr lang="en-US" dirty="0"/>
          </a:p>
        </p:txBody>
      </p:sp>
      <p:sp>
        <p:nvSpPr>
          <p:cNvPr id="3" name="Content Placeholder 2"/>
          <p:cNvSpPr>
            <a:spLocks noGrp="1"/>
          </p:cNvSpPr>
          <p:nvPr>
            <p:ph idx="1"/>
          </p:nvPr>
        </p:nvSpPr>
        <p:spPr/>
        <p:txBody>
          <a:bodyPr/>
          <a:lstStyle/>
          <a:p>
            <a:r>
              <a:rPr lang="en-US" dirty="0" smtClean="0">
                <a:latin typeface="Calibri"/>
                <a:cs typeface="Calibri"/>
              </a:rPr>
              <a:t>Increased contributions for </a:t>
            </a:r>
            <a:r>
              <a:rPr lang="en-US" b="1" dirty="0" smtClean="0">
                <a:latin typeface="Calibri"/>
                <a:cs typeface="Calibri"/>
              </a:rPr>
              <a:t>individuals</a:t>
            </a:r>
            <a:r>
              <a:rPr lang="en-US" dirty="0" smtClean="0">
                <a:latin typeface="Calibri"/>
                <a:cs typeface="Calibri"/>
              </a:rPr>
              <a:t> giving to federal candidates</a:t>
            </a:r>
          </a:p>
          <a:p>
            <a:r>
              <a:rPr lang="en-US" dirty="0" smtClean="0">
                <a:latin typeface="Calibri"/>
                <a:cs typeface="Calibri"/>
              </a:rPr>
              <a:t>Updated every 2 </a:t>
            </a:r>
            <a:r>
              <a:rPr lang="en-US" dirty="0" err="1" smtClean="0">
                <a:latin typeface="Calibri"/>
                <a:cs typeface="Calibri"/>
              </a:rPr>
              <a:t>yrs</a:t>
            </a:r>
            <a:r>
              <a:rPr lang="en-US" dirty="0" smtClean="0">
                <a:latin typeface="Calibri"/>
                <a:cs typeface="Calibri"/>
              </a:rPr>
              <a:t> by FEC</a:t>
            </a:r>
          </a:p>
          <a:p>
            <a:r>
              <a:rPr lang="en-US" dirty="0" smtClean="0">
                <a:latin typeface="Calibri"/>
                <a:cs typeface="Calibri"/>
              </a:rPr>
              <a:t>2015 </a:t>
            </a:r>
            <a:r>
              <a:rPr lang="mr-IN" dirty="0" smtClean="0">
                <a:latin typeface="Calibri"/>
                <a:cs typeface="Calibri"/>
              </a:rPr>
              <a:t>–</a:t>
            </a:r>
            <a:r>
              <a:rPr lang="en-US" dirty="0" smtClean="0">
                <a:latin typeface="Calibri"/>
                <a:cs typeface="Calibri"/>
              </a:rPr>
              <a:t> 2016:</a:t>
            </a:r>
          </a:p>
          <a:p>
            <a:pPr lvl="1"/>
            <a:r>
              <a:rPr lang="en-US" dirty="0" smtClean="0">
                <a:latin typeface="Calibri"/>
                <a:cs typeface="Calibri"/>
              </a:rPr>
              <a:t>$2700 (per candidate)</a:t>
            </a:r>
          </a:p>
          <a:p>
            <a:pPr lvl="1"/>
            <a:r>
              <a:rPr lang="en-US" dirty="0" smtClean="0">
                <a:latin typeface="Calibri"/>
                <a:cs typeface="Calibri"/>
              </a:rPr>
              <a:t>$5000 (per PAC)</a:t>
            </a:r>
          </a:p>
          <a:p>
            <a:pPr lvl="1"/>
            <a:r>
              <a:rPr lang="en-US" dirty="0">
                <a:latin typeface="Calibri"/>
                <a:cs typeface="Calibri"/>
              </a:rPr>
              <a:t>More info: </a:t>
            </a:r>
            <a:r>
              <a:rPr lang="en-US" dirty="0">
                <a:latin typeface="Calibri"/>
                <a:cs typeface="Calibri"/>
                <a:hlinkClick r:id="rId2"/>
              </a:rPr>
              <a:t>https://www.opensecrets.org/overview/</a:t>
            </a:r>
            <a:r>
              <a:rPr lang="en-US" dirty="0" smtClean="0">
                <a:latin typeface="Calibri"/>
                <a:cs typeface="Calibri"/>
                <a:hlinkClick r:id="rId2"/>
              </a:rPr>
              <a:t>limits.php</a:t>
            </a:r>
            <a:endParaRPr lang="en-US" dirty="0" smtClean="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267835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8077200" cy="1311275"/>
          </a:xfrm>
        </p:spPr>
        <p:txBody>
          <a:bodyPr/>
          <a:lstStyle/>
          <a:p>
            <a:pPr eaLnBrk="1" hangingPunct="1">
              <a:defRPr/>
            </a:pPr>
            <a:r>
              <a:rPr lang="en-US" sz="3200">
                <a:latin typeface="Trebuchet MS" charset="0"/>
                <a:cs typeface="+mj-cs"/>
              </a:rPr>
              <a:t>Is Money the Equivalent of </a:t>
            </a:r>
            <a:r>
              <a:rPr lang="ja-JP" altLang="en-US" sz="3200">
                <a:latin typeface="Trebuchet MS" charset="0"/>
                <a:cs typeface="+mj-cs"/>
              </a:rPr>
              <a:t>“</a:t>
            </a:r>
            <a:r>
              <a:rPr lang="en-US" sz="3200">
                <a:latin typeface="Trebuchet MS" charset="0"/>
                <a:cs typeface="+mj-cs"/>
              </a:rPr>
              <a:t>Speech</a:t>
            </a:r>
            <a:r>
              <a:rPr lang="ja-JP" altLang="en-US" sz="3200">
                <a:latin typeface="Trebuchet MS" charset="0"/>
                <a:cs typeface="+mj-cs"/>
              </a:rPr>
              <a:t>”</a:t>
            </a:r>
            <a:r>
              <a:rPr lang="en-US" sz="3200">
                <a:latin typeface="Trebuchet MS" charset="0"/>
                <a:cs typeface="+mj-cs"/>
              </a:rPr>
              <a:t>?</a:t>
            </a:r>
          </a:p>
        </p:txBody>
      </p:sp>
      <p:pic>
        <p:nvPicPr>
          <p:cNvPr id="68610" name="Picture 7" descr="CampaignFinanceLa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838200"/>
            <a:ext cx="6781800" cy="4530725"/>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11"/>
          <p:cNvSpPr txBox="1">
            <a:spLocks noChangeArrowheads="1"/>
          </p:cNvSpPr>
          <p:nvPr/>
        </p:nvSpPr>
        <p:spPr bwMode="auto">
          <a:xfrm>
            <a:off x="228600" y="5562600"/>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cs typeface="+mn-cs"/>
              </a:rPr>
              <a:t>The </a:t>
            </a:r>
            <a:r>
              <a:rPr lang="en-US" sz="2000" i="1" smtClean="0">
                <a:cs typeface="+mn-cs"/>
              </a:rPr>
              <a:t>Buckley</a:t>
            </a:r>
            <a:r>
              <a:rPr lang="en-US" sz="2000" smtClean="0">
                <a:cs typeface="+mn-cs"/>
              </a:rPr>
              <a:t> case would seem to allow spending limits that are "narrowly tailored</a:t>
            </a:r>
            <a:r>
              <a:rPr lang="ja-JP" altLang="en-US" sz="2000" smtClean="0">
                <a:cs typeface="+mn-cs"/>
              </a:rPr>
              <a:t>”</a:t>
            </a:r>
            <a:r>
              <a:rPr lang="en-US" sz="2000" smtClean="0">
                <a:cs typeface="+mn-cs"/>
              </a:rPr>
              <a:t> toward </a:t>
            </a:r>
            <a:r>
              <a:rPr lang="ja-JP" altLang="en-US" sz="2000" smtClean="0">
                <a:cs typeface="+mn-cs"/>
              </a:rPr>
              <a:t>“</a:t>
            </a:r>
            <a:r>
              <a:rPr lang="en-US" sz="2000" smtClean="0">
                <a:cs typeface="+mn-cs"/>
              </a:rPr>
              <a:t>compelling governmental interests."  Should the appearance of corruption be one of those conditions?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71" name="Picture 31" descr="john_mcc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14600"/>
            <a:ext cx="1985963" cy="2514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9466" name="Picture 26" descr="who-is-barack-ob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14600"/>
            <a:ext cx="1984375" cy="2514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124" name="Rectangle 2"/>
          <p:cNvSpPr>
            <a:spLocks noGrp="1" noChangeArrowheads="1"/>
          </p:cNvSpPr>
          <p:nvPr>
            <p:ph type="title"/>
          </p:nvPr>
        </p:nvSpPr>
        <p:spPr>
          <a:xfrm>
            <a:off x="0" y="-76200"/>
            <a:ext cx="9144000" cy="1311275"/>
          </a:xfrm>
        </p:spPr>
        <p:txBody>
          <a:bodyPr/>
          <a:lstStyle/>
          <a:p>
            <a:pPr eaLnBrk="1" hangingPunct="1">
              <a:defRPr/>
            </a:pPr>
            <a:r>
              <a:rPr lang="en-US" sz="3200">
                <a:latin typeface="Trebuchet MS" charset="0"/>
                <a:cs typeface="+mj-cs"/>
              </a:rPr>
              <a:t>How much does it cost to run for president?</a:t>
            </a:r>
          </a:p>
        </p:txBody>
      </p:sp>
      <p:graphicFrame>
        <p:nvGraphicFramePr>
          <p:cNvPr id="189464" name="Group 24"/>
          <p:cNvGraphicFramePr>
            <a:graphicFrameLocks noGrp="1"/>
          </p:cNvGraphicFramePr>
          <p:nvPr/>
        </p:nvGraphicFramePr>
        <p:xfrm>
          <a:off x="2133600" y="1219200"/>
          <a:ext cx="4572000" cy="792276"/>
        </p:xfrm>
        <a:graphic>
          <a:graphicData uri="http://schemas.openxmlformats.org/drawingml/2006/table">
            <a:tbl>
              <a:tblPr/>
              <a:tblGrid>
                <a:gridCol w="2598738"/>
                <a:gridCol w="1973262"/>
              </a:tblGrid>
              <a:tr h="3960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Barack Obama (D) </a:t>
                      </a:r>
                      <a:endParaRPr kumimoji="0" lang="en-US" sz="5400" b="0" i="0" u="none" strike="noStrike" cap="none" normalizeH="0" baseline="0" smtClean="0">
                        <a:ln>
                          <a:noFill/>
                        </a:ln>
                        <a:solidFill>
                          <a:schemeClr val="tx1"/>
                        </a:solidFill>
                        <a:effectLst/>
                        <a:latin typeface="Tahoma" pitchFamily="34" charset="0"/>
                      </a:endParaRPr>
                    </a:p>
                  </a:txBody>
                  <a:tcPr marT="45669" marB="45669"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$730 million</a:t>
                      </a:r>
                    </a:p>
                  </a:txBody>
                  <a:tcPr marT="45669" marB="45669" anchor="ctr" horzOverflow="overflow">
                    <a:lnL>
                      <a:noFill/>
                    </a:lnL>
                    <a:lnR cap="flat">
                      <a:noFill/>
                    </a:lnR>
                    <a:lnT cap="flat">
                      <a:noFill/>
                    </a:lnT>
                    <a:lnB>
                      <a:noFill/>
                    </a:lnB>
                    <a:lnTlToBr>
                      <a:noFill/>
                    </a:lnTlToBr>
                    <a:lnBlToTr>
                      <a:noFill/>
                    </a:lnBlToTr>
                    <a:noFill/>
                  </a:tcPr>
                </a:tc>
              </a:tr>
              <a:tr h="3960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John McCain (R) </a:t>
                      </a:r>
                      <a:endParaRPr kumimoji="0" lang="en-US" sz="5400" b="0" i="0" u="none" strike="noStrike" cap="none" normalizeH="0" baseline="0" smtClean="0">
                        <a:ln>
                          <a:noFill/>
                        </a:ln>
                        <a:solidFill>
                          <a:schemeClr val="tx1"/>
                        </a:solidFill>
                        <a:effectLst/>
                        <a:latin typeface="Tahoma" pitchFamily="34" charset="0"/>
                      </a:endParaRPr>
                    </a:p>
                  </a:txBody>
                  <a:tcPr marT="45669" marB="45669"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$333 million</a:t>
                      </a:r>
                    </a:p>
                  </a:txBody>
                  <a:tcPr marT="45669" marB="45669" anchor="ctr" horzOverflow="overflow">
                    <a:lnL>
                      <a:noFill/>
                    </a:lnL>
                    <a:lnR cap="flat">
                      <a:noFill/>
                    </a:lnR>
                    <a:lnT>
                      <a:noFill/>
                    </a:lnT>
                    <a:lnB cap="flat">
                      <a:noFill/>
                    </a:lnB>
                    <a:lnTlToBr>
                      <a:noFill/>
                    </a:lnTlToBr>
                    <a:lnBlToTr>
                      <a:noFill/>
                    </a:lnBlToTr>
                    <a:noFill/>
                  </a:tcPr>
                </a:tc>
              </a:tr>
            </a:tbl>
          </a:graphicData>
        </a:graphic>
      </p:graphicFrame>
      <p:sp>
        <p:nvSpPr>
          <p:cNvPr id="5130" name="Text Box 16"/>
          <p:cNvSpPr txBox="1">
            <a:spLocks noChangeArrowheads="1"/>
          </p:cNvSpPr>
          <p:nvPr/>
        </p:nvSpPr>
        <p:spPr bwMode="auto">
          <a:xfrm>
            <a:off x="0" y="6583363"/>
            <a:ext cx="7848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smtClean="0">
                <a:latin typeface="Tahoma" charset="0"/>
                <a:cs typeface="+mn-cs"/>
              </a:rPr>
              <a:t>Source:  http://www.opensecrets.org/presidential/index.asp?sort=E</a:t>
            </a:r>
          </a:p>
        </p:txBody>
      </p:sp>
      <p:sp>
        <p:nvSpPr>
          <p:cNvPr id="5131" name="Text Box 18"/>
          <p:cNvSpPr txBox="1">
            <a:spLocks noChangeArrowheads="1"/>
          </p:cNvSpPr>
          <p:nvPr/>
        </p:nvSpPr>
        <p:spPr bwMode="auto">
          <a:xfrm>
            <a:off x="0" y="556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2400" i="1" smtClean="0">
                <a:cs typeface="+mn-cs"/>
              </a:rPr>
              <a:t>Total spending by all presidential candidates = $1.76 billion</a:t>
            </a:r>
          </a:p>
        </p:txBody>
      </p:sp>
      <p:sp>
        <p:nvSpPr>
          <p:cNvPr id="189459" name="Text Box 19"/>
          <p:cNvSpPr txBox="1">
            <a:spLocks noChangeArrowheads="1"/>
          </p:cNvSpPr>
          <p:nvPr/>
        </p:nvSpPr>
        <p:spPr bwMode="auto">
          <a:xfrm>
            <a:off x="2819400" y="2895600"/>
            <a:ext cx="1447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mtClean="0">
                <a:solidFill>
                  <a:schemeClr val="tx2"/>
                </a:solidFill>
                <a:cs typeface="+mn-cs"/>
              </a:rPr>
              <a:t>$84 million in public financing during the general election</a:t>
            </a:r>
          </a:p>
        </p:txBody>
      </p:sp>
      <p:sp>
        <p:nvSpPr>
          <p:cNvPr id="189460" name="Text Box 20"/>
          <p:cNvSpPr txBox="1">
            <a:spLocks noChangeArrowheads="1"/>
          </p:cNvSpPr>
          <p:nvPr/>
        </p:nvSpPr>
        <p:spPr bwMode="auto">
          <a:xfrm>
            <a:off x="5105400" y="3276600"/>
            <a:ext cx="1447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mtClean="0">
                <a:solidFill>
                  <a:schemeClr val="tx2"/>
                </a:solidFill>
                <a:cs typeface="+mn-cs"/>
              </a:rPr>
              <a:t>Rejected public financing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89471"/>
                                        </p:tgtEl>
                                        <p:attrNameLst>
                                          <p:attrName>style.opacity</p:attrName>
                                        </p:attrNameLst>
                                      </p:cBhvr>
                                      <p:to>
                                        <p:strVal val="0.75"/>
                                      </p:to>
                                    </p:set>
                                    <p:animEffect filter="image" prLst="opacity: 0.75">
                                      <p:cBhvr rctx="IE">
                                        <p:cTn id="7" dur="indefinite"/>
                                        <p:tgtEl>
                                          <p:spTgt spid="18947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9459"/>
                                        </p:tgtEl>
                                        <p:attrNameLst>
                                          <p:attrName>style.visibility</p:attrName>
                                        </p:attrNameLst>
                                      </p:cBhvr>
                                      <p:to>
                                        <p:strVal val="visible"/>
                                      </p:to>
                                    </p:set>
                                    <p:animEffect transition="in" filter="dissolve">
                                      <p:cBhvr>
                                        <p:cTn id="10" dur="500"/>
                                        <p:tgtEl>
                                          <p:spTgt spid="1894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nodeType="clickEffect">
                                  <p:stCondLst>
                                    <p:cond delay="0"/>
                                  </p:stCondLst>
                                  <p:childTnLst>
                                    <p:set>
                                      <p:cBhvr rctx="PPT">
                                        <p:cTn id="14" dur="indefinite"/>
                                        <p:tgtEl>
                                          <p:spTgt spid="189466"/>
                                        </p:tgtEl>
                                        <p:attrNameLst>
                                          <p:attrName>style.opacity</p:attrName>
                                        </p:attrNameLst>
                                      </p:cBhvr>
                                      <p:to>
                                        <p:strVal val="0.75"/>
                                      </p:to>
                                    </p:set>
                                    <p:animEffect filter="image" prLst="opacity: 0.75">
                                      <p:cBhvr rctx="IE">
                                        <p:cTn id="15" dur="indefinite"/>
                                        <p:tgtEl>
                                          <p:spTgt spid="18946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9460"/>
                                        </p:tgtEl>
                                        <p:attrNameLst>
                                          <p:attrName>style.visibility</p:attrName>
                                        </p:attrNameLst>
                                      </p:cBhvr>
                                      <p:to>
                                        <p:strVal val="visible"/>
                                      </p:to>
                                    </p:set>
                                    <p:animEffect transition="in" filter="dissolve">
                                      <p:cBhvr>
                                        <p:cTn id="18" dur="500"/>
                                        <p:tgtEl>
                                          <p:spTgt spid="18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9" grpId="0"/>
      <p:bldP spid="18946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8077200" cy="1311275"/>
          </a:xfrm>
        </p:spPr>
        <p:txBody>
          <a:bodyPr/>
          <a:lstStyle/>
          <a:p>
            <a:pPr eaLnBrk="1" hangingPunct="1">
              <a:defRPr/>
            </a:pPr>
            <a:r>
              <a:rPr lang="en-US" sz="3600">
                <a:latin typeface="Trebuchet MS" charset="0"/>
                <a:cs typeface="+mj-cs"/>
              </a:rPr>
              <a:t>Is Money the Equivalent of </a:t>
            </a:r>
            <a:r>
              <a:rPr lang="ja-JP" altLang="en-US" sz="3600">
                <a:latin typeface="Trebuchet MS" charset="0"/>
                <a:cs typeface="+mj-cs"/>
              </a:rPr>
              <a:t>“</a:t>
            </a:r>
            <a:r>
              <a:rPr lang="en-US" sz="3600">
                <a:latin typeface="Trebuchet MS" charset="0"/>
                <a:cs typeface="+mj-cs"/>
              </a:rPr>
              <a:t>Speech</a:t>
            </a:r>
            <a:r>
              <a:rPr lang="ja-JP" altLang="en-US" sz="3600">
                <a:latin typeface="Trebuchet MS" charset="0"/>
                <a:cs typeface="+mj-cs"/>
              </a:rPr>
              <a:t>”</a:t>
            </a:r>
            <a:r>
              <a:rPr lang="en-US" sz="3600">
                <a:latin typeface="Trebuchet MS" charset="0"/>
                <a:cs typeface="+mj-cs"/>
              </a:rPr>
              <a:t>?</a:t>
            </a:r>
          </a:p>
        </p:txBody>
      </p:sp>
      <p:sp>
        <p:nvSpPr>
          <p:cNvPr id="28675" name="Text Box 3"/>
          <p:cNvSpPr txBox="1">
            <a:spLocks noChangeArrowheads="1"/>
          </p:cNvSpPr>
          <p:nvPr/>
        </p:nvSpPr>
        <p:spPr bwMode="auto">
          <a:xfrm>
            <a:off x="304800" y="1295400"/>
            <a:ext cx="84582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mtClean="0">
                <a:latin typeface="Tahoma" charset="0"/>
                <a:cs typeface="+mn-cs"/>
              </a:rPr>
              <a:t>The First Amendment provides that </a:t>
            </a:r>
            <a:r>
              <a:rPr lang="ja-JP" altLang="en-US" smtClean="0">
                <a:latin typeface="Tahoma" charset="0"/>
                <a:cs typeface="+mn-cs"/>
              </a:rPr>
              <a:t>“</a:t>
            </a:r>
            <a:r>
              <a:rPr lang="en-US" smtClean="0">
                <a:latin typeface="Tahoma" charset="0"/>
                <a:cs typeface="+mn-cs"/>
              </a:rPr>
              <a:t>Congress shall make no law...abridging the freedom of speech...or the right of the people peaceably to assemble.</a:t>
            </a:r>
            <a:r>
              <a:rPr lang="ja-JP" altLang="en-US" smtClean="0">
                <a:latin typeface="Tahoma" charset="0"/>
                <a:cs typeface="+mn-cs"/>
              </a:rPr>
              <a:t>”</a:t>
            </a:r>
            <a:r>
              <a:rPr lang="en-US" smtClean="0">
                <a:latin typeface="Tahoma" charset="0"/>
                <a:cs typeface="+mn-cs"/>
              </a:rPr>
              <a:t> The right to assemble has been interpreted to include the freedom of association.</a:t>
            </a:r>
            <a:br>
              <a:rPr lang="en-US" smtClean="0">
                <a:latin typeface="Tahoma" charset="0"/>
                <a:cs typeface="+mn-cs"/>
              </a:rPr>
            </a:br>
            <a:endParaRPr lang="en-US" sz="800" smtClean="0">
              <a:latin typeface="Tahoma" charset="0"/>
              <a:cs typeface="+mn-cs"/>
            </a:endParaRPr>
          </a:p>
          <a:p>
            <a:pPr>
              <a:spcBef>
                <a:spcPct val="50000"/>
              </a:spcBef>
              <a:defRPr/>
            </a:pPr>
            <a:r>
              <a:rPr lang="en-US" smtClean="0">
                <a:cs typeface="+mn-cs"/>
              </a:rPr>
              <a:t>Using standard First Amendment tests, the Supreme Court has held campaign laws are constitutional if they are </a:t>
            </a:r>
            <a:r>
              <a:rPr lang="ja-JP" altLang="en-US" smtClean="0">
                <a:cs typeface="+mn-cs"/>
              </a:rPr>
              <a:t>“</a:t>
            </a:r>
            <a:r>
              <a:rPr lang="en-US" smtClean="0">
                <a:cs typeface="+mn-cs"/>
              </a:rPr>
              <a:t>narrowly tailored</a:t>
            </a:r>
            <a:r>
              <a:rPr lang="ja-JP" altLang="en-US" smtClean="0">
                <a:cs typeface="+mn-cs"/>
              </a:rPr>
              <a:t>”</a:t>
            </a:r>
            <a:r>
              <a:rPr lang="en-US" smtClean="0">
                <a:cs typeface="+mn-cs"/>
              </a:rPr>
              <a:t> to advance a </a:t>
            </a:r>
            <a:r>
              <a:rPr lang="ja-JP" altLang="en-US" smtClean="0">
                <a:cs typeface="+mn-cs"/>
              </a:rPr>
              <a:t>“</a:t>
            </a:r>
            <a:r>
              <a:rPr lang="en-US" smtClean="0">
                <a:cs typeface="+mn-cs"/>
              </a:rPr>
              <a:t>compelling public interest.</a:t>
            </a:r>
            <a:r>
              <a:rPr lang="ja-JP" altLang="en-US" smtClean="0">
                <a:cs typeface="+mn-cs"/>
              </a:rPr>
              <a:t>”</a:t>
            </a:r>
            <a:r>
              <a:rPr lang="en-US" smtClean="0">
                <a:cs typeface="+mn-cs"/>
              </a:rPr>
              <a:t> </a:t>
            </a:r>
            <a:r>
              <a:rPr lang="en-US" smtClean="0">
                <a:latin typeface="Tahoma" charset="0"/>
                <a:cs typeface="+mn-cs"/>
              </a:rPr>
              <a:t/>
            </a:r>
            <a:br>
              <a:rPr lang="en-US" smtClean="0">
                <a:latin typeface="Tahoma" charset="0"/>
                <a:cs typeface="+mn-cs"/>
              </a:rPr>
            </a:br>
            <a:endParaRPr lang="en-US" smtClean="0">
              <a:latin typeface="Tahoma" charset="0"/>
              <a:cs typeface="+mn-cs"/>
            </a:endParaRPr>
          </a:p>
        </p:txBody>
      </p:sp>
      <p:sp>
        <p:nvSpPr>
          <p:cNvPr id="28676" name="Text Box 4"/>
          <p:cNvSpPr txBox="1">
            <a:spLocks noChangeArrowheads="1"/>
          </p:cNvSpPr>
          <p:nvPr/>
        </p:nvSpPr>
        <p:spPr bwMode="auto">
          <a:xfrm>
            <a:off x="0" y="6477000"/>
            <a:ext cx="769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smtClean="0">
                <a:latin typeface="Tahoma" charset="0"/>
                <a:cs typeface="+mn-cs"/>
              </a:rPr>
              <a:t>Source:  http://www.cfinst.org/eguide/legal.html#</a:t>
            </a:r>
          </a:p>
        </p:txBody>
      </p:sp>
      <p:pic>
        <p:nvPicPr>
          <p:cNvPr id="70660" name="Picture 5" descr="CampaignFinanceLa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38600" y="3276600"/>
            <a:ext cx="4762500" cy="318135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Text Box 6"/>
          <p:cNvSpPr txBox="1">
            <a:spLocks noChangeArrowheads="1"/>
          </p:cNvSpPr>
          <p:nvPr/>
        </p:nvSpPr>
        <p:spPr bwMode="auto">
          <a:xfrm>
            <a:off x="304800" y="3429000"/>
            <a:ext cx="35052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mtClean="0">
                <a:cs typeface="+mn-cs"/>
              </a:rPr>
              <a:t>In key cases such as </a:t>
            </a:r>
            <a:r>
              <a:rPr lang="en-US" i="1" smtClean="0">
                <a:cs typeface="+mn-cs"/>
              </a:rPr>
              <a:t>Buckley v. Valeo,</a:t>
            </a:r>
            <a:r>
              <a:rPr lang="en-US" smtClean="0">
                <a:cs typeface="+mn-cs"/>
              </a:rPr>
              <a:t> the Court has found that combating </a:t>
            </a:r>
            <a:r>
              <a:rPr lang="ja-JP" altLang="en-US" smtClean="0">
                <a:cs typeface="+mn-cs"/>
              </a:rPr>
              <a:t>“</a:t>
            </a:r>
            <a:r>
              <a:rPr lang="en-US" smtClean="0">
                <a:cs typeface="+mn-cs"/>
              </a:rPr>
              <a:t>corruption or the appearance of corruption</a:t>
            </a:r>
            <a:r>
              <a:rPr lang="ja-JP" altLang="en-US" smtClean="0">
                <a:cs typeface="+mn-cs"/>
              </a:rPr>
              <a:t>”</a:t>
            </a:r>
            <a:r>
              <a:rPr lang="en-US" smtClean="0">
                <a:cs typeface="+mn-cs"/>
              </a:rPr>
              <a:t> is such a compelling public interest, and upheld contribution limits.</a:t>
            </a:r>
            <a:br>
              <a:rPr lang="en-US" smtClean="0">
                <a:cs typeface="+mn-cs"/>
              </a:rPr>
            </a:br>
            <a:endParaRPr lang="en-US" smtClean="0">
              <a:cs typeface="+mn-cs"/>
            </a:endParaRPr>
          </a:p>
          <a:p>
            <a:pPr>
              <a:defRPr/>
            </a:pPr>
            <a:endParaRPr lang="en-US" smtClean="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533400" y="212725"/>
            <a:ext cx="8077200" cy="1311275"/>
          </a:xfrm>
        </p:spPr>
        <p:txBody>
          <a:bodyPr/>
          <a:lstStyle/>
          <a:p>
            <a:pPr eaLnBrk="1" hangingPunct="1">
              <a:defRPr/>
            </a:pPr>
            <a:r>
              <a:rPr lang="en-US">
                <a:latin typeface="Trebuchet MS" charset="0"/>
                <a:cs typeface="+mj-cs"/>
              </a:rPr>
              <a:t>Bipartisan Campaign Reform Act (2002)</a:t>
            </a:r>
          </a:p>
        </p:txBody>
      </p:sp>
      <p:sp>
        <p:nvSpPr>
          <p:cNvPr id="33807" name="Rectangle 15"/>
          <p:cNvSpPr>
            <a:spLocks noGrp="1" noChangeArrowheads="1"/>
          </p:cNvSpPr>
          <p:nvPr>
            <p:ph type="body" idx="1"/>
          </p:nvPr>
        </p:nvSpPr>
        <p:spPr>
          <a:xfrm>
            <a:off x="304800" y="1676400"/>
            <a:ext cx="8534400" cy="5029200"/>
          </a:xfrm>
        </p:spPr>
        <p:txBody>
          <a:bodyPr/>
          <a:lstStyle/>
          <a:p>
            <a:pPr eaLnBrk="1" hangingPunct="1">
              <a:buFontTx/>
              <a:buBlip>
                <a:blip r:embed="rId3"/>
              </a:buBlip>
              <a:defRPr/>
            </a:pPr>
            <a:r>
              <a:rPr lang="ja-JP" altLang="en-US" sz="1800" dirty="0">
                <a:latin typeface="Arial" charset="0"/>
                <a:cs typeface="+mn-cs"/>
              </a:rPr>
              <a:t>“</a:t>
            </a:r>
            <a:r>
              <a:rPr lang="en-US" sz="1800" dirty="0">
                <a:latin typeface="Arial" charset="0"/>
                <a:cs typeface="+mn-cs"/>
              </a:rPr>
              <a:t>Hard money</a:t>
            </a:r>
            <a:r>
              <a:rPr lang="ja-JP" altLang="en-US" sz="1800" dirty="0">
                <a:latin typeface="Arial" charset="0"/>
                <a:cs typeface="+mn-cs"/>
              </a:rPr>
              <a:t>”</a:t>
            </a:r>
            <a:r>
              <a:rPr lang="en-US" sz="1800" dirty="0">
                <a:latin typeface="Arial" charset="0"/>
                <a:cs typeface="+mn-cs"/>
              </a:rPr>
              <a:t> refers to donations made directly to political candidates. These must be declared with the name of the donor, which becomes public knowledge, and are limited by legislation.</a:t>
            </a:r>
          </a:p>
          <a:p>
            <a:pPr eaLnBrk="1" hangingPunct="1">
              <a:buFontTx/>
              <a:buBlip>
                <a:blip r:embed="rId3"/>
              </a:buBlip>
              <a:defRPr/>
            </a:pPr>
            <a:r>
              <a:rPr lang="ja-JP" altLang="en-US" sz="1800" dirty="0">
                <a:latin typeface="Arial" charset="0"/>
                <a:cs typeface="+mn-cs"/>
              </a:rPr>
              <a:t>“</a:t>
            </a:r>
            <a:r>
              <a:rPr lang="en-US" sz="1800" dirty="0">
                <a:latin typeface="Arial" charset="0"/>
                <a:cs typeface="+mn-cs"/>
              </a:rPr>
              <a:t>Soft money</a:t>
            </a:r>
            <a:r>
              <a:rPr lang="ja-JP" altLang="en-US" sz="1800" dirty="0">
                <a:latin typeface="Arial" charset="0"/>
                <a:cs typeface="+mn-cs"/>
              </a:rPr>
              <a:t>”</a:t>
            </a:r>
            <a:r>
              <a:rPr lang="en-US" sz="1800" dirty="0">
                <a:latin typeface="Arial" charset="0"/>
                <a:cs typeface="+mn-cs"/>
              </a:rPr>
              <a:t> is money that is not made directly to a candidate's campaign, but is spent on an activity, especially issue advertising, which promotes a candidate</a:t>
            </a:r>
            <a:r>
              <a:rPr lang="ja-JP" altLang="en-US" sz="1800" dirty="0">
                <a:latin typeface="Arial" charset="0"/>
                <a:cs typeface="+mn-cs"/>
              </a:rPr>
              <a:t>’</a:t>
            </a:r>
            <a:r>
              <a:rPr lang="en-US" sz="1800" dirty="0">
                <a:latin typeface="Arial" charset="0"/>
                <a:cs typeface="+mn-cs"/>
              </a:rPr>
              <a:t>s positions or funds thinly veiled attacks on the opponent</a:t>
            </a:r>
            <a:r>
              <a:rPr lang="ja-JP" altLang="en-US" sz="1800" dirty="0">
                <a:latin typeface="Arial" charset="0"/>
                <a:cs typeface="+mn-cs"/>
              </a:rPr>
              <a:t>’</a:t>
            </a:r>
            <a:r>
              <a:rPr lang="en-US" sz="1800" dirty="0">
                <a:latin typeface="Arial" charset="0"/>
                <a:cs typeface="+mn-cs"/>
              </a:rPr>
              <a:t>s positions, that obviously benefit the candidate. Since it is not actually received or spent by the candidate</a:t>
            </a:r>
            <a:r>
              <a:rPr lang="ja-JP" altLang="en-US" sz="1800" dirty="0">
                <a:latin typeface="Arial" charset="0"/>
                <a:cs typeface="+mn-cs"/>
              </a:rPr>
              <a:t>’</a:t>
            </a:r>
            <a:r>
              <a:rPr lang="en-US" sz="1800" dirty="0">
                <a:latin typeface="Arial" charset="0"/>
                <a:cs typeface="+mn-cs"/>
              </a:rPr>
              <a:t>s campaign, there are no legal limits.</a:t>
            </a:r>
            <a:endParaRPr lang="en-US" sz="2800" dirty="0">
              <a:latin typeface="Arial" charset="0"/>
              <a:cs typeface="+mn-cs"/>
            </a:endParaRPr>
          </a:p>
        </p:txBody>
      </p:sp>
      <p:pic>
        <p:nvPicPr>
          <p:cNvPr id="72707" name="Picture 7" descr="soft_money"/>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l="4539" r="4539" b="6400"/>
          <a:stretch>
            <a:fillRect/>
          </a:stretch>
        </p:blipFill>
        <p:spPr>
          <a:xfrm>
            <a:off x="2895600" y="4144963"/>
            <a:ext cx="3505200" cy="2560637"/>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10" name="Text Box 18"/>
          <p:cNvSpPr txBox="1">
            <a:spLocks noChangeArrowheads="1"/>
          </p:cNvSpPr>
          <p:nvPr/>
        </p:nvSpPr>
        <p:spPr bwMode="auto">
          <a:xfrm>
            <a:off x="914400" y="1843088"/>
            <a:ext cx="7086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4800" dirty="0" smtClean="0">
                <a:solidFill>
                  <a:srgbClr val="FFFF66"/>
                </a:solidFill>
                <a:latin typeface="Verdana" charset="0"/>
                <a:cs typeface="+mn-cs"/>
              </a:rPr>
              <a:t>PACs and Super PACs</a:t>
            </a:r>
          </a:p>
        </p:txBody>
      </p:sp>
      <p:sp>
        <p:nvSpPr>
          <p:cNvPr id="33811" name="Text Box 19"/>
          <p:cNvSpPr txBox="1">
            <a:spLocks noChangeArrowheads="1"/>
          </p:cNvSpPr>
          <p:nvPr/>
        </p:nvSpPr>
        <p:spPr bwMode="auto">
          <a:xfrm>
            <a:off x="914400" y="2819400"/>
            <a:ext cx="7391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4800" dirty="0" smtClean="0">
                <a:solidFill>
                  <a:srgbClr val="FFFF66"/>
                </a:solidFill>
                <a:latin typeface="Verdana" charset="0"/>
                <a:cs typeface="+mn-cs"/>
              </a:rPr>
              <a:t>527s and 501(c)4s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33807"/>
                                        </p:tgtEl>
                                        <p:attrNameLst>
                                          <p:attrName>style.opacity</p:attrName>
                                        </p:attrNameLst>
                                      </p:cBhvr>
                                      <p:to>
                                        <p:strVal val="0.5"/>
                                      </p:to>
                                    </p:set>
                                    <p:animEffect filter="image" prLst="opacity: 0.5">
                                      <p:cBhvr rctx="IE">
                                        <p:cTn id="7" dur="indefinite"/>
                                        <p:tgtEl>
                                          <p:spTgt spid="338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810"/>
                                        </p:tgtEl>
                                        <p:attrNameLst>
                                          <p:attrName>style.visibility</p:attrName>
                                        </p:attrNameLst>
                                      </p:cBhvr>
                                      <p:to>
                                        <p:strVal val="visible"/>
                                      </p:to>
                                    </p:set>
                                    <p:animEffect transition="in" filter="dissolve">
                                      <p:cBhvr>
                                        <p:cTn id="10" dur="500"/>
                                        <p:tgtEl>
                                          <p:spTgt spid="338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811"/>
                                        </p:tgtEl>
                                        <p:attrNameLst>
                                          <p:attrName>style.visibility</p:attrName>
                                        </p:attrNameLst>
                                      </p:cBhvr>
                                      <p:to>
                                        <p:strVal val="visible"/>
                                      </p:to>
                                    </p:set>
                                    <p:animEffect transition="in" filter="dissolve">
                                      <p:cBhvr>
                                        <p:cTn id="13" dur="500"/>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7" grpId="0"/>
      <p:bldP spid="33810" grpId="0"/>
      <p:bldP spid="338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533400" y="136525"/>
            <a:ext cx="8077200" cy="1311275"/>
          </a:xfrm>
        </p:spPr>
        <p:txBody>
          <a:bodyPr/>
          <a:lstStyle/>
          <a:p>
            <a:pPr eaLnBrk="1" hangingPunct="1">
              <a:defRPr/>
            </a:pPr>
            <a:r>
              <a:rPr lang="ja-JP" altLang="en-US">
                <a:latin typeface="Trebuchet MS" charset="0"/>
                <a:cs typeface="+mj-cs"/>
              </a:rPr>
              <a:t>“</a:t>
            </a:r>
            <a:r>
              <a:rPr lang="en-US">
                <a:latin typeface="Trebuchet MS" charset="0"/>
                <a:cs typeface="+mj-cs"/>
              </a:rPr>
              <a:t>Electioneering Communications</a:t>
            </a:r>
            <a:r>
              <a:rPr lang="ja-JP" altLang="en-US">
                <a:latin typeface="Trebuchet MS" charset="0"/>
                <a:cs typeface="+mj-cs"/>
              </a:rPr>
              <a:t>”</a:t>
            </a:r>
            <a:endParaRPr lang="en-US">
              <a:latin typeface="Trebuchet MS" charset="0"/>
              <a:cs typeface="+mj-cs"/>
            </a:endParaRPr>
          </a:p>
        </p:txBody>
      </p:sp>
      <p:sp>
        <p:nvSpPr>
          <p:cNvPr id="30723" name="Rectangle 6"/>
          <p:cNvSpPr>
            <a:spLocks noGrp="1" noChangeArrowheads="1"/>
          </p:cNvSpPr>
          <p:nvPr>
            <p:ph type="body" idx="1"/>
          </p:nvPr>
        </p:nvSpPr>
        <p:spPr>
          <a:xfrm>
            <a:off x="228600" y="2971800"/>
            <a:ext cx="8763000" cy="3581400"/>
          </a:xfrm>
        </p:spPr>
        <p:txBody>
          <a:bodyPr/>
          <a:lstStyle/>
          <a:p>
            <a:pPr eaLnBrk="1" hangingPunct="1">
              <a:buFontTx/>
              <a:buBlip>
                <a:blip r:embed="rId3"/>
              </a:buBlip>
              <a:defRPr/>
            </a:pPr>
            <a:r>
              <a:rPr lang="en-US" sz="2400">
                <a:latin typeface="Arial" charset="0"/>
                <a:cs typeface="+mn-cs"/>
              </a:rPr>
              <a:t>The communication refers to a clearly identified federal candidate;</a:t>
            </a:r>
          </a:p>
          <a:p>
            <a:pPr eaLnBrk="1" hangingPunct="1">
              <a:buFontTx/>
              <a:buBlip>
                <a:blip r:embed="rId3"/>
              </a:buBlip>
              <a:defRPr/>
            </a:pPr>
            <a:r>
              <a:rPr lang="en-US" sz="2400">
                <a:latin typeface="Arial" charset="0"/>
                <a:cs typeface="+mn-cs"/>
              </a:rPr>
              <a:t>The communication is publicly distributed by a television station, radio station, cable television system or satellite system for a fee (newspapers, magazines, and the internet are excempt); </a:t>
            </a:r>
          </a:p>
          <a:p>
            <a:pPr eaLnBrk="1" hangingPunct="1">
              <a:buFontTx/>
              <a:buBlip>
                <a:blip r:embed="rId3"/>
              </a:buBlip>
              <a:defRPr/>
            </a:pPr>
            <a:r>
              <a:rPr lang="en-US" sz="2400">
                <a:latin typeface="Arial" charset="0"/>
                <a:cs typeface="+mn-cs"/>
              </a:rPr>
              <a:t>The communication is distributed</a:t>
            </a:r>
            <a:r>
              <a:rPr lang="en-US" sz="2400" i="1">
                <a:latin typeface="Arial" charset="0"/>
                <a:cs typeface="+mn-cs"/>
              </a:rPr>
              <a:t> </a:t>
            </a:r>
            <a:r>
              <a:rPr lang="en-US" sz="2400">
                <a:latin typeface="Arial" charset="0"/>
                <a:cs typeface="+mn-cs"/>
              </a:rPr>
              <a:t>within 60 days prior to a general election or 30 days prior to a primary election to federal office.</a:t>
            </a:r>
          </a:p>
        </p:txBody>
      </p:sp>
      <p:sp>
        <p:nvSpPr>
          <p:cNvPr id="30724" name="Text Box 7"/>
          <p:cNvSpPr txBox="1">
            <a:spLocks noChangeArrowheads="1"/>
          </p:cNvSpPr>
          <p:nvPr/>
        </p:nvSpPr>
        <p:spPr bwMode="auto">
          <a:xfrm>
            <a:off x="152400" y="1371600"/>
            <a:ext cx="8763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smtClean="0">
                <a:cs typeface="+mn-cs"/>
              </a:rPr>
              <a:t>A central provision of the Bipartisan Campaign Reform Act (BCRA) was a ban on unlimited </a:t>
            </a:r>
            <a:r>
              <a:rPr lang="ja-JP" altLang="en-US" sz="2400" smtClean="0">
                <a:cs typeface="+mn-cs"/>
              </a:rPr>
              <a:t>“</a:t>
            </a:r>
            <a:r>
              <a:rPr lang="en-US" sz="2400" smtClean="0">
                <a:cs typeface="+mn-cs"/>
              </a:rPr>
              <a:t>soft</a:t>
            </a:r>
            <a:r>
              <a:rPr lang="ja-JP" altLang="en-US" sz="2400" smtClean="0">
                <a:cs typeface="+mn-cs"/>
              </a:rPr>
              <a:t>”</a:t>
            </a:r>
            <a:r>
              <a:rPr lang="en-US" sz="2400" smtClean="0">
                <a:cs typeface="+mn-cs"/>
              </a:rPr>
              <a:t> money contributions for </a:t>
            </a:r>
            <a:r>
              <a:rPr lang="ja-JP" altLang="en-US" sz="2400" smtClean="0">
                <a:cs typeface="+mn-cs"/>
              </a:rPr>
              <a:t>“</a:t>
            </a:r>
            <a:r>
              <a:rPr lang="en-US" sz="2400" smtClean="0">
                <a:cs typeface="+mn-cs"/>
              </a:rPr>
              <a:t>electioneering communications</a:t>
            </a:r>
            <a:r>
              <a:rPr lang="ja-JP" altLang="en-US" sz="2400" smtClean="0">
                <a:cs typeface="+mn-cs"/>
              </a:rPr>
              <a:t>”</a:t>
            </a:r>
            <a:r>
              <a:rPr lang="en-US" sz="2400" smtClean="0">
                <a:cs typeface="+mn-cs"/>
              </a:rPr>
              <a:t> by corporations, labor unions and wealthy individuals to the national political parties.</a:t>
            </a:r>
            <a:endParaRPr lang="en-US" sz="2400" i="1" smtClean="0">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defRPr/>
            </a:pPr>
            <a:r>
              <a:rPr lang="en-US">
                <a:latin typeface="Trebuchet MS" charset="0"/>
                <a:cs typeface="+mj-cs"/>
              </a:rPr>
              <a:t>Issue Ads and Eight Magic Words</a:t>
            </a:r>
          </a:p>
        </p:txBody>
      </p:sp>
      <p:sp>
        <p:nvSpPr>
          <p:cNvPr id="31747" name="Content Placeholder 2"/>
          <p:cNvSpPr>
            <a:spLocks noGrp="1"/>
          </p:cNvSpPr>
          <p:nvPr>
            <p:ph idx="1"/>
          </p:nvPr>
        </p:nvSpPr>
        <p:spPr>
          <a:xfrm>
            <a:off x="762000" y="1447800"/>
            <a:ext cx="8077200" cy="4724400"/>
          </a:xfrm>
        </p:spPr>
        <p:txBody>
          <a:bodyPr/>
          <a:lstStyle/>
          <a:p>
            <a:pPr eaLnBrk="1" hangingPunct="1">
              <a:defRPr/>
            </a:pPr>
            <a:r>
              <a:rPr lang="en-US">
                <a:latin typeface="Arial" charset="0"/>
                <a:cs typeface="+mn-cs"/>
              </a:rPr>
              <a:t>Vote for</a:t>
            </a:r>
          </a:p>
          <a:p>
            <a:pPr eaLnBrk="1" hangingPunct="1">
              <a:defRPr/>
            </a:pPr>
            <a:r>
              <a:rPr lang="en-US">
                <a:latin typeface="Arial" charset="0"/>
                <a:cs typeface="+mn-cs"/>
              </a:rPr>
              <a:t>Elect</a:t>
            </a:r>
          </a:p>
          <a:p>
            <a:pPr eaLnBrk="1" hangingPunct="1">
              <a:defRPr/>
            </a:pPr>
            <a:r>
              <a:rPr lang="en-US">
                <a:latin typeface="Arial" charset="0"/>
                <a:cs typeface="+mn-cs"/>
              </a:rPr>
              <a:t>Support</a:t>
            </a:r>
          </a:p>
          <a:p>
            <a:pPr eaLnBrk="1" hangingPunct="1">
              <a:defRPr/>
            </a:pPr>
            <a:r>
              <a:rPr lang="en-US">
                <a:latin typeface="Arial" charset="0"/>
                <a:cs typeface="+mn-cs"/>
              </a:rPr>
              <a:t>Cast your ballot for</a:t>
            </a:r>
          </a:p>
          <a:p>
            <a:pPr eaLnBrk="1" hangingPunct="1">
              <a:defRPr/>
            </a:pPr>
            <a:r>
              <a:rPr lang="en-US">
                <a:latin typeface="Arial" charset="0"/>
                <a:cs typeface="+mn-cs"/>
              </a:rPr>
              <a:t>Smith for Congress</a:t>
            </a:r>
          </a:p>
          <a:p>
            <a:pPr eaLnBrk="1" hangingPunct="1">
              <a:defRPr/>
            </a:pPr>
            <a:r>
              <a:rPr lang="en-US">
                <a:latin typeface="Arial" charset="0"/>
                <a:cs typeface="+mn-cs"/>
              </a:rPr>
              <a:t>Vote against</a:t>
            </a:r>
          </a:p>
          <a:p>
            <a:pPr eaLnBrk="1" hangingPunct="1">
              <a:defRPr/>
            </a:pPr>
            <a:r>
              <a:rPr lang="en-US">
                <a:latin typeface="Arial" charset="0"/>
                <a:cs typeface="+mn-cs"/>
              </a:rPr>
              <a:t>Defeat</a:t>
            </a:r>
          </a:p>
          <a:p>
            <a:pPr eaLnBrk="1" hangingPunct="1">
              <a:defRPr/>
            </a:pPr>
            <a:r>
              <a:rPr lang="en-US">
                <a:latin typeface="Arial" charset="0"/>
                <a:cs typeface="+mn-cs"/>
              </a:rPr>
              <a:t>Reject</a:t>
            </a:r>
          </a:p>
        </p:txBody>
      </p:sp>
    </p:spTree>
  </p:cSld>
  <p:clrMapOvr>
    <a:masterClrMapping/>
  </p:clrMapOvr>
  <p:transition xmlns:p14="http://schemas.microsoft.com/office/powerpoint/2010/mai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5438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7826" name="Rectangle 4"/>
          <p:cNvSpPr txBox="1">
            <a:spLocks noChangeArrowheads="1"/>
          </p:cNvSpPr>
          <p:nvPr/>
        </p:nvSpPr>
        <p:spPr bwMode="auto">
          <a:xfrm>
            <a:off x="495300" y="228600"/>
            <a:ext cx="8077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a:solidFill>
                  <a:schemeClr val="tx2"/>
                </a:solidFill>
                <a:latin typeface="Trebuchet MS" charset="0"/>
              </a:rPr>
              <a:t>Citizens United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http://thinkprogress.org/wp-content/uploads/2012/03/citizens-united-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7842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3"/>
          <p:cNvSpPr>
            <a:spLocks noChangeArrowheads="1"/>
          </p:cNvSpPr>
          <p:nvPr/>
        </p:nvSpPr>
        <p:spPr bwMode="auto">
          <a:xfrm>
            <a:off x="533400" y="381000"/>
            <a:ext cx="784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chemeClr val="tx2"/>
                </a:solidFill>
                <a:latin typeface="Trebuchet MS" charset="0"/>
              </a:rPr>
              <a:t>Citizens United Has Already Doubled The Amount Of Outside Spending In Presidential Election Years</a:t>
            </a:r>
            <a:endParaRPr lang="en-US" sz="2400">
              <a:solidFill>
                <a:schemeClr val="tx2"/>
              </a:solidFill>
              <a:latin typeface="Trebuchet MS"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pPr eaLnBrk="1" hangingPunct="1">
              <a:defRPr/>
            </a:pPr>
            <a:r>
              <a:rPr lang="en-US" sz="2000" b="1" kern="1200" dirty="0">
                <a:solidFill>
                  <a:schemeClr val="tx2"/>
                </a:solidFill>
                <a:latin typeface="Arial" charset="0"/>
              </a:rPr>
              <a:t>Political action committees</a:t>
            </a:r>
            <a:r>
              <a:rPr lang="en-US" sz="2000" kern="1200" dirty="0">
                <a:solidFill>
                  <a:schemeClr val="tx2"/>
                </a:solidFill>
                <a:latin typeface="Arial" charset="0"/>
              </a:rPr>
              <a:t> (</a:t>
            </a:r>
            <a:r>
              <a:rPr lang="en-US" sz="2000" b="1" kern="1200" dirty="0">
                <a:solidFill>
                  <a:schemeClr val="tx2"/>
                </a:solidFill>
                <a:latin typeface="Arial" charset="0"/>
              </a:rPr>
              <a:t>PACs</a:t>
            </a:r>
            <a:r>
              <a:rPr lang="en-US" sz="2000" kern="1200" dirty="0">
                <a:solidFill>
                  <a:schemeClr val="tx2"/>
                </a:solidFill>
                <a:latin typeface="Arial" charset="0"/>
              </a:rPr>
              <a:t>) </a:t>
            </a:r>
            <a:r>
              <a:rPr lang="en-US" sz="2000" kern="1200" dirty="0">
                <a:latin typeface="Arial" charset="0"/>
              </a:rPr>
              <a:t>– An organization formed for the purpose of influencing elections on a local, state or federal level. PACs may donate directly to a candidate</a:t>
            </a:r>
            <a:r>
              <a:rPr lang="ja-JP" altLang="en-US" sz="2000" kern="1200" dirty="0">
                <a:latin typeface="Arial" charset="0"/>
              </a:rPr>
              <a:t>’</a:t>
            </a:r>
            <a:r>
              <a:rPr lang="en-US" sz="2000" kern="1200" dirty="0">
                <a:latin typeface="Arial" charset="0"/>
              </a:rPr>
              <a:t>s campaign with limits on annual contributions to the PAC.</a:t>
            </a:r>
          </a:p>
          <a:p>
            <a:pPr eaLnBrk="1" hangingPunct="1">
              <a:defRPr/>
            </a:pPr>
            <a:r>
              <a:rPr lang="en-US" sz="2000" b="1" kern="1200" dirty="0">
                <a:solidFill>
                  <a:schemeClr val="tx2"/>
                </a:solidFill>
                <a:latin typeface="Arial" charset="0"/>
              </a:rPr>
              <a:t>Super PAC</a:t>
            </a:r>
            <a:r>
              <a:rPr lang="en-US" sz="2000" kern="1200" dirty="0">
                <a:solidFill>
                  <a:schemeClr val="tx2"/>
                </a:solidFill>
                <a:latin typeface="Arial" charset="0"/>
              </a:rPr>
              <a:t>s</a:t>
            </a:r>
            <a:r>
              <a:rPr lang="en-US" sz="2000" kern="1200" dirty="0">
                <a:latin typeface="Arial" charset="0"/>
              </a:rPr>
              <a:t> – The FEC also allows for 527 Independent Expenditure PACs (or </a:t>
            </a:r>
            <a:r>
              <a:rPr lang="ja-JP" altLang="en-US" sz="2000" kern="1200" dirty="0">
                <a:latin typeface="Arial" charset="0"/>
              </a:rPr>
              <a:t>“</a:t>
            </a:r>
            <a:r>
              <a:rPr lang="en-US" sz="2000" kern="1200" dirty="0">
                <a:latin typeface="Arial" charset="0"/>
              </a:rPr>
              <a:t>Super PACs</a:t>
            </a:r>
            <a:r>
              <a:rPr lang="ja-JP" altLang="en-US" sz="2000" kern="1200" dirty="0">
                <a:latin typeface="Arial" charset="0"/>
              </a:rPr>
              <a:t>”</a:t>
            </a:r>
            <a:r>
              <a:rPr lang="en-US" sz="2000" kern="1200" dirty="0">
                <a:latin typeface="Arial" charset="0"/>
              </a:rPr>
              <a:t>). These are groups who make no contributions directly to the campaigns of any candidates, but instead make </a:t>
            </a:r>
            <a:r>
              <a:rPr lang="ja-JP" altLang="en-US" sz="2000" kern="1200" dirty="0">
                <a:latin typeface="Arial" charset="0"/>
              </a:rPr>
              <a:t>“</a:t>
            </a:r>
            <a:r>
              <a:rPr lang="en-US" sz="2000" kern="1200" dirty="0">
                <a:latin typeface="Arial" charset="0"/>
              </a:rPr>
              <a:t>independent expenditures</a:t>
            </a:r>
            <a:r>
              <a:rPr lang="ja-JP" altLang="en-US" sz="2000" kern="1200" dirty="0">
                <a:latin typeface="Arial" charset="0"/>
              </a:rPr>
              <a:t>”</a:t>
            </a:r>
            <a:r>
              <a:rPr lang="en-US" sz="2000" kern="1200" dirty="0">
                <a:latin typeface="Arial" charset="0"/>
              </a:rPr>
              <a:t> of their money to support their causes. They may engage in unlimited political spending as long as they do not coordinate directly with candidates or political parties. Also unlike traditional PACs, they can raise funds from corporations, unions and other groups, and from individuals, without legal limits. Donors must be disclosed.</a:t>
            </a:r>
          </a:p>
        </p:txBody>
      </p:sp>
      <p:sp>
        <p:nvSpPr>
          <p:cNvPr id="34819" name="Rectangle 4"/>
          <p:cNvSpPr txBox="1">
            <a:spLocks noChangeArrowheads="1"/>
          </p:cNvSpPr>
          <p:nvPr/>
        </p:nvSpPr>
        <p:spPr bwMode="auto">
          <a:xfrm>
            <a:off x="457200" y="762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4000" smtClean="0">
                <a:solidFill>
                  <a:schemeClr val="tx2"/>
                </a:solidFill>
                <a:latin typeface="Trebuchet MS" charset="0"/>
                <a:cs typeface="+mn-cs"/>
              </a:rPr>
              <a:t>Types of Advocacy Groups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http://urchinmovement.files.wordpress.com/2011/07/stephencolbertsuperpa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429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34975"/>
            <a:ext cx="47625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8" descr="http://polentical.files.wordpress.com/2012/04/the-colbert-report-2012-04-03-superpac-shh.jpg?w=6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3124200"/>
            <a:ext cx="5943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533400" y="1406525"/>
            <a:ext cx="8077200" cy="4724400"/>
          </a:xfrm>
        </p:spPr>
        <p:txBody>
          <a:bodyPr/>
          <a:lstStyle/>
          <a:p>
            <a:pPr eaLnBrk="1" hangingPunct="1">
              <a:defRPr/>
            </a:pPr>
            <a:r>
              <a:rPr lang="en-US" sz="2000" b="1" dirty="0">
                <a:solidFill>
                  <a:schemeClr val="tx2"/>
                </a:solidFill>
                <a:latin typeface="Arial" charset="0"/>
                <a:cs typeface="+mn-cs"/>
              </a:rPr>
              <a:t>527 Groups</a:t>
            </a:r>
            <a:r>
              <a:rPr lang="en-US" sz="2000" dirty="0">
                <a:latin typeface="Arial" charset="0"/>
                <a:cs typeface="+mn-cs"/>
              </a:rPr>
              <a:t> </a:t>
            </a:r>
            <a:endParaRPr lang="en-US" sz="2000" dirty="0" smtClean="0">
              <a:latin typeface="Arial" charset="0"/>
              <a:cs typeface="+mn-cs"/>
            </a:endParaRPr>
          </a:p>
          <a:p>
            <a:pPr eaLnBrk="1" hangingPunct="1">
              <a:defRPr/>
            </a:pPr>
            <a:endParaRPr lang="en-US" sz="2000" dirty="0" smtClean="0">
              <a:latin typeface="Arial" charset="0"/>
              <a:cs typeface="+mn-cs"/>
            </a:endParaRPr>
          </a:p>
          <a:p>
            <a:pPr eaLnBrk="1" hangingPunct="1">
              <a:defRPr/>
            </a:pPr>
            <a:r>
              <a:rPr lang="en-US" sz="2000" b="1" dirty="0" smtClean="0">
                <a:solidFill>
                  <a:schemeClr val="tx2"/>
                </a:solidFill>
                <a:latin typeface="Arial" charset="0"/>
                <a:cs typeface="+mn-cs"/>
              </a:rPr>
              <a:t>501</a:t>
            </a:r>
            <a:r>
              <a:rPr lang="en-US" sz="2000" b="1" dirty="0">
                <a:solidFill>
                  <a:schemeClr val="tx2"/>
                </a:solidFill>
                <a:latin typeface="Arial" charset="0"/>
                <a:cs typeface="+mn-cs"/>
              </a:rPr>
              <a:t>(c)4 Groups </a:t>
            </a:r>
            <a:endParaRPr lang="en-US" sz="2000" dirty="0" smtClean="0">
              <a:latin typeface="Arial" charset="0"/>
              <a:cs typeface="+mn-cs"/>
            </a:endParaRPr>
          </a:p>
          <a:p>
            <a:pPr eaLnBrk="1" hangingPunct="1">
              <a:defRPr/>
            </a:pPr>
            <a:endParaRPr lang="en-US" sz="2000" dirty="0">
              <a:latin typeface="Arial" charset="0"/>
              <a:cs typeface="+mn-cs"/>
            </a:endParaRPr>
          </a:p>
          <a:p>
            <a:pPr eaLnBrk="1" hangingPunct="1">
              <a:defRPr/>
            </a:pPr>
            <a:endParaRPr lang="en-US" sz="2000" dirty="0">
              <a:latin typeface="Arial" charset="0"/>
              <a:cs typeface="+mn-cs"/>
            </a:endParaRPr>
          </a:p>
        </p:txBody>
      </p:sp>
      <p:sp>
        <p:nvSpPr>
          <p:cNvPr id="36867" name="Rectangle 4"/>
          <p:cNvSpPr txBox="1">
            <a:spLocks noChangeArrowheads="1"/>
          </p:cNvSpPr>
          <p:nvPr/>
        </p:nvSpPr>
        <p:spPr bwMode="auto">
          <a:xfrm>
            <a:off x="457200" y="762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4000" smtClean="0">
                <a:solidFill>
                  <a:schemeClr val="tx2"/>
                </a:solidFill>
                <a:latin typeface="Trebuchet MS" charset="0"/>
                <a:cs typeface="+mn-cs"/>
              </a:rPr>
              <a:t>Types of Advocacy Groups</a:t>
            </a:r>
          </a:p>
        </p:txBody>
      </p:sp>
      <p:sp>
        <p:nvSpPr>
          <p:cNvPr id="81923" name="Rectangle 4"/>
          <p:cNvSpPr>
            <a:spLocks noChangeArrowheads="1"/>
          </p:cNvSpPr>
          <p:nvPr/>
        </p:nvSpPr>
        <p:spPr bwMode="auto">
          <a:xfrm>
            <a:off x="871538" y="5257800"/>
            <a:ext cx="746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a:solidFill>
                  <a:schemeClr val="tx2"/>
                </a:solidFill>
              </a:rPr>
              <a:t>Citizens United "allowed non-profit corporations under the Tax Code 501(c) to spend unlimited amounts of money running... political advertisements while not revealing their donors." </a:t>
            </a:r>
            <a:br>
              <a:rPr lang="en-US" sz="2000" i="1">
                <a:solidFill>
                  <a:schemeClr val="tx2"/>
                </a:solidFill>
              </a:rPr>
            </a:br>
            <a:r>
              <a:rPr lang="en-US" sz="2000" i="1">
                <a:solidFill>
                  <a:schemeClr val="tx2"/>
                </a:solidFill>
              </a:rPr>
              <a:t/>
            </a:r>
            <a:br>
              <a:rPr lang="en-US" sz="2000" i="1">
                <a:solidFill>
                  <a:schemeClr val="tx2"/>
                </a:solidFill>
              </a:rPr>
            </a:br>
            <a:endParaRPr lang="en-US" sz="2000" i="1">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40" name="Group 212"/>
          <p:cNvGraphicFramePr>
            <a:graphicFrameLocks noGrp="1"/>
          </p:cNvGraphicFramePr>
          <p:nvPr/>
        </p:nvGraphicFramePr>
        <p:xfrm>
          <a:off x="228600" y="777875"/>
          <a:ext cx="8610600" cy="6096152"/>
        </p:xfrm>
        <a:graphic>
          <a:graphicData uri="http://schemas.openxmlformats.org/drawingml/2006/table">
            <a:tbl>
              <a:tblPr/>
              <a:tblGrid>
                <a:gridCol w="1524000"/>
                <a:gridCol w="1295400"/>
                <a:gridCol w="1712913"/>
                <a:gridCol w="1358900"/>
                <a:gridCol w="2719387"/>
              </a:tblGrid>
              <a:tr h="1463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ahoma" pitchFamily="34" charset="0"/>
                      </a:endParaRPr>
                    </a:p>
                  </a:txBody>
                  <a:tcPr marT="45708" marB="45708" anchor="ctr" horzOverflow="overflow">
                    <a:lnL cap="flat">
                      <a:noFill/>
                    </a:lnL>
                    <a:lnR>
                      <a:noFill/>
                    </a:lnR>
                    <a:lnT cap="flat">
                      <a:noFill/>
                    </a:lnT>
                    <a:lnB>
                      <a:noFill/>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To any candidate or candidate committee</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To any national party committee</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To any PAC or other political committee</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Total</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cap="flat">
                      <a:noFill/>
                    </a:lnR>
                    <a:lnT cap="flat">
                      <a:noFill/>
                    </a:lnT>
                    <a:lnB>
                      <a:noFill/>
                    </a:lnB>
                    <a:lnTlToBr>
                      <a:noFill/>
                    </a:lnTlToBr>
                    <a:lnBlToTr>
                      <a:noFill/>
                    </a:lnBlToTr>
                    <a:solidFill>
                      <a:schemeClr val="tx2">
                        <a:alpha val="50000"/>
                      </a:schemeClr>
                    </a:solidFill>
                  </a:tcPr>
                </a:tc>
              </a:tr>
              <a:tr h="5181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Time Period</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cap="flat">
                      <a:noFill/>
                    </a:lnL>
                    <a:lnR>
                      <a:noFill/>
                    </a:lnR>
                    <a:lnT>
                      <a:noFill/>
                    </a:lnT>
                    <a:lnB>
                      <a:noFill/>
                    </a:lnB>
                    <a:lnTlToBr>
                      <a:noFill/>
                    </a:lnTlToBr>
                    <a:lnBlToTr>
                      <a:noFill/>
                    </a:lnBlToTr>
                    <a:solidFill>
                      <a:srgbClr val="764A5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per election</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a:noFill/>
                    </a:lnB>
                    <a:lnTlToBr>
                      <a:noFill/>
                    </a:lnTlToBr>
                    <a:lnBlToTr>
                      <a:noFill/>
                    </a:lnBlToTr>
                    <a:solidFill>
                      <a:srgbClr val="764A5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per calendar year</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a:noFill/>
                    </a:lnB>
                    <a:lnTlToBr>
                      <a:noFill/>
                    </a:lnTlToBr>
                    <a:lnBlToTr>
                      <a:noFill/>
                    </a:lnBlToTr>
                    <a:solidFill>
                      <a:srgbClr val="764A5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per calendar year</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a:noFill/>
                    </a:lnB>
                    <a:lnTlToBr>
                      <a:noFill/>
                    </a:lnTlToBr>
                    <a:lnBlToTr>
                      <a:noFill/>
                    </a:lnBlToTr>
                    <a:solidFill>
                      <a:srgbClr val="764A5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per calendar year</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cap="flat">
                      <a:noFill/>
                    </a:lnR>
                    <a:lnT>
                      <a:noFill/>
                    </a:lnT>
                    <a:lnB>
                      <a:noFill/>
                    </a:lnB>
                    <a:lnTlToBr>
                      <a:noFill/>
                    </a:lnTlToBr>
                    <a:lnBlToTr>
                      <a:noFill/>
                    </a:lnBlToTr>
                    <a:solidFill>
                      <a:srgbClr val="764A5B">
                        <a:alpha val="50000"/>
                      </a:srgbClr>
                    </a:solidFill>
                  </a:tcPr>
                </a:tc>
              </a:tr>
              <a:tr h="22249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Individual can give</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cs typeface="Times New Roman" pitchFamily="18" charset="0"/>
                        </a:rPr>
                        <a:t>$2,500 (indexed for inflation)</a:t>
                      </a:r>
                      <a:endParaRPr kumimoji="0" lang="en-US" sz="1400" b="0" i="0" u="none" strike="noStrike" cap="none" normalizeH="0" baseline="0" dirty="0" smtClean="0">
                        <a:ln>
                          <a:noFill/>
                        </a:ln>
                        <a:solidFill>
                          <a:schemeClr val="tx1"/>
                        </a:solidFill>
                        <a:effectLst/>
                        <a:latin typeface="Tahoma" pitchFamily="34" charset="0"/>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cs typeface="Times New Roman" pitchFamily="18" charset="0"/>
                        </a:rPr>
                        <a:t>$30,800 per party committee (indexed for inflation)</a:t>
                      </a:r>
                      <a:endParaRPr kumimoji="0" lang="en-US" sz="1400" b="0" i="0" u="none" strike="noStrike" cap="none" normalizeH="0" baseline="0" dirty="0" smtClean="0">
                        <a:ln>
                          <a:noFill/>
                        </a:ln>
                        <a:solidFill>
                          <a:schemeClr val="tx1"/>
                        </a:solidFill>
                        <a:effectLst/>
                        <a:latin typeface="Tahoma" pitchFamily="34" charset="0"/>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$10,000 to each state or local party committee</a:t>
                      </a:r>
                      <a:br>
                        <a:rPr kumimoji="0" lang="en-US" sz="1400" b="0" i="0" u="none" strike="noStrike" cap="none" normalizeH="0" baseline="0" smtClean="0">
                          <a:ln>
                            <a:noFill/>
                          </a:ln>
                          <a:solidFill>
                            <a:schemeClr val="tx1"/>
                          </a:solidFill>
                          <a:effectLst/>
                          <a:latin typeface="Tahoma" pitchFamily="34" charset="0"/>
                          <a:cs typeface="Times New Roman" pitchFamily="18" charset="0"/>
                        </a:rPr>
                      </a:br>
                      <a:r>
                        <a:rPr kumimoji="0" lang="en-US" sz="1400" b="0" i="0" u="none" strike="noStrike" cap="none" normalizeH="0" baseline="0" smtClean="0">
                          <a:ln>
                            <a:noFill/>
                          </a:ln>
                          <a:solidFill>
                            <a:schemeClr val="tx1"/>
                          </a:solidFill>
                          <a:effectLst/>
                          <a:latin typeface="Tahoma" pitchFamily="34" charset="0"/>
                          <a:cs typeface="Times New Roman" pitchFamily="18" charset="0"/>
                        </a:rPr>
                        <a:t/>
                      </a:r>
                      <a:br>
                        <a:rPr kumimoji="0" lang="en-US" sz="1400" b="0" i="0" u="none" strike="noStrike" cap="none" normalizeH="0" baseline="0" smtClean="0">
                          <a:ln>
                            <a:noFill/>
                          </a:ln>
                          <a:solidFill>
                            <a:schemeClr val="tx1"/>
                          </a:solidFill>
                          <a:effectLst/>
                          <a:latin typeface="Tahoma" pitchFamily="34" charset="0"/>
                          <a:cs typeface="Times New Roman" pitchFamily="18" charset="0"/>
                        </a:rPr>
                      </a:br>
                      <a:r>
                        <a:rPr kumimoji="0" lang="en-US" sz="1400" b="0" i="0" u="none" strike="noStrike" cap="none" normalizeH="0" baseline="0" smtClean="0">
                          <a:ln>
                            <a:noFill/>
                          </a:ln>
                          <a:solidFill>
                            <a:schemeClr val="tx1"/>
                          </a:solidFill>
                          <a:effectLst/>
                          <a:latin typeface="Tahoma" pitchFamily="34" charset="0"/>
                          <a:cs typeface="Times New Roman" pitchFamily="18" charset="0"/>
                        </a:rPr>
                        <a:t>$5,000 to each PAC or other political committee </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cs typeface="Times New Roman" pitchFamily="18" charset="0"/>
                        </a:rPr>
                        <a:t>$117,000 per two year election cycle as follows:</a:t>
                      </a:r>
                      <a:br>
                        <a:rPr kumimoji="0" lang="en-US" sz="1400" b="0" i="0" u="none" strike="noStrike" cap="none" normalizeH="0" baseline="0" dirty="0" smtClean="0">
                          <a:ln>
                            <a:noFill/>
                          </a:ln>
                          <a:solidFill>
                            <a:schemeClr val="tx1"/>
                          </a:solidFill>
                          <a:effectLst/>
                          <a:latin typeface="Tahoma" pitchFamily="34" charset="0"/>
                          <a:cs typeface="Times New Roman" pitchFamily="18" charset="0"/>
                        </a:rPr>
                      </a:br>
                      <a:r>
                        <a:rPr kumimoji="0" lang="en-US" sz="1400" b="0" i="0" u="none" strike="noStrike" cap="none" normalizeH="0" baseline="0" dirty="0" smtClean="0">
                          <a:ln>
                            <a:noFill/>
                          </a:ln>
                          <a:solidFill>
                            <a:schemeClr val="tx1"/>
                          </a:solidFill>
                          <a:effectLst/>
                          <a:latin typeface="Tahoma" pitchFamily="34" charset="0"/>
                          <a:cs typeface="Times New Roman" pitchFamily="18" charset="0"/>
                        </a:rPr>
                        <a:t/>
                      </a:r>
                      <a:br>
                        <a:rPr kumimoji="0" lang="en-US" sz="1400" b="0" i="0" u="none" strike="noStrike" cap="none" normalizeH="0" baseline="0" dirty="0" smtClean="0">
                          <a:ln>
                            <a:noFill/>
                          </a:ln>
                          <a:solidFill>
                            <a:schemeClr val="tx1"/>
                          </a:solidFill>
                          <a:effectLst/>
                          <a:latin typeface="Tahoma" pitchFamily="34" charset="0"/>
                          <a:cs typeface="Times New Roman" pitchFamily="18" charset="0"/>
                        </a:rPr>
                      </a:br>
                      <a:r>
                        <a:rPr kumimoji="0" lang="en-US" sz="1400" b="0" i="0" u="none" strike="noStrike" cap="none" normalizeH="0" baseline="0" dirty="0" smtClean="0">
                          <a:ln>
                            <a:noFill/>
                          </a:ln>
                          <a:solidFill>
                            <a:schemeClr val="tx1"/>
                          </a:solidFill>
                          <a:effectLst/>
                          <a:latin typeface="Tahoma" pitchFamily="34" charset="0"/>
                          <a:cs typeface="Times New Roman" pitchFamily="18" charset="0"/>
                        </a:rPr>
                        <a:t>$46,200 per cycle to candidates; and</a:t>
                      </a:r>
                      <a:br>
                        <a:rPr kumimoji="0" lang="en-US" sz="1400" b="0" i="0" u="none" strike="noStrike" cap="none" normalizeH="0" baseline="0" dirty="0" smtClean="0">
                          <a:ln>
                            <a:noFill/>
                          </a:ln>
                          <a:solidFill>
                            <a:schemeClr val="tx1"/>
                          </a:solidFill>
                          <a:effectLst/>
                          <a:latin typeface="Tahoma" pitchFamily="34" charset="0"/>
                          <a:cs typeface="Times New Roman" pitchFamily="18" charset="0"/>
                        </a:rPr>
                      </a:br>
                      <a:r>
                        <a:rPr kumimoji="0" lang="en-US" sz="1400" b="0" i="0" u="none" strike="noStrike" cap="none" normalizeH="0" baseline="0" dirty="0" smtClean="0">
                          <a:ln>
                            <a:noFill/>
                          </a:ln>
                          <a:solidFill>
                            <a:schemeClr val="tx1"/>
                          </a:solidFill>
                          <a:effectLst/>
                          <a:latin typeface="Tahoma" pitchFamily="34" charset="0"/>
                          <a:cs typeface="Times New Roman" pitchFamily="18" charset="0"/>
                        </a:rPr>
                        <a:t/>
                      </a:r>
                      <a:br>
                        <a:rPr kumimoji="0" lang="en-US" sz="1400" b="0" i="0" u="none" strike="noStrike" cap="none" normalizeH="0" baseline="0" dirty="0" smtClean="0">
                          <a:ln>
                            <a:noFill/>
                          </a:ln>
                          <a:solidFill>
                            <a:schemeClr val="tx1"/>
                          </a:solidFill>
                          <a:effectLst/>
                          <a:latin typeface="Tahoma" pitchFamily="34" charset="0"/>
                          <a:cs typeface="Times New Roman" pitchFamily="18" charset="0"/>
                        </a:rPr>
                      </a:br>
                      <a:r>
                        <a:rPr kumimoji="0" lang="en-US" sz="1400" b="0" i="0" u="none" strike="noStrike" cap="none" normalizeH="0" baseline="0" dirty="0" smtClean="0">
                          <a:ln>
                            <a:noFill/>
                          </a:ln>
                          <a:solidFill>
                            <a:schemeClr val="tx1"/>
                          </a:solidFill>
                          <a:effectLst/>
                          <a:latin typeface="Tahoma" pitchFamily="34" charset="0"/>
                          <a:cs typeface="Times New Roman" pitchFamily="18" charset="0"/>
                        </a:rPr>
                        <a:t>$70,800 per cycle to all national party committees and PACs (with a maximum $40,000 per cycle to PACs)</a:t>
                      </a:r>
                      <a:endParaRPr kumimoji="0" lang="en-US" sz="1400" b="0" i="0" u="none" strike="noStrike" cap="none" normalizeH="0" baseline="0" dirty="0" smtClean="0">
                        <a:ln>
                          <a:noFill/>
                        </a:ln>
                        <a:solidFill>
                          <a:schemeClr val="tx1"/>
                        </a:solidFill>
                        <a:effectLst/>
                        <a:latin typeface="Tahoma" pitchFamily="34" charset="0"/>
                      </a:endParaRPr>
                    </a:p>
                  </a:txBody>
                  <a:tcPr marT="45708" marB="45708" anchor="ctr" horzOverflow="overflow">
                    <a:lnL>
                      <a:noFill/>
                    </a:lnL>
                    <a:lnR cap="flat">
                      <a:noFill/>
                    </a:lnR>
                    <a:lnT>
                      <a:noFill/>
                    </a:lnT>
                    <a:lnB>
                      <a:noFill/>
                    </a:lnB>
                    <a:lnTlToBr>
                      <a:noFill/>
                    </a:lnTlToBr>
                    <a:lnBlToTr>
                      <a:noFill/>
                    </a:lnBlToTr>
                    <a:noFill/>
                  </a:tcPr>
                </a:tc>
              </a:tr>
              <a:tr h="11581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PACs (also known as Multi-Candidate Committees) can give</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$5,000</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$15,000</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$5,000</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No limit</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cap="flat">
                      <a:noFill/>
                    </a:lnR>
                    <a:lnT>
                      <a:noFill/>
                    </a:lnT>
                    <a:lnB>
                      <a:noFill/>
                    </a:lnB>
                    <a:lnTlToBr>
                      <a:noFill/>
                    </a:lnTlToBr>
                    <a:lnBlToTr>
                      <a:noFill/>
                    </a:lnBlToTr>
                    <a:noFill/>
                  </a:tcPr>
                </a:tc>
              </a:tr>
              <a:tr h="7314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Other Political Committee can give</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$1,000</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$20,000</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$5,000</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No limit</a:t>
                      </a:r>
                      <a:endParaRPr kumimoji="0" lang="en-US" sz="1400" b="0" i="0" u="none" strike="noStrike" cap="none" normalizeH="0" baseline="0" smtClean="0">
                        <a:ln>
                          <a:noFill/>
                        </a:ln>
                        <a:solidFill>
                          <a:schemeClr val="tx1"/>
                        </a:solidFill>
                        <a:effectLst/>
                        <a:latin typeface="Tahoma" pitchFamily="34" charset="0"/>
                      </a:endParaRPr>
                    </a:p>
                  </a:txBody>
                  <a:tcPr marT="45708" marB="45708" anchor="ctr" horzOverflow="overflow">
                    <a:lnL>
                      <a:noFill/>
                    </a:lnL>
                    <a:lnR cap="flat">
                      <a:noFill/>
                    </a:lnR>
                    <a:lnT>
                      <a:noFill/>
                    </a:lnT>
                    <a:lnB cap="flat">
                      <a:noFill/>
                    </a:lnB>
                    <a:lnTlToBr>
                      <a:noFill/>
                    </a:lnTlToBr>
                    <a:lnBlToTr>
                      <a:noFill/>
                    </a:lnBlToTr>
                    <a:noFill/>
                  </a:tcPr>
                </a:tc>
              </a:tr>
            </a:tbl>
          </a:graphicData>
        </a:graphic>
      </p:graphicFrame>
      <p:sp>
        <p:nvSpPr>
          <p:cNvPr id="37916" name="Rectangle 204"/>
          <p:cNvSpPr>
            <a:spLocks noGrp="1" noChangeArrowheads="1"/>
          </p:cNvSpPr>
          <p:nvPr>
            <p:ph type="title"/>
          </p:nvPr>
        </p:nvSpPr>
        <p:spPr>
          <a:xfrm>
            <a:off x="533400" y="-244475"/>
            <a:ext cx="8077200" cy="1311275"/>
          </a:xfrm>
        </p:spPr>
        <p:txBody>
          <a:bodyPr/>
          <a:lstStyle/>
          <a:p>
            <a:pPr eaLnBrk="1" hangingPunct="1">
              <a:defRPr/>
            </a:pPr>
            <a:r>
              <a:rPr lang="en-US" sz="3200">
                <a:latin typeface="Trebuchet MS" charset="0"/>
                <a:cs typeface="+mj-cs"/>
              </a:rPr>
              <a:t>Contribution Limits, 2011-2012</a:t>
            </a:r>
          </a:p>
        </p:txBody>
      </p:sp>
      <p:sp>
        <p:nvSpPr>
          <p:cNvPr id="22737" name="Text Box 209"/>
          <p:cNvSpPr txBox="1">
            <a:spLocks noChangeArrowheads="1"/>
          </p:cNvSpPr>
          <p:nvPr/>
        </p:nvSpPr>
        <p:spPr bwMode="auto">
          <a:xfrm>
            <a:off x="1752600" y="3276600"/>
            <a:ext cx="6096000" cy="19177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dirty="0">
                <a:ea typeface="+mn-ea"/>
                <a:cs typeface="+mn-cs"/>
              </a:rPr>
              <a:t>Federal law forces candidates to raise small amounts of money from many different contributors. While still difficult, the internet can make this possible (e.g., Howard Dean, Barack Obama).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737"/>
                                        </p:tgtEl>
                                        <p:attrNameLst>
                                          <p:attrName>style.visibility</p:attrName>
                                        </p:attrNameLst>
                                      </p:cBhvr>
                                      <p:to>
                                        <p:strVal val="visible"/>
                                      </p:to>
                                    </p:set>
                                    <p:animEffect transition="in" filter="fade">
                                      <p:cBhvr>
                                        <p:cTn id="7" dur="1000"/>
                                        <p:tgtEl>
                                          <p:spTgt spid="22737"/>
                                        </p:tgtEl>
                                      </p:cBhvr>
                                    </p:animEffect>
                                    <p:anim calcmode="lin" valueType="num">
                                      <p:cBhvr>
                                        <p:cTn id="8" dur="1000" fill="hold"/>
                                        <p:tgtEl>
                                          <p:spTgt spid="22737"/>
                                        </p:tgtEl>
                                        <p:attrNameLst>
                                          <p:attrName>ppt_x</p:attrName>
                                        </p:attrNameLst>
                                      </p:cBhvr>
                                      <p:tavLst>
                                        <p:tav tm="0">
                                          <p:val>
                                            <p:strVal val="#ppt_x"/>
                                          </p:val>
                                        </p:tav>
                                        <p:tav tm="100000">
                                          <p:val>
                                            <p:strVal val="#ppt_x"/>
                                          </p:val>
                                        </p:tav>
                                      </p:tavLst>
                                    </p:anim>
                                    <p:anim calcmode="lin" valueType="num">
                                      <p:cBhvr>
                                        <p:cTn id="9" dur="900" decel="100000" fill="hold"/>
                                        <p:tgtEl>
                                          <p:spTgt spid="227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73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22737"/>
                                        </p:tgtEl>
                                        <p:attrNameLst>
                                          <p:attrName>ppt_x</p:attrName>
                                        </p:attrNameLst>
                                      </p:cBhvr>
                                      <p:tavLst>
                                        <p:tav tm="0">
                                          <p:val>
                                            <p:strVal val="ppt_x"/>
                                          </p:val>
                                        </p:tav>
                                        <p:tav tm="100000">
                                          <p:val>
                                            <p:strVal val="ppt_x"/>
                                          </p:val>
                                        </p:tav>
                                      </p:tavLst>
                                    </p:anim>
                                    <p:anim calcmode="lin" valueType="num">
                                      <p:cBhvr additive="base">
                                        <p:cTn id="15" dur="500"/>
                                        <p:tgtEl>
                                          <p:spTgt spid="22737"/>
                                        </p:tgtEl>
                                        <p:attrNameLst>
                                          <p:attrName>ppt_y</p:attrName>
                                        </p:attrNameLst>
                                      </p:cBhvr>
                                      <p:tavLst>
                                        <p:tav tm="0">
                                          <p:val>
                                            <p:strVal val="ppt_y"/>
                                          </p:val>
                                        </p:tav>
                                        <p:tav tm="100000">
                                          <p:val>
                                            <p:strVal val="1+ppt_h/2"/>
                                          </p:val>
                                        </p:tav>
                                      </p:tavLst>
                                    </p:anim>
                                    <p:set>
                                      <p:cBhvr>
                                        <p:cTn id="16" dur="1" fill="hold">
                                          <p:stCondLst>
                                            <p:cond delay="499"/>
                                          </p:stCondLst>
                                        </p:cTn>
                                        <p:tgtEl>
                                          <p:spTgt spid="227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7" grpId="0" animBg="1"/>
      <p:bldP spid="2273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0" y="-76200"/>
            <a:ext cx="9144000" cy="1311275"/>
          </a:xfrm>
        </p:spPr>
        <p:txBody>
          <a:bodyPr/>
          <a:lstStyle/>
          <a:p>
            <a:pPr eaLnBrk="1" hangingPunct="1">
              <a:defRPr/>
            </a:pPr>
            <a:r>
              <a:rPr lang="en-US" sz="3200">
                <a:latin typeface="Trebuchet MS" charset="0"/>
                <a:cs typeface="+mj-cs"/>
              </a:rPr>
              <a:t>How much does it cost to run for president?</a:t>
            </a:r>
          </a:p>
        </p:txBody>
      </p:sp>
      <p:graphicFrame>
        <p:nvGraphicFramePr>
          <p:cNvPr id="137221" name="Group 5"/>
          <p:cNvGraphicFramePr>
            <a:graphicFrameLocks noGrp="1"/>
          </p:cNvGraphicFramePr>
          <p:nvPr/>
        </p:nvGraphicFramePr>
        <p:xfrm>
          <a:off x="2133600" y="1219200"/>
          <a:ext cx="4572000" cy="792212"/>
        </p:xfrm>
        <a:graphic>
          <a:graphicData uri="http://schemas.openxmlformats.org/drawingml/2006/table">
            <a:tbl>
              <a:tblPr/>
              <a:tblGrid>
                <a:gridCol w="2598738"/>
                <a:gridCol w="1973262"/>
              </a:tblGrid>
              <a:tr h="3960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cs typeface="Arial" charset="0"/>
                        </a:rPr>
                        <a:t>Barack Obama (D) </a:t>
                      </a:r>
                      <a:endParaRPr kumimoji="0" lang="en-US" sz="5400" b="0" i="0" u="none" strike="noStrike" cap="none" normalizeH="0" baseline="0" dirty="0" smtClean="0">
                        <a:ln>
                          <a:noFill/>
                        </a:ln>
                        <a:solidFill>
                          <a:schemeClr val="tx1"/>
                        </a:solidFill>
                        <a:effectLst/>
                        <a:latin typeface="Tahoma" pitchFamily="34" charset="0"/>
                      </a:endParaRPr>
                    </a:p>
                  </a:txBody>
                  <a:tcPr marT="45653" marB="45653"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cs typeface="Arial" charset="0"/>
                        </a:rPr>
                        <a:t>$541 million</a:t>
                      </a:r>
                    </a:p>
                  </a:txBody>
                  <a:tcPr marT="45653" marB="45653" anchor="ctr" horzOverflow="overflow">
                    <a:lnL>
                      <a:noFill/>
                    </a:lnL>
                    <a:lnR cap="flat">
                      <a:noFill/>
                    </a:lnR>
                    <a:lnT cap="flat">
                      <a:noFill/>
                    </a:lnT>
                    <a:lnB>
                      <a:noFill/>
                    </a:lnB>
                    <a:lnTlToBr>
                      <a:noFill/>
                    </a:lnTlToBr>
                    <a:lnBlToTr>
                      <a:noFill/>
                    </a:lnBlToTr>
                    <a:noFill/>
                  </a:tcPr>
                </a:tc>
              </a:tr>
              <a:tr h="3960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cs typeface="Arial" charset="0"/>
                        </a:rPr>
                        <a:t>Mitt Romney (R) </a:t>
                      </a:r>
                      <a:endParaRPr kumimoji="0" lang="en-US" sz="5400" b="0" i="0" u="none" strike="noStrike" cap="none" normalizeH="0" baseline="0" dirty="0" smtClean="0">
                        <a:ln>
                          <a:noFill/>
                        </a:ln>
                        <a:solidFill>
                          <a:schemeClr val="tx1"/>
                        </a:solidFill>
                        <a:effectLst/>
                        <a:latin typeface="Tahoma" pitchFamily="34" charset="0"/>
                      </a:endParaRPr>
                    </a:p>
                  </a:txBody>
                  <a:tcPr marT="45653" marB="45653"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cs typeface="Arial" charset="0"/>
                        </a:rPr>
                        <a:t>$336 million</a:t>
                      </a:r>
                    </a:p>
                  </a:txBody>
                  <a:tcPr marT="45653" marB="45653" anchor="ctr" horzOverflow="overflow">
                    <a:lnL>
                      <a:noFill/>
                    </a:lnL>
                    <a:lnR cap="flat">
                      <a:noFill/>
                    </a:lnR>
                    <a:lnT>
                      <a:noFill/>
                    </a:lnT>
                    <a:lnB cap="flat">
                      <a:noFill/>
                    </a:lnB>
                    <a:lnTlToBr>
                      <a:noFill/>
                    </a:lnTlToBr>
                    <a:lnBlToTr>
                      <a:noFill/>
                    </a:lnBlToTr>
                    <a:noFill/>
                  </a:tcPr>
                </a:tc>
              </a:tr>
            </a:tbl>
          </a:graphicData>
        </a:graphic>
      </p:graphicFrame>
      <p:sp>
        <p:nvSpPr>
          <p:cNvPr id="6152" name="Text Box 14"/>
          <p:cNvSpPr txBox="1">
            <a:spLocks noChangeArrowheads="1"/>
          </p:cNvSpPr>
          <p:nvPr/>
        </p:nvSpPr>
        <p:spPr bwMode="auto">
          <a:xfrm>
            <a:off x="0" y="6583363"/>
            <a:ext cx="7848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smtClean="0">
                <a:latin typeface="Tahoma" charset="0"/>
                <a:cs typeface="+mn-cs"/>
              </a:rPr>
              <a:t>Source:  http://www.opensecrets.org/presidential/index.asp?sort=E</a:t>
            </a:r>
          </a:p>
        </p:txBody>
      </p:sp>
      <p:sp>
        <p:nvSpPr>
          <p:cNvPr id="6153" name="Text Box 15"/>
          <p:cNvSpPr txBox="1">
            <a:spLocks noChangeArrowheads="1"/>
          </p:cNvSpPr>
          <p:nvPr/>
        </p:nvSpPr>
        <p:spPr bwMode="auto">
          <a:xfrm>
            <a:off x="457200" y="5595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i="1" smtClean="0">
                <a:cs typeface="+mn-cs"/>
              </a:rPr>
              <a:t>Total spending by all presidential candidates = $1.96 billion </a:t>
            </a:r>
          </a:p>
        </p:txBody>
      </p:sp>
      <p:sp>
        <p:nvSpPr>
          <p:cNvPr id="137232" name="Text Box 16"/>
          <p:cNvSpPr txBox="1">
            <a:spLocks noChangeArrowheads="1"/>
          </p:cNvSpPr>
          <p:nvPr/>
        </p:nvSpPr>
        <p:spPr bwMode="auto">
          <a:xfrm>
            <a:off x="990600" y="3048000"/>
            <a:ext cx="1447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US" smtClean="0">
                <a:solidFill>
                  <a:schemeClr val="tx2"/>
                </a:solidFill>
                <a:cs typeface="+mn-cs"/>
              </a:rPr>
              <a:t>Rejected public financing</a:t>
            </a:r>
          </a:p>
        </p:txBody>
      </p:sp>
      <p:sp>
        <p:nvSpPr>
          <p:cNvPr id="137233" name="Text Box 17"/>
          <p:cNvSpPr txBox="1">
            <a:spLocks noChangeArrowheads="1"/>
          </p:cNvSpPr>
          <p:nvPr/>
        </p:nvSpPr>
        <p:spPr bwMode="auto">
          <a:xfrm>
            <a:off x="7010400" y="2743200"/>
            <a:ext cx="1447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mtClean="0">
                <a:solidFill>
                  <a:schemeClr val="tx2"/>
                </a:solidFill>
                <a:cs typeface="+mn-cs"/>
              </a:rPr>
              <a:t>First incumbent president to rejected public financing</a:t>
            </a:r>
          </a:p>
        </p:txBody>
      </p:sp>
      <p:pic>
        <p:nvPicPr>
          <p:cNvPr id="11" name="Picture 2" descr="http://missoulanews.bigskypress.com/binary/95bd/1341257433-mitt_rom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2513013"/>
            <a:ext cx="2028825" cy="25161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3" descr="who-is-barack-ob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14600"/>
            <a:ext cx="1984375" cy="2514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7232"/>
                                        </p:tgtEl>
                                        <p:attrNameLst>
                                          <p:attrName>style.visibility</p:attrName>
                                        </p:attrNameLst>
                                      </p:cBhvr>
                                      <p:to>
                                        <p:strVal val="visible"/>
                                      </p:to>
                                    </p:set>
                                    <p:animEffect transition="in" filter="dissolve">
                                      <p:cBhvr>
                                        <p:cTn id="7" dur="500"/>
                                        <p:tgtEl>
                                          <p:spTgt spid="1372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7233"/>
                                        </p:tgtEl>
                                        <p:attrNameLst>
                                          <p:attrName>style.visibility</p:attrName>
                                        </p:attrNameLst>
                                      </p:cBhvr>
                                      <p:to>
                                        <p:strVal val="visible"/>
                                      </p:to>
                                    </p:set>
                                    <p:animEffect transition="in" filter="dissolve">
                                      <p:cBhvr>
                                        <p:cTn id="10" dur="500"/>
                                        <p:tgtEl>
                                          <p:spTgt spid="137233"/>
                                        </p:tgtEl>
                                      </p:cBhvr>
                                    </p:animEffect>
                                  </p:childTnLst>
                                </p:cTn>
                              </p:par>
                              <p:par>
                                <p:cTn id="11" presetID="1" presetClass="entr" presetSubtype="0" fill="hold" grpId="1" nodeType="withEffect">
                                  <p:stCondLst>
                                    <p:cond delay="0"/>
                                  </p:stCondLst>
                                  <p:childTnLst>
                                    <p:set>
                                      <p:cBhvr>
                                        <p:cTn id="12" dur="1" fill="hold">
                                          <p:stCondLst>
                                            <p:cond delay="0"/>
                                          </p:stCondLst>
                                        </p:cTn>
                                        <p:tgtEl>
                                          <p:spTgt spid="137232"/>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mph" presetSubtype="0" nodeType="clickEffect">
                                  <p:stCondLst>
                                    <p:cond delay="0"/>
                                  </p:stCondLst>
                                  <p:childTnLst>
                                    <p:set>
                                      <p:cBhvr rctx="PPT">
                                        <p:cTn id="19" dur="indefinite"/>
                                        <p:tgtEl>
                                          <p:spTgt spid="12"/>
                                        </p:tgtEl>
                                        <p:attrNameLst>
                                          <p:attrName>style.opacity</p:attrName>
                                        </p:attrNameLst>
                                      </p:cBhvr>
                                      <p:to>
                                        <p:strVal val="0.75"/>
                                      </p:to>
                                    </p:set>
                                    <p:animEffect filter="image" prLst="opacity: 0.75">
                                      <p:cBhvr rctx="IE">
                                        <p:cTn id="20"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p:bldP spid="137232" grpId="1"/>
      <p:bldP spid="1372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ChangeArrowheads="1"/>
          </p:cNvSpPr>
          <p:nvPr/>
        </p:nvSpPr>
        <p:spPr bwMode="auto">
          <a:xfrm>
            <a:off x="304800" y="533400"/>
            <a:ext cx="8686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C3A0AD"/>
                </a:solidFill>
              </a:rPr>
              <a:t>Independent </a:t>
            </a:r>
            <a:r>
              <a:rPr lang="en-US" sz="2000" b="1" dirty="0" smtClean="0">
                <a:solidFill>
                  <a:srgbClr val="C3A0AD"/>
                </a:solidFill>
              </a:rPr>
              <a:t>expenditures</a:t>
            </a:r>
          </a:p>
          <a:p>
            <a:endParaRPr lang="en-US" sz="2000" dirty="0" smtClean="0"/>
          </a:p>
          <a:p>
            <a:endParaRPr lang="en-US" sz="2000" dirty="0"/>
          </a:p>
          <a:p>
            <a:r>
              <a:rPr lang="en-US" sz="2000" b="1" dirty="0">
                <a:solidFill>
                  <a:srgbClr val="C3A0AD"/>
                </a:solidFill>
              </a:rPr>
              <a:t>Electioneering communications</a:t>
            </a:r>
            <a:r>
              <a:rPr lang="en-US" sz="2000" dirty="0">
                <a:solidFill>
                  <a:srgbClr val="C3A0AD"/>
                </a:solidFill>
              </a:rPr>
              <a:t> </a:t>
            </a:r>
            <a:endParaRPr lang="en-US" sz="2000" dirty="0" smtClean="0"/>
          </a:p>
          <a:p>
            <a:endParaRPr lang="en-US" sz="2000" dirty="0" smtClean="0"/>
          </a:p>
          <a:p>
            <a:endParaRPr lang="en-US" sz="2000" dirty="0"/>
          </a:p>
          <a:p>
            <a:r>
              <a:rPr lang="en-US" sz="2000" b="1" dirty="0">
                <a:solidFill>
                  <a:srgbClr val="C3A0AD"/>
                </a:solidFill>
              </a:rPr>
              <a:t>Issue </a:t>
            </a:r>
            <a:r>
              <a:rPr lang="en-US" sz="2000" b="1" dirty="0" smtClean="0">
                <a:solidFill>
                  <a:srgbClr val="C3A0AD"/>
                </a:solidFill>
              </a:rPr>
              <a:t>ads</a:t>
            </a:r>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228600"/>
          <a:ext cx="8382000" cy="6324599"/>
        </p:xfrm>
        <a:graphic>
          <a:graphicData uri="http://schemas.openxmlformats.org/drawingml/2006/table">
            <a:tbl>
              <a:tblPr/>
              <a:tblGrid>
                <a:gridCol w="2209798"/>
                <a:gridCol w="1295400"/>
                <a:gridCol w="1066800"/>
                <a:gridCol w="1371600"/>
                <a:gridCol w="1041402"/>
                <a:gridCol w="1397000"/>
              </a:tblGrid>
              <a:tr h="1564178">
                <a:tc>
                  <a:txBody>
                    <a:bodyPr/>
                    <a:lstStyle/>
                    <a:p>
                      <a:pPr algn="ctr"/>
                      <a:r>
                        <a:rPr lang="en-US" sz="1200" b="1" dirty="0"/>
                        <a:t>Type of entity </a:t>
                      </a:r>
                      <a:endParaRPr lang="en-US" sz="1200" b="1" dirty="0" smtClean="0"/>
                    </a:p>
                    <a:p>
                      <a:pPr algn="ctr"/>
                      <a:r>
                        <a:rPr lang="en-US" sz="1200" b="1" dirty="0" smtClean="0"/>
                        <a:t>engaging </a:t>
                      </a:r>
                      <a:r>
                        <a:rPr lang="en-US" sz="1200" b="1" dirty="0"/>
                        <a:t>in outside </a:t>
                      </a:r>
                      <a:endParaRPr lang="en-US" sz="1200" b="1" dirty="0" smtClean="0"/>
                    </a:p>
                    <a:p>
                      <a:pPr algn="ctr"/>
                      <a:r>
                        <a:rPr lang="en-US" sz="1200" b="1" dirty="0" smtClean="0"/>
                        <a:t>spending</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64A5B"/>
                    </a:solidFill>
                  </a:tcPr>
                </a:tc>
                <a:tc>
                  <a:txBody>
                    <a:bodyPr/>
                    <a:lstStyle/>
                    <a:p>
                      <a:pPr algn="ctr"/>
                      <a:r>
                        <a:rPr lang="en-US" sz="1200" b="1" dirty="0"/>
                        <a:t>501(c)(4)s (social welfare </a:t>
                      </a:r>
                      <a:r>
                        <a:rPr lang="en-US" sz="1200" b="1" dirty="0" smtClean="0"/>
                        <a:t>organizations)</a:t>
                      </a:r>
                      <a:br>
                        <a:rPr lang="en-US" sz="1200" b="1" dirty="0" smtClean="0"/>
                      </a:br>
                      <a:r>
                        <a:rPr lang="en-US" sz="1200" b="1" dirty="0" smtClean="0"/>
                        <a:t>501(c</a:t>
                      </a:r>
                      <a:r>
                        <a:rPr lang="en-US" sz="1200" b="1" dirty="0"/>
                        <a:t>)(6)s (business leagues) </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64A5B"/>
                    </a:solidFill>
                  </a:tcPr>
                </a:tc>
                <a:tc>
                  <a:txBody>
                    <a:bodyPr/>
                    <a:lstStyle/>
                    <a:p>
                      <a:pPr algn="ctr"/>
                      <a:r>
                        <a:rPr lang="en-US" sz="1200" b="1" dirty="0"/>
                        <a:t>501(c)(5)s (e.g., labor unions) </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64A5B"/>
                    </a:solidFill>
                  </a:tcPr>
                </a:tc>
                <a:tc>
                  <a:txBody>
                    <a:bodyPr/>
                    <a:lstStyle/>
                    <a:p>
                      <a:pPr algn="ctr"/>
                      <a:r>
                        <a:rPr lang="en-US" sz="1200" b="1" dirty="0"/>
                        <a:t>527s not subject to FEC reporting requirements for political </a:t>
                      </a:r>
                      <a:r>
                        <a:rPr lang="en-US" sz="1200" b="1" dirty="0" smtClean="0"/>
                        <a:t>committees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64A5B"/>
                    </a:solidFill>
                  </a:tcPr>
                </a:tc>
                <a:tc>
                  <a:txBody>
                    <a:bodyPr/>
                    <a:lstStyle/>
                    <a:p>
                      <a:pPr algn="ctr"/>
                      <a:r>
                        <a:rPr lang="en-US" sz="1200" b="1" dirty="0"/>
                        <a:t>Super </a:t>
                      </a:r>
                      <a:r>
                        <a:rPr lang="en-US" sz="1200" b="1" dirty="0" smtClean="0"/>
                        <a:t>PACs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64A5B"/>
                    </a:solidFill>
                  </a:tcPr>
                </a:tc>
                <a:tc>
                  <a:txBody>
                    <a:bodyPr/>
                    <a:lstStyle/>
                    <a:p>
                      <a:pPr algn="ctr"/>
                      <a:r>
                        <a:rPr lang="en-US" sz="1200" b="1" dirty="0"/>
                        <a:t>All others required to register with FEC as a political committee maintaining federal account </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64A5B"/>
                    </a:solidFill>
                  </a:tcPr>
                </a:tc>
              </a:tr>
              <a:tr h="1006753">
                <a:tc>
                  <a:txBody>
                    <a:bodyPr/>
                    <a:lstStyle/>
                    <a:p>
                      <a:r>
                        <a:rPr lang="en-US" sz="1200" i="1" dirty="0"/>
                        <a:t>Are there limits on the size of contributions that can be made to entity?</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FFC000"/>
                          </a:solidFill>
                        </a:rPr>
                        <a:t>NO</a:t>
                      </a:r>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NO</a:t>
                      </a:r>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NO</a:t>
                      </a:r>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NO</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1334581">
                <a:tc>
                  <a:txBody>
                    <a:bodyPr/>
                    <a:lstStyle/>
                    <a:p>
                      <a:r>
                        <a:rPr lang="en-US" sz="1200" i="1" dirty="0"/>
                        <a:t>Is entity making Independent Expenditures required to disclose most of its contributors?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solidFill>
                            <a:srgbClr val="FFC000"/>
                          </a:solidFill>
                        </a:rPr>
                        <a:t>NO</a:t>
                      </a:r>
                      <a:endParaRPr lang="en-US" sz="1200" b="1" dirty="0">
                        <a:solidFill>
                          <a:srgbClr val="FFC000"/>
                        </a:solidFill>
                      </a:endParaRPr>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34581">
                <a:tc>
                  <a:txBody>
                    <a:bodyPr/>
                    <a:lstStyle/>
                    <a:p>
                      <a:r>
                        <a:rPr lang="en-US" sz="1200" i="1" dirty="0"/>
                        <a:t>Is entity making Electioneering Communications required to disclose most of its contributors?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FFC000"/>
                          </a:solidFill>
                        </a:rPr>
                        <a:t>NO (corporations</a:t>
                      </a:r>
                      <a:r>
                        <a:rPr lang="en-US" sz="1200" b="1" dirty="0" smtClean="0">
                          <a:solidFill>
                            <a:srgbClr val="FFC000"/>
                          </a:solidFill>
                        </a:rPr>
                        <a:t>)</a:t>
                      </a:r>
                    </a:p>
                    <a:p>
                      <a:pPr algn="ctr"/>
                      <a:endParaRPr lang="en-US" sz="1200" b="1" dirty="0">
                        <a:solidFill>
                          <a:srgbClr val="FFC000"/>
                        </a:solidFill>
                      </a:endParaRPr>
                    </a:p>
                    <a:p>
                      <a:pPr algn="ctr"/>
                      <a:r>
                        <a:rPr lang="en-US" sz="1200" b="0" dirty="0">
                          <a:solidFill>
                            <a:schemeClr val="tx1"/>
                          </a:solidFill>
                        </a:rPr>
                        <a:t>YES (others</a:t>
                      </a:r>
                      <a:r>
                        <a:rPr lang="en-US" sz="1200" b="0" dirty="0" smtClean="0">
                          <a:solidFill>
                            <a:schemeClr val="tx1"/>
                          </a:solidFill>
                        </a:rPr>
                        <a:t>)</a:t>
                      </a:r>
                      <a:endParaRPr lang="en-US" sz="1200" b="0" dirty="0">
                        <a:solidFill>
                          <a:schemeClr val="tx1"/>
                        </a:solidFill>
                      </a:endParaRPr>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1084506">
                <a:tc>
                  <a:txBody>
                    <a:bodyPr/>
                    <a:lstStyle/>
                    <a:p>
                      <a:r>
                        <a:rPr lang="en-US" sz="1200" i="1" dirty="0"/>
                        <a:t>Is entity engaging in Issue Ads required to disclose most of its contributors?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solidFill>
                            <a:srgbClr val="FFC000"/>
                          </a:solidFill>
                        </a:rPr>
                        <a:t>NO</a:t>
                      </a:r>
                      <a:endParaRPr lang="en-US" sz="1200" b="1" dirty="0">
                        <a:solidFill>
                          <a:srgbClr val="FFC000"/>
                        </a:solidFill>
                      </a:endParaRPr>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t>YES</a:t>
                      </a:r>
                      <a:endParaRPr lang="en-US" sz="1200" dirty="0"/>
                    </a:p>
                  </a:txBody>
                  <a:tcPr marL="12979" marR="12979" marT="6490" marB="64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7" descr="040906_edito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438400"/>
            <a:ext cx="56578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2" name="Picture 9" descr="service03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11" descr="book cover"/>
          <p:cNvPicPr>
            <a:picLocks noChangeAspect="1" noChangeArrowheads="1"/>
          </p:cNvPicPr>
          <p:nvPr/>
        </p:nvPicPr>
        <p:blipFill>
          <a:blip r:embed="rId5">
            <a:extLst>
              <a:ext uri="{28A0092B-C50C-407E-A947-70E740481C1C}">
                <a14:useLocalDpi xmlns:a14="http://schemas.microsoft.com/office/drawing/2010/main" val="0"/>
              </a:ext>
            </a:extLst>
          </a:blip>
          <a:srcRect r="3600" b="2466"/>
          <a:stretch>
            <a:fillRect/>
          </a:stretch>
        </p:blipFill>
        <p:spPr bwMode="auto">
          <a:xfrm>
            <a:off x="457200" y="2590800"/>
            <a:ext cx="1836738"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2"/>
          <p:cNvSpPr>
            <a:spLocks noGrp="1" noChangeArrowheads="1"/>
          </p:cNvSpPr>
          <p:nvPr>
            <p:ph type="title"/>
          </p:nvPr>
        </p:nvSpPr>
        <p:spPr>
          <a:xfrm>
            <a:off x="4495800" y="228600"/>
            <a:ext cx="3505200" cy="1112838"/>
          </a:xfrm>
        </p:spPr>
        <p:txBody>
          <a:bodyPr/>
          <a:lstStyle/>
          <a:p>
            <a:pPr eaLnBrk="1" hangingPunct="1">
              <a:defRPr/>
            </a:pPr>
            <a:r>
              <a:rPr lang="en-US" sz="9600">
                <a:latin typeface="Trebuchet MS" charset="0"/>
                <a:cs typeface="+mj-cs"/>
              </a:rPr>
              <a:t>527s</a:t>
            </a:r>
          </a:p>
        </p:txBody>
      </p:sp>
      <p:sp>
        <p:nvSpPr>
          <p:cNvPr id="40966" name="Text Box 14"/>
          <p:cNvSpPr txBox="1">
            <a:spLocks noChangeArrowheads="1"/>
          </p:cNvSpPr>
          <p:nvPr/>
        </p:nvSpPr>
        <p:spPr bwMode="auto">
          <a:xfrm>
            <a:off x="3886200" y="14922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i="1" smtClean="0">
                <a:cs typeface="+mn-cs"/>
              </a:rPr>
              <a:t>Is there a difference between issue advocacy and candidate advocacy?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 Box 11"/>
          <p:cNvSpPr txBox="1">
            <a:spLocks noChangeArrowheads="1"/>
          </p:cNvSpPr>
          <p:nvPr/>
        </p:nvSpPr>
        <p:spPr bwMode="auto">
          <a:xfrm>
            <a:off x="6553200" y="-76200"/>
            <a:ext cx="20574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endParaRPr lang="en-US" sz="2000" smtClean="0">
              <a:cs typeface="+mn-cs"/>
            </a:endParaRPr>
          </a:p>
          <a:p>
            <a:pPr>
              <a:defRPr/>
            </a:pPr>
            <a:r>
              <a:rPr lang="en-US" sz="2000" smtClean="0">
                <a:cs typeface="+mn-cs"/>
              </a:rPr>
              <a:t>Under federal election law, coordination between an election campaign and a 527 group is not allowed.</a:t>
            </a:r>
          </a:p>
          <a:p>
            <a:pPr>
              <a:spcBef>
                <a:spcPct val="50000"/>
              </a:spcBef>
              <a:defRPr/>
            </a:pPr>
            <a:endParaRPr lang="en-US" sz="2000" smtClean="0">
              <a:cs typeface="+mn-cs"/>
            </a:endParaRPr>
          </a:p>
        </p:txBody>
      </p:sp>
      <p:pic>
        <p:nvPicPr>
          <p:cNvPr id="89090" name="Picture 12" descr="infographicful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28600"/>
            <a:ext cx="6049963"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slow"/>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6629400" y="1511300"/>
            <a:ext cx="25146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defRPr/>
            </a:pPr>
            <a:r>
              <a:rPr lang="en-US" sz="2400" smtClean="0">
                <a:cs typeface="+mn-cs"/>
              </a:rPr>
              <a:t>Following the 2004 presidential campaign, the FEC fined a number of organizations, including MoveOn.org and Swift Boat Veterans for Truth. </a:t>
            </a:r>
          </a:p>
          <a:p>
            <a:pPr eaLnBrk="1" hangingPunct="1">
              <a:lnSpc>
                <a:spcPct val="80000"/>
              </a:lnSpc>
              <a:spcBef>
                <a:spcPct val="20000"/>
              </a:spcBef>
              <a:defRPr/>
            </a:pPr>
            <a:endParaRPr lang="en-US" sz="2400" smtClean="0">
              <a:cs typeface="+mn-cs"/>
            </a:endParaRPr>
          </a:p>
          <a:p>
            <a:pPr>
              <a:spcBef>
                <a:spcPct val="50000"/>
              </a:spcBef>
              <a:defRPr/>
            </a:pPr>
            <a:endParaRPr lang="en-US" sz="2000" smtClean="0">
              <a:cs typeface="+mn-cs"/>
            </a:endParaRPr>
          </a:p>
        </p:txBody>
      </p:sp>
      <p:pic>
        <p:nvPicPr>
          <p:cNvPr id="91138" name="Picture 7"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1150"/>
            <a:ext cx="60960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8"/>
          <p:cNvSpPr txBox="1">
            <a:spLocks noChangeArrowheads="1"/>
          </p:cNvSpPr>
          <p:nvPr/>
        </p:nvSpPr>
        <p:spPr bwMode="auto">
          <a:xfrm>
            <a:off x="304800" y="5049838"/>
            <a:ext cx="8382000" cy="180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defRPr/>
            </a:pPr>
            <a:r>
              <a:rPr lang="en-US" sz="2400" smtClean="0">
                <a:cs typeface="+mn-cs"/>
              </a:rPr>
              <a:t>The FEC argued that these groups had specifically advocated for the election or defeat of candidates, making them subject to federal regulation and its limits on campaign contributions.</a:t>
            </a:r>
          </a:p>
          <a:p>
            <a:pPr>
              <a:spcBef>
                <a:spcPct val="50000"/>
              </a:spcBef>
              <a:defRPr/>
            </a:pPr>
            <a:endParaRPr lang="en-US" sz="2400" smtClean="0">
              <a:cs typeface="+mn-cs"/>
            </a:endParaRPr>
          </a:p>
        </p:txBody>
      </p:sp>
    </p:spTree>
  </p:cSld>
  <p:clrMapOvr>
    <a:masterClrMapping/>
  </p:clrMapOvr>
  <p:transition xmlns:p14="http://schemas.microsoft.com/office/powerpoint/2010/main" spd="slow"/>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90265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035" name="Rectangle 4"/>
          <p:cNvSpPr txBox="1">
            <a:spLocks noChangeArrowheads="1"/>
          </p:cNvSpPr>
          <p:nvPr/>
        </p:nvSpPr>
        <p:spPr bwMode="auto">
          <a:xfrm>
            <a:off x="762000" y="76200"/>
            <a:ext cx="777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4000" smtClean="0">
                <a:solidFill>
                  <a:schemeClr val="tx2"/>
                </a:solidFill>
                <a:latin typeface="Trebuchet MS" charset="0"/>
                <a:cs typeface="+mn-cs"/>
              </a:rPr>
              <a:t>2012</a:t>
            </a:r>
            <a:r>
              <a:rPr lang="ja-JP" altLang="en-US" sz="4000" smtClean="0">
                <a:solidFill>
                  <a:schemeClr val="tx2"/>
                </a:solidFill>
                <a:latin typeface="Trebuchet MS" charset="0"/>
                <a:cs typeface="+mn-cs"/>
              </a:rPr>
              <a:t>’</a:t>
            </a:r>
            <a:r>
              <a:rPr lang="en-US" sz="4000" smtClean="0">
                <a:solidFill>
                  <a:schemeClr val="tx2"/>
                </a:solidFill>
                <a:latin typeface="Trebuchet MS" charset="0"/>
                <a:cs typeface="+mn-cs"/>
              </a:rPr>
              <a:t>s Winners and Losers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1866900"/>
            <a:ext cx="6580187"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 name="Table 2"/>
          <p:cNvGraphicFramePr>
            <a:graphicFrameLocks noGrp="1"/>
          </p:cNvGraphicFramePr>
          <p:nvPr/>
        </p:nvGraphicFramePr>
        <p:xfrm>
          <a:off x="533400" y="201613"/>
          <a:ext cx="6716714" cy="1485900"/>
        </p:xfrm>
        <a:graphic>
          <a:graphicData uri="http://schemas.openxmlformats.org/drawingml/2006/table">
            <a:tbl>
              <a:tblPr/>
              <a:tblGrid>
                <a:gridCol w="3358357"/>
                <a:gridCol w="3358357"/>
              </a:tblGrid>
              <a:tr h="344714">
                <a:tc>
                  <a:txBody>
                    <a:bodyPr/>
                    <a:lstStyle/>
                    <a:p>
                      <a:pPr algn="r"/>
                      <a:r>
                        <a:rPr lang="en-US" sz="2000" b="1" dirty="0">
                          <a:effectLst/>
                        </a:rPr>
                        <a:t>1,117</a:t>
                      </a:r>
                    </a:p>
                  </a:txBody>
                  <a:tcPr marL="95253" marR="95253" marT="95250" marB="95250" anchor="ctr">
                    <a:lnL>
                      <a:noFill/>
                    </a:lnL>
                    <a:lnR>
                      <a:noFill/>
                    </a:lnR>
                    <a:lnT>
                      <a:noFill/>
                    </a:lnT>
                    <a:lnB>
                      <a:noFill/>
                    </a:lnB>
                    <a:noFill/>
                  </a:tcPr>
                </a:tc>
                <a:tc>
                  <a:txBody>
                    <a:bodyPr/>
                    <a:lstStyle/>
                    <a:p>
                      <a:r>
                        <a:rPr lang="en-US" sz="2000" dirty="0" smtClean="0"/>
                        <a:t>Number </a:t>
                      </a:r>
                      <a:r>
                        <a:rPr lang="en-US" sz="2000" dirty="0"/>
                        <a:t>of super PACs</a:t>
                      </a:r>
                    </a:p>
                  </a:txBody>
                  <a:tcPr marL="95253" marR="95253" marT="95250" marB="95250" anchor="ctr">
                    <a:lnL>
                      <a:noFill/>
                    </a:lnL>
                    <a:lnR>
                      <a:noFill/>
                    </a:lnR>
                    <a:lnT>
                      <a:noFill/>
                    </a:lnT>
                    <a:lnB>
                      <a:noFill/>
                    </a:lnB>
                    <a:noFill/>
                  </a:tcPr>
                </a:tc>
              </a:tr>
              <a:tr h="344714">
                <a:tc>
                  <a:txBody>
                    <a:bodyPr/>
                    <a:lstStyle/>
                    <a:p>
                      <a:pPr algn="r"/>
                      <a:r>
                        <a:rPr lang="en-US" sz="2000" b="1" dirty="0">
                          <a:effectLst/>
                        </a:rPr>
                        <a:t>$661,480,179</a:t>
                      </a:r>
                    </a:p>
                  </a:txBody>
                  <a:tcPr marL="95253" marR="95253" marT="95250" marB="95250" anchor="ctr">
                    <a:lnL>
                      <a:noFill/>
                    </a:lnL>
                    <a:lnR>
                      <a:noFill/>
                    </a:lnR>
                    <a:lnT>
                      <a:noFill/>
                    </a:lnT>
                    <a:lnB>
                      <a:noFill/>
                    </a:lnB>
                    <a:noFill/>
                  </a:tcPr>
                </a:tc>
                <a:tc>
                  <a:txBody>
                    <a:bodyPr/>
                    <a:lstStyle/>
                    <a:p>
                      <a:r>
                        <a:rPr lang="en-US" sz="2000" dirty="0" smtClean="0"/>
                        <a:t>Total </a:t>
                      </a:r>
                      <a:r>
                        <a:rPr lang="en-US" sz="2000" dirty="0"/>
                        <a:t>raised by super PACs</a:t>
                      </a:r>
                    </a:p>
                  </a:txBody>
                  <a:tcPr marL="95253" marR="95253" marT="95250" marB="95250" anchor="ctr">
                    <a:lnL>
                      <a:noFill/>
                    </a:lnL>
                    <a:lnR>
                      <a:noFill/>
                    </a:lnR>
                    <a:lnT>
                      <a:noFill/>
                    </a:lnT>
                    <a:lnB>
                      <a:noFill/>
                    </a:lnB>
                    <a:noFill/>
                  </a:tcPr>
                </a:tc>
              </a:tr>
              <a:tr h="344714">
                <a:tc>
                  <a:txBody>
                    <a:bodyPr/>
                    <a:lstStyle/>
                    <a:p>
                      <a:pPr algn="r"/>
                      <a:r>
                        <a:rPr lang="en-US" sz="2000" b="1" dirty="0">
                          <a:effectLst/>
                        </a:rPr>
                        <a:t>$710,011,924</a:t>
                      </a:r>
                    </a:p>
                  </a:txBody>
                  <a:tcPr marL="95253" marR="95253" marT="95250" marB="95250" anchor="ctr">
                    <a:lnL>
                      <a:noFill/>
                    </a:lnL>
                    <a:lnR>
                      <a:noFill/>
                    </a:lnR>
                    <a:lnT>
                      <a:noFill/>
                    </a:lnT>
                    <a:lnB>
                      <a:noFill/>
                    </a:lnB>
                    <a:noFill/>
                  </a:tcPr>
                </a:tc>
                <a:tc>
                  <a:txBody>
                    <a:bodyPr/>
                    <a:lstStyle/>
                    <a:p>
                      <a:r>
                        <a:rPr lang="en-US" sz="2000" dirty="0" smtClean="0"/>
                        <a:t>Total </a:t>
                      </a:r>
                      <a:r>
                        <a:rPr lang="en-US" sz="2000" dirty="0"/>
                        <a:t>spent by super PACs</a:t>
                      </a:r>
                    </a:p>
                  </a:txBody>
                  <a:tcPr marL="95253" marR="95253" marT="95250" marB="95250" anchor="ctr">
                    <a:lnL>
                      <a:noFill/>
                    </a:lnL>
                    <a:lnR>
                      <a:noFill/>
                    </a:lnR>
                    <a:lnT>
                      <a:noFill/>
                    </a:lnT>
                    <a:lnB>
                      <a:noFill/>
                    </a:lnB>
                    <a:no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3"/>
          <p:cNvSpPr txBox="1">
            <a:spLocks noChangeArrowheads="1"/>
          </p:cNvSpPr>
          <p:nvPr/>
        </p:nvSpPr>
        <p:spPr bwMode="auto">
          <a:xfrm>
            <a:off x="457200" y="6096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Karl Rove</a:t>
            </a:r>
            <a:r>
              <a:rPr lang="ja-JP" altLang="en-US"/>
              <a:t>’</a:t>
            </a:r>
            <a:r>
              <a:rPr lang="en-US" altLang="ja-JP"/>
              <a:t>s American Crossroads is a Super PAC, but Crossroads GPS (Grassroots Policy Strategies) is a non-profit 501(c)4 organization that is not required to report contributions or contributors to the FEC.</a:t>
            </a:r>
            <a:endParaRPr lang="en-US"/>
          </a:p>
        </p:txBody>
      </p:sp>
      <p:pic>
        <p:nvPicPr>
          <p:cNvPr id="95234" name="Picture 2" descr="http://gestetnerupdates.com/wp-content/uploads/2012/01/American_Crossroa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28888"/>
            <a:ext cx="24288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4" descr="http://msnbcmedia.msn.com/j/MSNBC/Components/Photo/_new/121107-rove-hmed-825p.photoblog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825" y="44958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6" descr="http://www.nmtelegram.com/wp-content/uploads/2012/06/Crossroads-GP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362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8" descr="PHOTO: Sens. Charles Schumer and Al Frank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25" y="2551113"/>
            <a:ext cx="320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685800" y="838200"/>
            <a:ext cx="7543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American Crossroads spent about $105 million in independent expenditures</a:t>
            </a:r>
          </a:p>
          <a:p>
            <a:endParaRPr lang="en-US" sz="2400"/>
          </a:p>
          <a:p>
            <a:r>
              <a:rPr lang="en-US" sz="2400"/>
              <a:t>Crossroads GPS spent $70.8 million. </a:t>
            </a:r>
          </a:p>
          <a:p>
            <a:endParaRPr lang="en-US" sz="2400"/>
          </a:p>
          <a:p>
            <a:r>
              <a:rPr lang="en-US" sz="2400"/>
              <a:t>The Center for Responsive Politics found that American Crossroads spent money for or against 20 congressional candidates in 14 election contests, with 3 of its preferred candidates winning, while Crossroads GPS spent money for or against 27 federal candidates in 24 elections, with 7 of its preferred candidates winning.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381000" y="1295400"/>
            <a:ext cx="8189913"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sz="2000">
                <a:latin typeface="Tahoma" charset="0"/>
                <a:cs typeface="+mn-cs"/>
              </a:rPr>
              <a:t>The central provision of the Bipartisan Campaign Reform Act (BCRA), otherwise known as the McCain-Feingold law, is a ban on unlimited </a:t>
            </a:r>
            <a:r>
              <a:rPr lang="ja-JP" altLang="en-US" sz="2000">
                <a:latin typeface="Tahoma" charset="0"/>
                <a:cs typeface="+mn-cs"/>
              </a:rPr>
              <a:t>“</a:t>
            </a:r>
            <a:r>
              <a:rPr lang="en-US" sz="2000">
                <a:latin typeface="Tahoma" charset="0"/>
                <a:cs typeface="+mn-cs"/>
              </a:rPr>
              <a:t>soft</a:t>
            </a:r>
            <a:r>
              <a:rPr lang="ja-JP" altLang="en-US" sz="2000">
                <a:latin typeface="Tahoma" charset="0"/>
                <a:cs typeface="+mn-cs"/>
              </a:rPr>
              <a:t>”</a:t>
            </a:r>
            <a:r>
              <a:rPr lang="en-US" sz="2000">
                <a:latin typeface="Tahoma" charset="0"/>
                <a:cs typeface="+mn-cs"/>
              </a:rPr>
              <a:t> money contributions by corporations, labor unions and wealthy individuals to the national political parties. In an effort to further curb the influence of corporate and labor money on federal elections, the bill's sponsors included restrictions on certain types of advertising just before an election.</a:t>
            </a:r>
          </a:p>
          <a:p>
            <a:pPr>
              <a:defRPr/>
            </a:pPr>
            <a:endParaRPr lang="en-US" sz="2000">
              <a:latin typeface="Tahoma" charset="0"/>
              <a:cs typeface="+mn-cs"/>
            </a:endParaRPr>
          </a:p>
          <a:p>
            <a:pPr>
              <a:defRPr/>
            </a:pPr>
            <a:r>
              <a:rPr lang="en-US" sz="2000">
                <a:latin typeface="Tahoma" charset="0"/>
                <a:cs typeface="+mn-cs"/>
              </a:rPr>
              <a:t>The law applies to </a:t>
            </a:r>
            <a:r>
              <a:rPr lang="ja-JP" altLang="en-US" sz="2000">
                <a:latin typeface="Tahoma" charset="0"/>
                <a:cs typeface="+mn-cs"/>
              </a:rPr>
              <a:t>“</a:t>
            </a:r>
            <a:r>
              <a:rPr lang="en-US" sz="2000">
                <a:latin typeface="Tahoma" charset="0"/>
                <a:cs typeface="+mn-cs"/>
              </a:rPr>
              <a:t>electioneering communications,</a:t>
            </a:r>
            <a:r>
              <a:rPr lang="ja-JP" altLang="en-US" sz="2000">
                <a:latin typeface="Tahoma" charset="0"/>
                <a:cs typeface="+mn-cs"/>
              </a:rPr>
              <a:t>”</a:t>
            </a:r>
            <a:r>
              <a:rPr lang="en-US" sz="2000">
                <a:latin typeface="Tahoma" charset="0"/>
                <a:cs typeface="+mn-cs"/>
              </a:rPr>
              <a:t> which are defined as broadcast ads (television or radio) airing within 30 days of a primary election or 60 days of a general election that mention or refer to a federal candidate and are aimed at 50,000 or more members of the electorate of the office the candidate is seeking.</a:t>
            </a:r>
          </a:p>
          <a:p>
            <a:pPr>
              <a:defRPr/>
            </a:pPr>
            <a:endParaRPr lang="en-US" sz="2000">
              <a:latin typeface="Tahoma" charset="0"/>
              <a:cs typeface="+mn-cs"/>
            </a:endParaRPr>
          </a:p>
          <a:p>
            <a:pPr>
              <a:defRPr/>
            </a:pPr>
            <a:r>
              <a:rPr lang="en-US" sz="2000">
                <a:latin typeface="Tahoma" charset="0"/>
                <a:cs typeface="+mn-cs"/>
              </a:rPr>
              <a:t>Still, individuals can spend as much of their own money as they want, whenever they want, on ads that mention a federal candidate, as long as the individual does not "coordinate" with the candidate's campaign. </a:t>
            </a:r>
          </a:p>
        </p:txBody>
      </p:sp>
      <p:sp>
        <p:nvSpPr>
          <p:cNvPr id="48131" name="Rectangle 6"/>
          <p:cNvSpPr>
            <a:spLocks noGrp="1" noChangeArrowheads="1"/>
          </p:cNvSpPr>
          <p:nvPr>
            <p:ph type="title"/>
          </p:nvPr>
        </p:nvSpPr>
        <p:spPr>
          <a:xfrm>
            <a:off x="533400" y="0"/>
            <a:ext cx="8077200" cy="1311275"/>
          </a:xfrm>
        </p:spPr>
        <p:txBody>
          <a:bodyPr/>
          <a:lstStyle/>
          <a:p>
            <a:pPr eaLnBrk="1" hangingPunct="1">
              <a:defRPr/>
            </a:pPr>
            <a:r>
              <a:rPr lang="en-US">
                <a:latin typeface="Trebuchet MS" charset="0"/>
                <a:cs typeface="+mj-cs"/>
              </a:rPr>
              <a:t>Banning </a:t>
            </a:r>
            <a:r>
              <a:rPr lang="ja-JP" altLang="en-US">
                <a:latin typeface="Trebuchet MS" charset="0"/>
                <a:cs typeface="+mj-cs"/>
              </a:rPr>
              <a:t>“</a:t>
            </a:r>
            <a:r>
              <a:rPr lang="en-US">
                <a:latin typeface="Trebuchet MS" charset="0"/>
                <a:cs typeface="+mj-cs"/>
              </a:rPr>
              <a:t>Soft Money</a:t>
            </a:r>
            <a:r>
              <a:rPr lang="ja-JP" altLang="en-US">
                <a:latin typeface="Trebuchet MS" charset="0"/>
                <a:cs typeface="+mj-cs"/>
              </a:rPr>
              <a:t>”</a:t>
            </a:r>
            <a:endParaRPr lang="en-US">
              <a:latin typeface="Trebuchet MS" charset="0"/>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7239000"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latin typeface="Trebuchet MS" charset="0"/>
                <a:cs typeface="+mj-cs"/>
              </a:rPr>
              <a:t>Political Action Committees</a:t>
            </a:r>
          </a:p>
        </p:txBody>
      </p:sp>
      <p:sp>
        <p:nvSpPr>
          <p:cNvPr id="49155" name="Rectangle 5"/>
          <p:cNvSpPr>
            <a:spLocks noGrp="1" noChangeArrowheads="1"/>
          </p:cNvSpPr>
          <p:nvPr>
            <p:ph type="body" idx="1"/>
          </p:nvPr>
        </p:nvSpPr>
        <p:spPr>
          <a:xfrm>
            <a:off x="381000" y="3200400"/>
            <a:ext cx="8077200" cy="4724400"/>
          </a:xfrm>
        </p:spPr>
        <p:txBody>
          <a:bodyPr/>
          <a:lstStyle/>
          <a:p>
            <a:pPr eaLnBrk="1" hangingPunct="1">
              <a:buFontTx/>
              <a:buBlip>
                <a:blip r:embed="rId3"/>
              </a:buBlip>
              <a:defRPr/>
            </a:pPr>
            <a:r>
              <a:rPr lang="en-US" sz="1800">
                <a:latin typeface="Tahoma" charset="0"/>
                <a:cs typeface="+mn-cs"/>
              </a:rPr>
              <a:t>A PAC can give $5,000 to any candidate committee per election, primary, general or special. </a:t>
            </a:r>
          </a:p>
          <a:p>
            <a:pPr eaLnBrk="1" hangingPunct="1">
              <a:buFontTx/>
              <a:buBlip>
                <a:blip r:embed="rId3"/>
              </a:buBlip>
              <a:defRPr/>
            </a:pPr>
            <a:r>
              <a:rPr lang="en-US" sz="1800">
                <a:latin typeface="Tahoma" charset="0"/>
                <a:cs typeface="+mn-cs"/>
              </a:rPr>
              <a:t>They can also give up to $15,000 annually to any national party committee, and $5,000 annually to any other PAC. </a:t>
            </a:r>
          </a:p>
          <a:p>
            <a:pPr eaLnBrk="1" hangingPunct="1">
              <a:buFontTx/>
              <a:buBlip>
                <a:blip r:embed="rId3"/>
              </a:buBlip>
              <a:defRPr/>
            </a:pPr>
            <a:r>
              <a:rPr lang="en-US" sz="1800">
                <a:latin typeface="Tahoma" charset="0"/>
                <a:cs typeface="+mn-cs"/>
              </a:rPr>
              <a:t>PACs may be given up to $5,000 from any one individual, PAC or party committee per calendar year. </a:t>
            </a:r>
          </a:p>
          <a:p>
            <a:pPr eaLnBrk="1" hangingPunct="1">
              <a:buFontTx/>
              <a:buBlip>
                <a:blip r:embed="rId3"/>
              </a:buBlip>
              <a:defRPr/>
            </a:pPr>
            <a:r>
              <a:rPr lang="en-US" sz="1800">
                <a:latin typeface="Tahoma" charset="0"/>
                <a:cs typeface="+mn-cs"/>
              </a:rPr>
              <a:t>A PAC must register with the Federal Election Committee, in 10 days of its formation, providing name and address for the PAC, its treasurer and any connected organizations.</a:t>
            </a:r>
            <a:endParaRPr lang="en-US">
              <a:latin typeface="Arial" charset="0"/>
              <a:cs typeface="+mn-cs"/>
            </a:endParaRPr>
          </a:p>
          <a:p>
            <a:pPr eaLnBrk="1" hangingPunct="1">
              <a:buFontTx/>
              <a:buBlip>
                <a:blip r:embed="rId3"/>
              </a:buBlip>
              <a:defRPr/>
            </a:pPr>
            <a:endParaRPr lang="en-US">
              <a:latin typeface="Arial" charset="0"/>
              <a:cs typeface="+mn-cs"/>
            </a:endParaRPr>
          </a:p>
          <a:p>
            <a:pPr eaLnBrk="1" hangingPunct="1">
              <a:defRPr/>
            </a:pPr>
            <a:endParaRPr lang="en-US">
              <a:latin typeface="Arial" charset="0"/>
              <a:cs typeface="+mn-cs"/>
            </a:endParaRPr>
          </a:p>
        </p:txBody>
      </p:sp>
      <p:sp>
        <p:nvSpPr>
          <p:cNvPr id="49156" name="Text Box 4"/>
          <p:cNvSpPr txBox="1">
            <a:spLocks noChangeArrowheads="1"/>
          </p:cNvSpPr>
          <p:nvPr/>
        </p:nvSpPr>
        <p:spPr bwMode="auto">
          <a:xfrm>
            <a:off x="304800" y="1447800"/>
            <a:ext cx="8382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mtClean="0">
                <a:cs typeface="+mn-cs"/>
              </a:rPr>
              <a:t>A Political Action Committee (PAC) is a common term for a political committee set up for the purpose of raising and spending money to elect and defeat candidates. Most PACs represent ideological, business or labor interests. </a:t>
            </a:r>
          </a:p>
          <a:p>
            <a:pPr>
              <a:spcBef>
                <a:spcPct val="50000"/>
              </a:spcBef>
              <a:defRPr/>
            </a:pPr>
            <a:r>
              <a:rPr lang="en-US" smtClean="0">
                <a:cs typeface="+mn-cs"/>
              </a:rPr>
              <a:t>The following are federal campaign spending limits for PACs, which are in accordance with the Bipartisan Campaign Reform Act of 2002.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533400" y="-76200"/>
            <a:ext cx="8077200" cy="1311275"/>
          </a:xfrm>
        </p:spPr>
        <p:txBody>
          <a:bodyPr/>
          <a:lstStyle/>
          <a:p>
            <a:pPr eaLnBrk="1" hangingPunct="1">
              <a:defRPr/>
            </a:pPr>
            <a:r>
              <a:rPr lang="en-US">
                <a:latin typeface="Trebuchet MS" charset="0"/>
                <a:cs typeface="+mj-cs"/>
              </a:rPr>
              <a:t>The Rise of 527s</a:t>
            </a:r>
          </a:p>
        </p:txBody>
      </p:sp>
      <p:sp>
        <p:nvSpPr>
          <p:cNvPr id="50179" name="Rectangle 5"/>
          <p:cNvSpPr>
            <a:spLocks noChangeArrowheads="1"/>
          </p:cNvSpPr>
          <p:nvPr/>
        </p:nvSpPr>
        <p:spPr bwMode="auto">
          <a:xfrm>
            <a:off x="304800" y="1508125"/>
            <a:ext cx="32766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defRPr/>
            </a:pPr>
            <a:r>
              <a:rPr lang="en-US" sz="2000">
                <a:cs typeface="+mn-cs"/>
              </a:rPr>
              <a:t>Often called </a:t>
            </a:r>
            <a:r>
              <a:rPr lang="ja-JP" altLang="en-US" sz="2000">
                <a:cs typeface="+mn-cs"/>
              </a:rPr>
              <a:t>“</a:t>
            </a:r>
            <a:r>
              <a:rPr lang="en-US" sz="2000">
                <a:cs typeface="+mn-cs"/>
              </a:rPr>
              <a:t>soft money</a:t>
            </a:r>
            <a:r>
              <a:rPr lang="ja-JP" altLang="en-US" sz="2000">
                <a:cs typeface="+mn-cs"/>
              </a:rPr>
              <a:t>”</a:t>
            </a:r>
            <a:r>
              <a:rPr lang="en-US" sz="2000">
                <a:cs typeface="+mn-cs"/>
              </a:rPr>
              <a:t> PACs, a §527 organization can accept contributions in any amount from any source. </a:t>
            </a:r>
          </a:p>
          <a:p>
            <a:pPr eaLnBrk="1" hangingPunct="1">
              <a:defRPr/>
            </a:pPr>
            <a:endParaRPr lang="en-US" sz="2000">
              <a:cs typeface="+mn-cs"/>
            </a:endParaRPr>
          </a:p>
          <a:p>
            <a:pPr eaLnBrk="1" hangingPunct="1">
              <a:defRPr/>
            </a:pPr>
            <a:r>
              <a:rPr lang="en-US" sz="2000">
                <a:cs typeface="+mn-cs"/>
              </a:rPr>
              <a:t>Because 527 organizations do not make expenditures that directly advocate for the election or defeat of candidates they are largely unregulated by the FEC and not subject to the same limits.</a:t>
            </a:r>
          </a:p>
        </p:txBody>
      </p:sp>
      <p:graphicFrame>
        <p:nvGraphicFramePr>
          <p:cNvPr id="37185" name="Group 321"/>
          <p:cNvGraphicFramePr>
            <a:graphicFrameLocks noGrp="1"/>
          </p:cNvGraphicFramePr>
          <p:nvPr>
            <p:ph idx="1"/>
          </p:nvPr>
        </p:nvGraphicFramePr>
        <p:xfrm>
          <a:off x="3657600" y="1295400"/>
          <a:ext cx="5029200" cy="4697411"/>
        </p:xfrm>
        <a:graphic>
          <a:graphicData uri="http://schemas.openxmlformats.org/drawingml/2006/table">
            <a:tbl>
              <a:tblPr/>
              <a:tblGrid>
                <a:gridCol w="425450"/>
                <a:gridCol w="3116263"/>
                <a:gridCol w="1487487"/>
              </a:tblGrid>
              <a:tr h="3699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Tahoma" charset="0"/>
                        <a:ea typeface="ＭＳ Ｐゴシック"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Committee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Expenditures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195"/>
                      </a:schemeClr>
                    </a:solidFill>
                  </a:tcPr>
                </a:tc>
              </a:tr>
              <a:tr h="335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1</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America Coming Together</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$78,040,480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2</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Joint Victory Campaign 2004</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$72,588,053</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3</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Media Fund</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$57,694,580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4</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Service Employees Int</a:t>
                      </a:r>
                      <a:r>
                        <a:rPr kumimoji="0" lang="ja-JP" altLang="en-US" sz="1600" b="0" i="0" u="none" strike="noStrike" cap="none" normalizeH="0" baseline="0">
                          <a:ln>
                            <a:noFill/>
                          </a:ln>
                          <a:solidFill>
                            <a:schemeClr val="tx1"/>
                          </a:solidFill>
                          <a:effectLst/>
                          <a:latin typeface="Tahoma" charset="0"/>
                          <a:ea typeface="ＭＳ Ｐゴシック" charset="0"/>
                        </a:rPr>
                        <a:t>’</a:t>
                      </a:r>
                      <a:r>
                        <a:rPr kumimoji="0" lang="en-US" sz="1600" b="0" i="0" u="none" strike="noStrike" cap="none" normalizeH="0" baseline="0">
                          <a:ln>
                            <a:noFill/>
                          </a:ln>
                          <a:solidFill>
                            <a:schemeClr val="tx1"/>
                          </a:solidFill>
                          <a:effectLst/>
                          <a:latin typeface="Tahoma" charset="0"/>
                          <a:ea typeface="ＭＳ Ｐゴシック" charset="0"/>
                        </a:rPr>
                        <a:t>l Union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$47,730,761</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Progress for America</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$35,631,378</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6</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American Federation of State, County, and Municipal Employees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$26,170,411</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7</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Swift Vets &amp; POWs for Truth</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$22,565,360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8</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MoveOn.org</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$21,565,803</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9</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College Republican National Committee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$17,260,655</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Club for Growth</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rPr>
                        <a:t>$13,074,256</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30" name="Text Box 317"/>
          <p:cNvSpPr txBox="1">
            <a:spLocks noChangeArrowheads="1"/>
          </p:cNvSpPr>
          <p:nvPr/>
        </p:nvSpPr>
        <p:spPr bwMode="auto">
          <a:xfrm>
            <a:off x="0" y="6545263"/>
            <a:ext cx="6934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i="1" smtClean="0">
                <a:latin typeface="Tahoma" charset="0"/>
                <a:cs typeface="+mn-cs"/>
              </a:rPr>
              <a:t>Source:</a:t>
            </a:r>
            <a:r>
              <a:rPr lang="en-US" sz="1200" smtClean="0">
                <a:latin typeface="Tahoma" charset="0"/>
                <a:cs typeface="+mn-cs"/>
              </a:rPr>
              <a:t> http://www.opensecrets.org/527s/527cmtes.asp?level=X&amp;format=&amp;cycle=2004</a:t>
            </a:r>
          </a:p>
        </p:txBody>
      </p:sp>
      <p:sp>
        <p:nvSpPr>
          <p:cNvPr id="37184" name="Text Box 320"/>
          <p:cNvSpPr txBox="1">
            <a:spLocks noChangeArrowheads="1"/>
          </p:cNvSpPr>
          <p:nvPr/>
        </p:nvSpPr>
        <p:spPr bwMode="auto">
          <a:xfrm>
            <a:off x="4114800" y="1981200"/>
            <a:ext cx="3124200" cy="3387725"/>
          </a:xfrm>
          <a:prstGeom prst="rect">
            <a:avLst/>
          </a:prstGeom>
          <a:gradFill rotWithShape="1">
            <a:gsLst>
              <a:gs pos="0">
                <a:schemeClr val="accent1"/>
              </a:gs>
              <a:gs pos="100000">
                <a:srgbClr val="794B5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mtClean="0">
                <a:cs typeface="+mn-cs"/>
              </a:rPr>
              <a:t>One of the leading Democratic interest groups, ACT was dedicated to defeating President Bush in November 2004. Run by longtime Democratic operatives and financed in part by wealthy Democratic donors, the group financed a massive voter mobilization effort in 17 battleground states.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37184"/>
                                        </p:tgtEl>
                                        <p:attrNameLst>
                                          <p:attrName>style.visibility</p:attrName>
                                        </p:attrNameLst>
                                      </p:cBhvr>
                                      <p:to>
                                        <p:strVal val="visible"/>
                                      </p:to>
                                    </p:set>
                                    <p:animEffect transition="in" filter="fade">
                                      <p:cBhvr>
                                        <p:cTn id="7" dur="1000"/>
                                        <p:tgtEl>
                                          <p:spTgt spid="37184"/>
                                        </p:tgtEl>
                                      </p:cBhvr>
                                    </p:animEffect>
                                    <p:anim calcmode="lin" valueType="num">
                                      <p:cBhvr>
                                        <p:cTn id="8" dur="1000" fill="hold"/>
                                        <p:tgtEl>
                                          <p:spTgt spid="37184"/>
                                        </p:tgtEl>
                                        <p:attrNameLst>
                                          <p:attrName>ppt_x</p:attrName>
                                        </p:attrNameLst>
                                      </p:cBhvr>
                                      <p:tavLst>
                                        <p:tav tm="0">
                                          <p:val>
                                            <p:strVal val="#ppt_x"/>
                                          </p:val>
                                        </p:tav>
                                        <p:tav tm="100000">
                                          <p:val>
                                            <p:strVal val="#ppt_x"/>
                                          </p:val>
                                        </p:tav>
                                      </p:tavLst>
                                    </p:anim>
                                    <p:anim calcmode="lin" valueType="num">
                                      <p:cBhvr>
                                        <p:cTn id="9" dur="900" decel="100000" fill="hold"/>
                                        <p:tgtEl>
                                          <p:spTgt spid="3718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1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718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37184"/>
                                        </p:tgtEl>
                                        <p:attrNameLst>
                                          <p:attrName>style.visibility</p:attrName>
                                        </p:attrNameLst>
                                      </p:cBhvr>
                                      <p:to>
                                        <p:strVal val="visible"/>
                                      </p:to>
                                    </p:set>
                                    <p:animEffect transition="in" filter="fade">
                                      <p:cBhvr>
                                        <p:cTn id="16" dur="1000"/>
                                        <p:tgtEl>
                                          <p:spTgt spid="37184"/>
                                        </p:tgtEl>
                                      </p:cBhvr>
                                    </p:animEffect>
                                    <p:anim calcmode="lin" valueType="num">
                                      <p:cBhvr>
                                        <p:cTn id="17" dur="1000" fill="hold"/>
                                        <p:tgtEl>
                                          <p:spTgt spid="37184"/>
                                        </p:tgtEl>
                                        <p:attrNameLst>
                                          <p:attrName>ppt_x</p:attrName>
                                        </p:attrNameLst>
                                      </p:cBhvr>
                                      <p:tavLst>
                                        <p:tav tm="0">
                                          <p:val>
                                            <p:strVal val="#ppt_x"/>
                                          </p:val>
                                        </p:tav>
                                        <p:tav tm="100000">
                                          <p:val>
                                            <p:strVal val="#ppt_x"/>
                                          </p:val>
                                        </p:tav>
                                      </p:tavLst>
                                    </p:anim>
                                    <p:anim calcmode="lin" valueType="num">
                                      <p:cBhvr>
                                        <p:cTn id="18" dur="900" decel="100000" fill="hold"/>
                                        <p:tgtEl>
                                          <p:spTgt spid="3718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184"/>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7184"/>
                                        </p:tgtEl>
                                        <p:attrNameLst>
                                          <p:attrName>style.visibility</p:attrName>
                                        </p:attrNameLst>
                                      </p:cBhvr>
                                      <p:to>
                                        <p:strVal val="hidden"/>
                                      </p:to>
                                    </p:set>
                                  </p:subTnLst>
                                </p:cTn>
                              </p:par>
                            </p:childTnLst>
                          </p:cTn>
                        </p:par>
                      </p:childTnLst>
                    </p:cTn>
                  </p:par>
                </p:childTnLst>
              </p:cTn>
              <p:nextCondLst>
                <p:cond evt="onClick" delay="0">
                  <p:tgtEl>
                    <p:spTgt spid="37185"/>
                  </p:tgtEl>
                </p:cond>
              </p:nextCondLst>
            </p:seq>
          </p:childTnLst>
        </p:cTn>
      </p:par>
    </p:tnLst>
    <p:bldLst>
      <p:bldP spid="37184" grpId="0" animBg="1"/>
      <p:bldP spid="37184" grpId="1"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a:latin typeface="Trebuchet MS" charset="0"/>
                <a:cs typeface="+mj-cs"/>
              </a:rPr>
              <a:t>Has Money Corrupted Our Electoral Process?</a:t>
            </a:r>
          </a:p>
        </p:txBody>
      </p:sp>
      <p:sp>
        <p:nvSpPr>
          <p:cNvPr id="81923" name="Rectangle 3"/>
          <p:cNvSpPr>
            <a:spLocks noGrp="1" noChangeArrowheads="1"/>
          </p:cNvSpPr>
          <p:nvPr>
            <p:ph type="body" sz="half" idx="1"/>
          </p:nvPr>
        </p:nvSpPr>
        <p:spPr>
          <a:xfrm>
            <a:off x="457200" y="2590800"/>
            <a:ext cx="5334000" cy="4724400"/>
          </a:xfrm>
        </p:spPr>
        <p:txBody>
          <a:bodyPr/>
          <a:lstStyle/>
          <a:p>
            <a:pPr eaLnBrk="1" hangingPunct="1">
              <a:lnSpc>
                <a:spcPct val="80000"/>
              </a:lnSpc>
              <a:buFontTx/>
              <a:buBlip>
                <a:blip r:embed="rId3"/>
              </a:buBlip>
              <a:defRPr/>
            </a:pPr>
            <a:r>
              <a:rPr lang="en-US" sz="2000">
                <a:latin typeface="Arial" charset="0"/>
                <a:cs typeface="+mn-cs"/>
              </a:rPr>
              <a:t>It gives wealthy people and groups and unfair advantage in influencing the election outcome;</a:t>
            </a:r>
          </a:p>
          <a:p>
            <a:pPr eaLnBrk="1" hangingPunct="1">
              <a:lnSpc>
                <a:spcPct val="80000"/>
              </a:lnSpc>
              <a:buFontTx/>
              <a:buBlip>
                <a:blip r:embed="rId3"/>
              </a:buBlip>
              <a:defRPr/>
            </a:pPr>
            <a:r>
              <a:rPr lang="en-US" sz="2000">
                <a:latin typeface="Arial" charset="0"/>
                <a:cs typeface="+mn-cs"/>
              </a:rPr>
              <a:t>It affects who votes and how they vote;</a:t>
            </a:r>
          </a:p>
          <a:p>
            <a:pPr eaLnBrk="1" hangingPunct="1">
              <a:lnSpc>
                <a:spcPct val="80000"/>
              </a:lnSpc>
              <a:buFontTx/>
              <a:buBlip>
                <a:blip r:embed="rId3"/>
              </a:buBlip>
              <a:defRPr/>
            </a:pPr>
            <a:r>
              <a:rPr lang="en-US" sz="2000">
                <a:latin typeface="Arial" charset="0"/>
                <a:cs typeface="+mn-cs"/>
              </a:rPr>
              <a:t>It becomes a condition for who runs for office and who does not;</a:t>
            </a:r>
          </a:p>
          <a:p>
            <a:pPr eaLnBrk="1" hangingPunct="1">
              <a:lnSpc>
                <a:spcPct val="80000"/>
              </a:lnSpc>
              <a:buFontTx/>
              <a:buBlip>
                <a:blip r:embed="rId3"/>
              </a:buBlip>
              <a:defRPr/>
            </a:pPr>
            <a:r>
              <a:rPr lang="en-US" sz="2000">
                <a:latin typeface="Arial" charset="0"/>
                <a:cs typeface="+mn-cs"/>
              </a:rPr>
              <a:t>It affects information that the electorate receives about the candidates and their issue positions;</a:t>
            </a:r>
          </a:p>
          <a:p>
            <a:pPr eaLnBrk="1" hangingPunct="1">
              <a:lnSpc>
                <a:spcPct val="80000"/>
              </a:lnSpc>
              <a:buFontTx/>
              <a:buBlip>
                <a:blip r:embed="rId3"/>
              </a:buBlip>
              <a:defRPr/>
            </a:pPr>
            <a:r>
              <a:rPr lang="en-US" sz="2000">
                <a:latin typeface="Arial" charset="0"/>
                <a:cs typeface="+mn-cs"/>
              </a:rPr>
              <a:t>It affects public perceptions of how the system is working and whether it is fair;</a:t>
            </a:r>
          </a:p>
        </p:txBody>
      </p:sp>
      <p:sp>
        <p:nvSpPr>
          <p:cNvPr id="51204" name="Text Box 4"/>
          <p:cNvSpPr txBox="1">
            <a:spLocks noChangeArrowheads="1"/>
          </p:cNvSpPr>
          <p:nvPr/>
        </p:nvSpPr>
        <p:spPr bwMode="auto">
          <a:xfrm>
            <a:off x="457200" y="16764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smtClean="0">
                <a:latin typeface="Tahoma" charset="0"/>
                <a:cs typeface="+mn-cs"/>
              </a:rPr>
              <a:t>What does money have to do with democracy?  A great deal!</a:t>
            </a:r>
          </a:p>
        </p:txBody>
      </p:sp>
      <p:sp>
        <p:nvSpPr>
          <p:cNvPr id="51205" name="Text Box 5"/>
          <p:cNvSpPr txBox="1">
            <a:spLocks noChangeArrowheads="1"/>
          </p:cNvSpPr>
          <p:nvPr/>
        </p:nvSpPr>
        <p:spPr bwMode="auto">
          <a:xfrm>
            <a:off x="152400" y="6477000"/>
            <a:ext cx="830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i="1" smtClean="0">
                <a:cs typeface="+mn-cs"/>
              </a:rPr>
              <a:t>Source:</a:t>
            </a:r>
            <a:r>
              <a:rPr lang="en-US" sz="1200" smtClean="0">
                <a:cs typeface="+mn-cs"/>
              </a:rPr>
              <a:t>  Stephen J. Wayne, </a:t>
            </a:r>
            <a:r>
              <a:rPr lang="en-US" sz="1200" u="sng" smtClean="0">
                <a:cs typeface="+mn-cs"/>
              </a:rPr>
              <a:t>Is This Any Way to Run a Democratic Election?</a:t>
            </a:r>
            <a:r>
              <a:rPr lang="en-US" sz="1200" smtClean="0">
                <a:cs typeface="+mn-cs"/>
              </a:rPr>
              <a:t> (2001): 85.</a:t>
            </a:r>
          </a:p>
        </p:txBody>
      </p:sp>
      <p:pic>
        <p:nvPicPr>
          <p:cNvPr id="103429" name="Picture 10" descr="%7bE160B74D-64EE-426C-BF3F-F52DEDA76302%7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96000" y="2514600"/>
            <a:ext cx="2581275" cy="365760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923">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1923">
                                            <p:txEl>
                                              <p:pRg st="1" end="1"/>
                                            </p:txEl>
                                          </p:spTgt>
                                        </p:tgtEl>
                                        <p:attrNameLst>
                                          <p:attrName>ppt_c</p:attrName>
                                        </p:attrNameLst>
                                      </p:cBhvr>
                                      <p:to>
                                        <a:schemeClr val="accent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1923">
                                            <p:txEl>
                                              <p:pRg st="2" end="2"/>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1923">
                                            <p:txEl>
                                              <p:pRg st="3" end="3"/>
                                            </p:txEl>
                                          </p:spTgt>
                                        </p:tgtEl>
                                        <p:attrNameLst>
                                          <p:attrName>ppt_c</p:attrName>
                                        </p:attrNameLst>
                                      </p:cBhvr>
                                      <p:to>
                                        <a:schemeClr val="accent1"/>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192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endParaRPr lang="en-US">
              <a:latin typeface="Arial Black" charset="0"/>
              <a:cs typeface="+mj-cs"/>
            </a:endParaRPr>
          </a:p>
        </p:txBody>
      </p:sp>
      <p:sp>
        <p:nvSpPr>
          <p:cNvPr id="52227" name="Rectangle 3"/>
          <p:cNvSpPr>
            <a:spLocks noGrp="1" noChangeArrowheads="1"/>
          </p:cNvSpPr>
          <p:nvPr>
            <p:ph type="body" idx="1"/>
          </p:nvPr>
        </p:nvSpPr>
        <p:spPr/>
        <p:txBody>
          <a:bodyPr/>
          <a:lstStyle/>
          <a:p>
            <a:pPr eaLnBrk="1" hangingPunct="1">
              <a:defRPr/>
            </a:pPr>
            <a:endParaRPr lang="en-US">
              <a:latin typeface="Arial" charset="0"/>
              <a:cs typeface="+mn-cs"/>
            </a:endParaRPr>
          </a:p>
        </p:txBody>
      </p:sp>
    </p:spTree>
  </p:cSld>
  <p:clrMapOvr>
    <a:masterClrMapping/>
  </p:clrMapOvr>
  <p:transition xmlns:p14="http://schemas.microsoft.com/office/powerpoint/2010/main" spd="slow"/>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3042" name="Group 274"/>
          <p:cNvGraphicFramePr>
            <a:graphicFrameLocks noGrp="1"/>
          </p:cNvGraphicFramePr>
          <p:nvPr/>
        </p:nvGraphicFramePr>
        <p:xfrm>
          <a:off x="381000" y="304800"/>
          <a:ext cx="8382000" cy="6096000"/>
        </p:xfrm>
        <a:graphic>
          <a:graphicData uri="http://schemas.openxmlformats.org/drawingml/2006/table">
            <a:tbl>
              <a:tblPr/>
              <a:tblGrid>
                <a:gridCol w="3595688"/>
                <a:gridCol w="1830387"/>
                <a:gridCol w="1460500"/>
                <a:gridCol w="1495425"/>
              </a:tblGrid>
              <a:tr h="33528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 </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solidFill>
                      <a:schemeClr val="tx2">
                        <a:alpha val="50195"/>
                      </a:schemeClr>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Times New Roman" charset="0"/>
                        </a:rPr>
                        <a:t>Primary Candidates</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solidFill>
                      <a:schemeClr val="tx2">
                        <a:alpha val="50195"/>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Times New Roman" charset="0"/>
                        </a:rPr>
                        <a:t>    GENERAL ELECTION</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solidFill>
                      <a:schemeClr val="tx2">
                        <a:alpha val="50195"/>
                      </a:schemeClr>
                    </a:solidFill>
                  </a:tcPr>
                </a:tc>
                <a:tc hMerge="1">
                  <a:txBody>
                    <a:bodyPr/>
                    <a:lstStyle/>
                    <a:p>
                      <a:endParaRPr lang="en-US"/>
                    </a:p>
                  </a:txBody>
                  <a:tcPr/>
                </a:tc>
              </a:tr>
              <a:tr h="82296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Times New Roman" charset="0"/>
                        </a:rPr>
                        <a:t>Major Party Nominees</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solidFill>
                      <a:schemeClr val="tx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Times New Roman" charset="0"/>
                        </a:rPr>
                        <a:t>Minor/New Party Nominees</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solidFill>
                      <a:schemeClr val="tx2">
                        <a:alpha val="50195"/>
                      </a:schemeClr>
                    </a:solidFill>
                  </a:tcPr>
                </a:tc>
              </a:tr>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National Spending Limit</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$10 mil. + COLA</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 $20 mil. + COLA</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$20 mil. + COLA</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State Spending Limit</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The greater of $200,000 + COLA or $0.16 x state VAP</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None</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None</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Exempt Fundraising Limit </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 20% of national limit</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Not applicable</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20% of national limit</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r>
              <a:tr h="13106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Maximum Public Funds Candidate May Receive</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50% of national limit</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Same as national limit</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Percentage of national limit based on candidate's popular vote.</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National Party Spending Limit for Candidate</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Not applicable</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$0.02 x VAP of U.S. + COLA</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$0.02 x VAP of U.S. + COLA </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Limit on Spending from Candidate's Personal Funds</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$50,000</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 $50,000</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Times New Roman" charset="0"/>
                        </a:rPr>
                        <a:t> $50,000</a:t>
                      </a:r>
                      <a:endParaRPr kumimoji="0" lang="en-US" sz="3200" b="0" i="0" u="none" strike="noStrike" cap="none" normalizeH="0" baseline="0">
                        <a:ln>
                          <a:noFill/>
                        </a:ln>
                        <a:solidFill>
                          <a:schemeClr val="tx1"/>
                        </a:solidFill>
                        <a:effectLst/>
                        <a:latin typeface="Tahoma" charset="0"/>
                        <a:ea typeface="ＭＳ Ｐゴシック" charset="0"/>
                      </a:endParaRPr>
                    </a:p>
                  </a:txBody>
                  <a:tcPr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72485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533400"/>
            <a:ext cx="8077200" cy="1311275"/>
          </a:xfrm>
        </p:spPr>
        <p:txBody>
          <a:bodyPr/>
          <a:lstStyle/>
          <a:p>
            <a:pPr eaLnBrk="1" hangingPunct="1">
              <a:defRPr/>
            </a:pPr>
            <a:r>
              <a:rPr lang="en-US" sz="3600">
                <a:latin typeface="Trebuchet MS" charset="0"/>
                <a:cs typeface="+mj-cs"/>
              </a:rPr>
              <a:t>Washington on the </a:t>
            </a:r>
            <a:r>
              <a:rPr lang="ja-JP" altLang="en-US" sz="3600">
                <a:latin typeface="Trebuchet MS" charset="0"/>
                <a:cs typeface="+mj-cs"/>
              </a:rPr>
              <a:t>“</a:t>
            </a:r>
            <a:r>
              <a:rPr lang="en-US" sz="3600">
                <a:latin typeface="Trebuchet MS" charset="0"/>
                <a:cs typeface="+mj-cs"/>
              </a:rPr>
              <a:t>customary means of winning votes</a:t>
            </a:r>
            <a:r>
              <a:rPr lang="ja-JP" altLang="en-US" sz="3600">
                <a:latin typeface="Trebuchet MS" charset="0"/>
                <a:cs typeface="+mj-cs"/>
              </a:rPr>
              <a:t>”</a:t>
            </a:r>
            <a:r>
              <a:rPr lang="en-US" sz="3600">
                <a:latin typeface="Arial Black" charset="0"/>
                <a:cs typeface="+mj-cs"/>
              </a:rPr>
              <a:t>  </a:t>
            </a:r>
            <a:br>
              <a:rPr lang="en-US" sz="3600">
                <a:latin typeface="Arial Black" charset="0"/>
                <a:cs typeface="+mj-cs"/>
              </a:rPr>
            </a:br>
            <a:endParaRPr lang="en-US" sz="3600">
              <a:latin typeface="Arial Black" charset="0"/>
              <a:cs typeface="+mj-cs"/>
            </a:endParaRPr>
          </a:p>
        </p:txBody>
      </p:sp>
      <p:sp>
        <p:nvSpPr>
          <p:cNvPr id="106501" name="Rectangle 5"/>
          <p:cNvSpPr>
            <a:spLocks noGrp="1" noChangeArrowheads="1"/>
          </p:cNvSpPr>
          <p:nvPr>
            <p:ph type="body" sz="half" idx="1"/>
          </p:nvPr>
        </p:nvSpPr>
        <p:spPr>
          <a:xfrm>
            <a:off x="609600" y="1752600"/>
            <a:ext cx="3962400" cy="4724400"/>
          </a:xfrm>
        </p:spPr>
        <p:txBody>
          <a:bodyPr/>
          <a:lstStyle/>
          <a:p>
            <a:pPr eaLnBrk="1" hangingPunct="1">
              <a:buFontTx/>
              <a:buBlip>
                <a:blip r:embed="rId3"/>
              </a:buBlip>
              <a:defRPr/>
            </a:pPr>
            <a:r>
              <a:rPr lang="en-US" sz="2800">
                <a:latin typeface="Verdana" charset="0"/>
                <a:cs typeface="+mn-cs"/>
              </a:rPr>
              <a:t>28 gallons of rum</a:t>
            </a:r>
          </a:p>
          <a:p>
            <a:pPr eaLnBrk="1" hangingPunct="1">
              <a:buFontTx/>
              <a:buBlip>
                <a:blip r:embed="rId3"/>
              </a:buBlip>
              <a:defRPr/>
            </a:pPr>
            <a:r>
              <a:rPr lang="en-US" sz="2800">
                <a:latin typeface="Verdana" charset="0"/>
                <a:cs typeface="+mn-cs"/>
              </a:rPr>
              <a:t>50 gallons of rum punch</a:t>
            </a:r>
          </a:p>
          <a:p>
            <a:pPr eaLnBrk="1" hangingPunct="1">
              <a:buFontTx/>
              <a:buBlip>
                <a:blip r:embed="rId3"/>
              </a:buBlip>
              <a:defRPr/>
            </a:pPr>
            <a:r>
              <a:rPr lang="en-US" sz="2800">
                <a:latin typeface="Verdana" charset="0"/>
                <a:cs typeface="+mn-cs"/>
              </a:rPr>
              <a:t>34 gallons of wine</a:t>
            </a:r>
          </a:p>
          <a:p>
            <a:pPr eaLnBrk="1" hangingPunct="1">
              <a:buFontTx/>
              <a:buBlip>
                <a:blip r:embed="rId3"/>
              </a:buBlip>
              <a:defRPr/>
            </a:pPr>
            <a:r>
              <a:rPr lang="en-US" sz="2800">
                <a:latin typeface="Verdana" charset="0"/>
                <a:cs typeface="+mn-cs"/>
              </a:rPr>
              <a:t>46 gallons of beer</a:t>
            </a:r>
          </a:p>
          <a:p>
            <a:pPr eaLnBrk="1" hangingPunct="1">
              <a:buFontTx/>
              <a:buBlip>
                <a:blip r:embed="rId3"/>
              </a:buBlip>
              <a:defRPr/>
            </a:pPr>
            <a:r>
              <a:rPr lang="en-US" sz="2800">
                <a:latin typeface="Verdana" charset="0"/>
                <a:cs typeface="+mn-cs"/>
              </a:rPr>
              <a:t>2 gallons of cider royal</a:t>
            </a:r>
          </a:p>
          <a:p>
            <a:pPr eaLnBrk="1" hangingPunct="1">
              <a:defRPr/>
            </a:pPr>
            <a:endParaRPr lang="en-US" sz="1800">
              <a:latin typeface="Verdana" charset="0"/>
              <a:cs typeface="+mn-cs"/>
            </a:endParaRPr>
          </a:p>
        </p:txBody>
      </p:sp>
      <p:pic>
        <p:nvPicPr>
          <p:cNvPr id="30723" name="Picture 8" descr="Washington_177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29200" y="1752600"/>
            <a:ext cx="3429000" cy="403860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2" name="Text Box 6"/>
          <p:cNvSpPr txBox="1">
            <a:spLocks noChangeArrowheads="1"/>
          </p:cNvSpPr>
          <p:nvPr/>
        </p:nvSpPr>
        <p:spPr bwMode="auto">
          <a:xfrm>
            <a:off x="685800" y="6172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i="1" smtClean="0">
                <a:solidFill>
                  <a:schemeClr val="tx2"/>
                </a:solidFill>
                <a:latin typeface="Verdana" charset="0"/>
                <a:cs typeface="+mn-cs"/>
              </a:rPr>
              <a:t>There were only 391 eligible voters in his district!</a:t>
            </a:r>
          </a:p>
        </p:txBody>
      </p:sp>
      <p:pic>
        <p:nvPicPr>
          <p:cNvPr id="106510" name="Picture 14"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505200"/>
            <a:ext cx="7286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6501">
                                            <p:txEl>
                                              <p:pRg st="0" end="0"/>
                                            </p:txEl>
                                          </p:spTgt>
                                        </p:tgtEl>
                                        <p:attrNameLst>
                                          <p:attrName>style.visibility</p:attrName>
                                        </p:attrNameLst>
                                      </p:cBhvr>
                                      <p:to>
                                        <p:strVal val="visible"/>
                                      </p:to>
                                    </p:set>
                                    <p:animEffect transition="in" filter="fade">
                                      <p:cBhvr>
                                        <p:cTn id="7" dur="1000"/>
                                        <p:tgtEl>
                                          <p:spTgt spid="106501">
                                            <p:txEl>
                                              <p:pRg st="0" end="0"/>
                                            </p:txEl>
                                          </p:spTgt>
                                        </p:tgtEl>
                                      </p:cBhvr>
                                    </p:animEffect>
                                    <p:anim calcmode="lin" valueType="num">
                                      <p:cBhvr>
                                        <p:cTn id="8" dur="1000" fill="hold"/>
                                        <p:tgtEl>
                                          <p:spTgt spid="10650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650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650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6501">
                                            <p:txEl>
                                              <p:pRg st="1" end="1"/>
                                            </p:txEl>
                                          </p:spTgt>
                                        </p:tgtEl>
                                        <p:attrNameLst>
                                          <p:attrName>style.visibility</p:attrName>
                                        </p:attrNameLst>
                                      </p:cBhvr>
                                      <p:to>
                                        <p:strVal val="visible"/>
                                      </p:to>
                                    </p:set>
                                    <p:animEffect transition="in" filter="fade">
                                      <p:cBhvr>
                                        <p:cTn id="15" dur="1000"/>
                                        <p:tgtEl>
                                          <p:spTgt spid="106501">
                                            <p:txEl>
                                              <p:pRg st="1" end="1"/>
                                            </p:txEl>
                                          </p:spTgt>
                                        </p:tgtEl>
                                      </p:cBhvr>
                                    </p:animEffect>
                                    <p:anim calcmode="lin" valueType="num">
                                      <p:cBhvr>
                                        <p:cTn id="16" dur="1000" fill="hold"/>
                                        <p:tgtEl>
                                          <p:spTgt spid="10650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650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650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6501">
                                            <p:txEl>
                                              <p:pRg st="2" end="2"/>
                                            </p:txEl>
                                          </p:spTgt>
                                        </p:tgtEl>
                                        <p:attrNameLst>
                                          <p:attrName>style.visibility</p:attrName>
                                        </p:attrNameLst>
                                      </p:cBhvr>
                                      <p:to>
                                        <p:strVal val="visible"/>
                                      </p:to>
                                    </p:set>
                                    <p:animEffect transition="in" filter="fade">
                                      <p:cBhvr>
                                        <p:cTn id="23" dur="1000"/>
                                        <p:tgtEl>
                                          <p:spTgt spid="106501">
                                            <p:txEl>
                                              <p:pRg st="2" end="2"/>
                                            </p:txEl>
                                          </p:spTgt>
                                        </p:tgtEl>
                                      </p:cBhvr>
                                    </p:animEffect>
                                    <p:anim calcmode="lin" valueType="num">
                                      <p:cBhvr>
                                        <p:cTn id="24" dur="1000" fill="hold"/>
                                        <p:tgtEl>
                                          <p:spTgt spid="10650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650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650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6501">
                                            <p:txEl>
                                              <p:pRg st="3" end="3"/>
                                            </p:txEl>
                                          </p:spTgt>
                                        </p:tgtEl>
                                        <p:attrNameLst>
                                          <p:attrName>style.visibility</p:attrName>
                                        </p:attrNameLst>
                                      </p:cBhvr>
                                      <p:to>
                                        <p:strVal val="visible"/>
                                      </p:to>
                                    </p:set>
                                    <p:animEffect transition="in" filter="fade">
                                      <p:cBhvr>
                                        <p:cTn id="31" dur="1000"/>
                                        <p:tgtEl>
                                          <p:spTgt spid="106501">
                                            <p:txEl>
                                              <p:pRg st="3" end="3"/>
                                            </p:txEl>
                                          </p:spTgt>
                                        </p:tgtEl>
                                      </p:cBhvr>
                                    </p:animEffect>
                                    <p:anim calcmode="lin" valueType="num">
                                      <p:cBhvr>
                                        <p:cTn id="32" dur="1000" fill="hold"/>
                                        <p:tgtEl>
                                          <p:spTgt spid="10650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650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650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6501">
                                            <p:txEl>
                                              <p:pRg st="4" end="4"/>
                                            </p:txEl>
                                          </p:spTgt>
                                        </p:tgtEl>
                                        <p:attrNameLst>
                                          <p:attrName>style.visibility</p:attrName>
                                        </p:attrNameLst>
                                      </p:cBhvr>
                                      <p:to>
                                        <p:strVal val="visible"/>
                                      </p:to>
                                    </p:set>
                                    <p:animEffect transition="in" filter="fade">
                                      <p:cBhvr>
                                        <p:cTn id="39" dur="1000"/>
                                        <p:tgtEl>
                                          <p:spTgt spid="106501">
                                            <p:txEl>
                                              <p:pRg st="4" end="4"/>
                                            </p:txEl>
                                          </p:spTgt>
                                        </p:tgtEl>
                                      </p:cBhvr>
                                    </p:animEffect>
                                    <p:anim calcmode="lin" valueType="num">
                                      <p:cBhvr>
                                        <p:cTn id="40" dur="1000" fill="hold"/>
                                        <p:tgtEl>
                                          <p:spTgt spid="106501">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650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650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6502"/>
                                        </p:tgtEl>
                                        <p:attrNameLst>
                                          <p:attrName>style.visibility</p:attrName>
                                        </p:attrNameLst>
                                      </p:cBhvr>
                                      <p:to>
                                        <p:strVal val="visible"/>
                                      </p:to>
                                    </p:set>
                                    <p:animEffect transition="in" filter="dissolve">
                                      <p:cBhvr>
                                        <p:cTn id="47" dur="500"/>
                                        <p:tgtEl>
                                          <p:spTgt spid="10650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06510"/>
                                        </p:tgtEl>
                                        <p:attrNameLst>
                                          <p:attrName>style.visibility</p:attrName>
                                        </p:attrNameLst>
                                      </p:cBhvr>
                                      <p:to>
                                        <p:strVal val="visible"/>
                                      </p:to>
                                    </p:set>
                                    <p:animEffect transition="in" filter="dissolve">
                                      <p:cBhvr>
                                        <p:cTn id="52" dur="500"/>
                                        <p:tgtEl>
                                          <p:spTgt spid="106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build="p"/>
      <p:bldP spid="1065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defRPr/>
            </a:pPr>
            <a:r>
              <a:rPr lang="en-US" sz="3600">
                <a:latin typeface="Trebuchet MS" charset="0"/>
                <a:cs typeface="+mj-cs"/>
              </a:rPr>
              <a:t>Lincoln</a:t>
            </a:r>
            <a:r>
              <a:rPr lang="ja-JP" altLang="en-US" sz="3600">
                <a:latin typeface="Trebuchet MS" charset="0"/>
                <a:cs typeface="+mj-cs"/>
              </a:rPr>
              <a:t>’</a:t>
            </a:r>
            <a:r>
              <a:rPr lang="en-US" sz="3600">
                <a:latin typeface="Trebuchet MS" charset="0"/>
                <a:cs typeface="+mj-cs"/>
              </a:rPr>
              <a:t>s Campaign Expenses in 1846</a:t>
            </a:r>
          </a:p>
        </p:txBody>
      </p:sp>
      <p:sp>
        <p:nvSpPr>
          <p:cNvPr id="10243" name="Text Box 5"/>
          <p:cNvSpPr txBox="1">
            <a:spLocks noChangeArrowheads="1"/>
          </p:cNvSpPr>
          <p:nvPr/>
        </p:nvSpPr>
        <p:spPr bwMode="auto">
          <a:xfrm>
            <a:off x="457200" y="1524000"/>
            <a:ext cx="43434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US" sz="2400" i="1" smtClean="0">
                <a:latin typeface="Verdana" charset="0"/>
                <a:cs typeface="+mn-cs"/>
              </a:rPr>
              <a:t>75</a:t>
            </a:r>
            <a:r>
              <a:rPr lang="en-US" sz="2400" i="1" smtClean="0">
                <a:latin typeface="Verdana" charset="0"/>
                <a:cs typeface="Tahoma" charset="0"/>
              </a:rPr>
              <a:t>¢ for a barrel of cider</a:t>
            </a:r>
          </a:p>
          <a:p>
            <a:pPr algn="r">
              <a:spcBef>
                <a:spcPct val="50000"/>
              </a:spcBef>
              <a:defRPr/>
            </a:pPr>
            <a:r>
              <a:rPr lang="ja-JP" altLang="en-US" sz="2400" smtClean="0">
                <a:latin typeface="Verdana" charset="0"/>
                <a:cs typeface="+mn-cs"/>
              </a:rPr>
              <a:t>“</a:t>
            </a:r>
            <a:r>
              <a:rPr lang="en-US" sz="2400" smtClean="0">
                <a:latin typeface="Verdana" charset="0"/>
                <a:cs typeface="+mn-cs"/>
              </a:rPr>
              <a:t>I did not need the money. I made the canvass on my own horse; my entertainment, being at the houses of friends, cost me nothing; and my only outlay was seventy-five cents for a barrel of cider, which some farm-hands insisted I should treat them to.</a:t>
            </a:r>
            <a:r>
              <a:rPr lang="ja-JP" altLang="en-US" sz="2400" smtClean="0">
                <a:latin typeface="Verdana" charset="0"/>
                <a:cs typeface="+mn-cs"/>
              </a:rPr>
              <a:t>”</a:t>
            </a:r>
            <a:r>
              <a:rPr lang="en-US" sz="2400" smtClean="0">
                <a:latin typeface="Verdana" charset="0"/>
                <a:cs typeface="+mn-cs"/>
              </a:rPr>
              <a:t> </a:t>
            </a:r>
          </a:p>
        </p:txBody>
      </p:sp>
      <p:pic>
        <p:nvPicPr>
          <p:cNvPr id="32771" name="Picture 7" descr="3g02439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940" t="9375" r="11880" b="9375"/>
          <a:stretch>
            <a:fillRect/>
          </a:stretch>
        </p:blipFill>
        <p:spPr>
          <a:xfrm>
            <a:off x="5105400" y="1676400"/>
            <a:ext cx="3522663"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3200">
                <a:latin typeface="Trebuchet MS" charset="0"/>
                <a:cs typeface="+mj-cs"/>
              </a:rPr>
              <a:t>Why do we spend so much more today?</a:t>
            </a:r>
          </a:p>
        </p:txBody>
      </p:sp>
      <p:sp>
        <p:nvSpPr>
          <p:cNvPr id="11267" name="Rectangle 4"/>
          <p:cNvSpPr>
            <a:spLocks noGrp="1" noChangeArrowheads="1"/>
          </p:cNvSpPr>
          <p:nvPr>
            <p:ph type="body" idx="1"/>
          </p:nvPr>
        </p:nvSpPr>
        <p:spPr/>
        <p:txBody>
          <a:bodyPr/>
          <a:lstStyle/>
          <a:p>
            <a:pPr eaLnBrk="1" hangingPunct="1">
              <a:buFont typeface="Wingdings" charset="0"/>
              <a:buChar char="§"/>
              <a:defRPr/>
            </a:pPr>
            <a:r>
              <a:rPr lang="en-US" sz="2400" dirty="0">
                <a:latin typeface="Arial" charset="0"/>
                <a:cs typeface="+mn-cs"/>
              </a:rPr>
              <a:t>Expansion of the electorate</a:t>
            </a:r>
            <a:r>
              <a:rPr lang="en-US" sz="2400" dirty="0" smtClean="0">
                <a:latin typeface="Arial" charset="0"/>
                <a:cs typeface="+mn-cs"/>
              </a:rPr>
              <a:t>:</a:t>
            </a:r>
          </a:p>
          <a:p>
            <a:pPr marL="0" indent="0" eaLnBrk="1" hangingPunct="1">
              <a:buNone/>
              <a:defRPr/>
            </a:pPr>
            <a:endParaRPr lang="en-US" sz="2400" dirty="0">
              <a:latin typeface="Arial" charset="0"/>
              <a:cs typeface="+mn-cs"/>
            </a:endParaRPr>
          </a:p>
          <a:p>
            <a:pPr eaLnBrk="1" hangingPunct="1">
              <a:buFont typeface="Wingdings" charset="0"/>
              <a:buChar char="§"/>
              <a:defRPr/>
            </a:pPr>
            <a:r>
              <a:rPr lang="en-US" sz="2400" dirty="0" smtClean="0">
                <a:latin typeface="Arial" charset="0"/>
                <a:cs typeface="+mn-cs"/>
              </a:rPr>
              <a:t>Increasing </a:t>
            </a:r>
            <a:r>
              <a:rPr lang="en-US" sz="2400" dirty="0">
                <a:latin typeface="Arial" charset="0"/>
                <a:cs typeface="+mn-cs"/>
              </a:rPr>
              <a:t>government involvement in the economy</a:t>
            </a:r>
            <a:r>
              <a:rPr lang="en-US" sz="2400" dirty="0" smtClean="0">
                <a:latin typeface="Arial" charset="0"/>
                <a:cs typeface="+mn-cs"/>
              </a:rPr>
              <a:t>:</a:t>
            </a:r>
          </a:p>
          <a:p>
            <a:pPr marL="0" indent="0" eaLnBrk="1" hangingPunct="1">
              <a:buNone/>
              <a:defRPr/>
            </a:pPr>
            <a:endParaRPr lang="en-US" sz="2400" dirty="0">
              <a:latin typeface="Arial" charset="0"/>
              <a:cs typeface="+mn-cs"/>
            </a:endParaRPr>
          </a:p>
          <a:p>
            <a:pPr eaLnBrk="1" hangingPunct="1">
              <a:buFont typeface="Wingdings" charset="0"/>
              <a:buChar char="§"/>
              <a:defRPr/>
            </a:pPr>
            <a:r>
              <a:rPr lang="en-US" sz="2400" dirty="0" smtClean="0">
                <a:latin typeface="Arial" charset="0"/>
                <a:cs typeface="+mn-cs"/>
              </a:rPr>
              <a:t>Cost </a:t>
            </a:r>
            <a:r>
              <a:rPr lang="en-US" sz="2400" dirty="0">
                <a:latin typeface="Arial" charset="0"/>
                <a:cs typeface="+mn-cs"/>
              </a:rPr>
              <a:t>of mass media</a:t>
            </a:r>
          </a:p>
          <a:p>
            <a:pPr lvl="1" eaLnBrk="1" hangingPunct="1">
              <a:defRPr/>
            </a:pPr>
            <a:endParaRPr lang="en-US" sz="1800" dirty="0">
              <a:latin typeface="Arial" charset="0"/>
            </a:endParaRPr>
          </a:p>
          <a:p>
            <a:pPr lvl="1" eaLnBrk="1" hangingPunct="1">
              <a:defRPr/>
            </a:pPr>
            <a:endParaRPr lang="en-US" sz="2000" dirty="0">
              <a:latin typeface="Arial" charset="0"/>
            </a:endParaRPr>
          </a:p>
          <a:p>
            <a:pPr eaLnBrk="1" hangingPunct="1">
              <a:defRPr/>
            </a:pPr>
            <a:endParaRPr lang="en-US" sz="2400" dirty="0">
              <a:latin typeface="Arial" charset="0"/>
              <a:cs typeface="+mn-cs"/>
            </a:endParaRPr>
          </a:p>
        </p:txBody>
      </p:sp>
      <p:pic>
        <p:nvPicPr>
          <p:cNvPr id="34819" name="Picture 6" descr="0000000aaaaaabaracktv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43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ep purple design template">
  <a:themeElements>
    <a:clrScheme name="Deep purple design template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fontScheme name="Deep purpl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ep purple design template 1">
        <a:dk1>
          <a:srgbClr val="F8F8F8"/>
        </a:dk1>
        <a:lt1>
          <a:srgbClr val="FFFFFF"/>
        </a:lt1>
        <a:dk2>
          <a:srgbClr val="FCD4DE"/>
        </a:dk2>
        <a:lt2>
          <a:srgbClr val="333333"/>
        </a:lt2>
        <a:accent1>
          <a:srgbClr val="B2B2B2"/>
        </a:accent1>
        <a:accent2>
          <a:srgbClr val="808080"/>
        </a:accent2>
        <a:accent3>
          <a:srgbClr val="FFFFFF"/>
        </a:accent3>
        <a:accent4>
          <a:srgbClr val="D4D4D4"/>
        </a:accent4>
        <a:accent5>
          <a:srgbClr val="D5D5D5"/>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Deep purple design template 2">
        <a:dk1>
          <a:srgbClr val="DDDDDD"/>
        </a:dk1>
        <a:lt1>
          <a:srgbClr val="FFFFFF"/>
        </a:lt1>
        <a:dk2>
          <a:srgbClr val="FED2D2"/>
        </a:dk2>
        <a:lt2>
          <a:srgbClr val="808080"/>
        </a:lt2>
        <a:accent1>
          <a:srgbClr val="BF97A1"/>
        </a:accent1>
        <a:accent2>
          <a:srgbClr val="333399"/>
        </a:accent2>
        <a:accent3>
          <a:srgbClr val="FFFFFF"/>
        </a:accent3>
        <a:accent4>
          <a:srgbClr val="BDBDBD"/>
        </a:accent4>
        <a:accent5>
          <a:srgbClr val="DCC9CD"/>
        </a:accent5>
        <a:accent6>
          <a:srgbClr val="2D2D8A"/>
        </a:accent6>
        <a:hlink>
          <a:srgbClr val="FFCCCC"/>
        </a:hlink>
        <a:folHlink>
          <a:srgbClr val="996600"/>
        </a:folHlink>
      </a:clrScheme>
      <a:clrMap bg1="lt1" tx1="dk1" bg2="lt2" tx2="dk2" accent1="accent1" accent2="accent2" accent3="accent3" accent4="accent4" accent5="accent5" accent6="accent6" hlink="hlink" folHlink="folHlink"/>
    </a:extraClrScheme>
    <a:extraClrScheme>
      <a:clrScheme name="Deep purple design template 3">
        <a:dk1>
          <a:srgbClr val="F5E7E8"/>
        </a:dk1>
        <a:lt1>
          <a:srgbClr val="FFFFFF"/>
        </a:lt1>
        <a:dk2>
          <a:srgbClr val="FFCCCC"/>
        </a:dk2>
        <a:lt2>
          <a:srgbClr val="969696"/>
        </a:lt2>
        <a:accent1>
          <a:srgbClr val="C38BA3"/>
        </a:accent1>
        <a:accent2>
          <a:srgbClr val="FF9966"/>
        </a:accent2>
        <a:accent3>
          <a:srgbClr val="FFFFFF"/>
        </a:accent3>
        <a:accent4>
          <a:srgbClr val="D1C5C6"/>
        </a:accent4>
        <a:accent5>
          <a:srgbClr val="DEC4CE"/>
        </a:accent5>
        <a:accent6>
          <a:srgbClr val="E78A5C"/>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Deep purple design template 4">
        <a:dk1>
          <a:srgbClr val="FFF3F3"/>
        </a:dk1>
        <a:lt1>
          <a:srgbClr val="FFFFFF"/>
        </a:lt1>
        <a:dk2>
          <a:srgbClr val="FFB9BE"/>
        </a:dk2>
        <a:lt2>
          <a:srgbClr val="808080"/>
        </a:lt2>
        <a:accent1>
          <a:srgbClr val="E5B3CC"/>
        </a:accent1>
        <a:accent2>
          <a:srgbClr val="F9DFE8"/>
        </a:accent2>
        <a:accent3>
          <a:srgbClr val="FFFFFF"/>
        </a:accent3>
        <a:accent4>
          <a:srgbClr val="DAD0D0"/>
        </a:accent4>
        <a:accent5>
          <a:srgbClr val="F0D6E2"/>
        </a:accent5>
        <a:accent6>
          <a:srgbClr val="E2CAD2"/>
        </a:accent6>
        <a:hlink>
          <a:srgbClr val="993366"/>
        </a:hlink>
        <a:folHlink>
          <a:srgbClr val="E45A9F"/>
        </a:folHlink>
      </a:clrScheme>
      <a:clrMap bg1="lt1" tx1="dk1" bg2="lt2" tx2="dk2" accent1="accent1" accent2="accent2" accent3="accent3" accent4="accent4" accent5="accent5" accent6="accent6" hlink="hlink" folHlink="folHlink"/>
    </a:extraClrScheme>
    <a:extraClrScheme>
      <a:clrScheme name="Deep purple design template 5">
        <a:dk1>
          <a:srgbClr val="ED9DBD"/>
        </a:dk1>
        <a:lt1>
          <a:srgbClr val="F7DDE6"/>
        </a:lt1>
        <a:dk2>
          <a:srgbClr val="FFCCCC"/>
        </a:dk2>
        <a:lt2>
          <a:srgbClr val="969696"/>
        </a:lt2>
        <a:accent1>
          <a:srgbClr val="FFFFFF"/>
        </a:accent1>
        <a:accent2>
          <a:srgbClr val="8DC6FF"/>
        </a:accent2>
        <a:accent3>
          <a:srgbClr val="FAEBF0"/>
        </a:accent3>
        <a:accent4>
          <a:srgbClr val="CA85A1"/>
        </a:accent4>
        <a:accent5>
          <a:srgbClr val="FFFFFF"/>
        </a:accent5>
        <a:accent6>
          <a:srgbClr val="7FB3E7"/>
        </a:accent6>
        <a:hlink>
          <a:srgbClr val="D67CA5"/>
        </a:hlink>
        <a:folHlink>
          <a:srgbClr val="5E2A7E"/>
        </a:folHlink>
      </a:clrScheme>
      <a:clrMap bg1="lt1" tx1="dk1" bg2="lt2" tx2="dk2" accent1="accent1" accent2="accent2" accent3="accent3" accent4="accent4" accent5="accent5" accent6="accent6" hlink="hlink" folHlink="folHlink"/>
    </a:extraClrScheme>
    <a:extraClrScheme>
      <a:clrScheme name="Deep purple design template 6">
        <a:dk1>
          <a:srgbClr val="B2B2B2"/>
        </a:dk1>
        <a:lt1>
          <a:srgbClr val="DDDDDD"/>
        </a:lt1>
        <a:dk2>
          <a:srgbClr val="F0A8B2"/>
        </a:dk2>
        <a:lt2>
          <a:srgbClr val="777777"/>
        </a:lt2>
        <a:accent1>
          <a:srgbClr val="FFFFF7"/>
        </a:accent1>
        <a:accent2>
          <a:srgbClr val="D9496F"/>
        </a:accent2>
        <a:accent3>
          <a:srgbClr val="EBEBEB"/>
        </a:accent3>
        <a:accent4>
          <a:srgbClr val="979797"/>
        </a:accent4>
        <a:accent5>
          <a:srgbClr val="FFFFFA"/>
        </a:accent5>
        <a:accent6>
          <a:srgbClr val="C44164"/>
        </a:accent6>
        <a:hlink>
          <a:srgbClr val="993366"/>
        </a:hlink>
        <a:folHlink>
          <a:srgbClr val="FF9900"/>
        </a:folHlink>
      </a:clrScheme>
      <a:clrMap bg1="lt1" tx1="dk1" bg2="lt2" tx2="dk2" accent1="accent1" accent2="accent2" accent3="accent3" accent4="accent4" accent5="accent5" accent6="accent6" hlink="hlink" folHlink="folHlink"/>
    </a:extraClrScheme>
    <a:extraClrScheme>
      <a:clrScheme name="Deep purple design template 7">
        <a:dk1>
          <a:srgbClr val="005A58"/>
        </a:dk1>
        <a:lt1>
          <a:srgbClr val="FFCCCC"/>
        </a:lt1>
        <a:dk2>
          <a:srgbClr val="5F9095"/>
        </a:dk2>
        <a:lt2>
          <a:srgbClr val="FFCCCC"/>
        </a:lt2>
        <a:accent1>
          <a:srgbClr val="640032"/>
        </a:accent1>
        <a:accent2>
          <a:srgbClr val="EAC4DD"/>
        </a:accent2>
        <a:accent3>
          <a:srgbClr val="B6C6C8"/>
        </a:accent3>
        <a:accent4>
          <a:srgbClr val="DAAEAE"/>
        </a:accent4>
        <a:accent5>
          <a:srgbClr val="B8AAAD"/>
        </a:accent5>
        <a:accent6>
          <a:srgbClr val="D4B1C8"/>
        </a:accent6>
        <a:hlink>
          <a:srgbClr val="DC7AAB"/>
        </a:hlink>
        <a:folHlink>
          <a:srgbClr val="FFCC99"/>
        </a:folHlink>
      </a:clrScheme>
      <a:clrMap bg1="dk2" tx1="lt1" bg2="dk1" tx2="lt2" accent1="accent1" accent2="accent2" accent3="accent3" accent4="accent4" accent5="accent5" accent6="accent6" hlink="hlink" folHlink="folHlink"/>
    </a:extraClrScheme>
    <a:extraClrScheme>
      <a:clrScheme name="Deep purple design template 8">
        <a:dk1>
          <a:srgbClr val="5C1F00"/>
        </a:dk1>
        <a:lt1>
          <a:srgbClr val="FFCCCC"/>
        </a:lt1>
        <a:dk2>
          <a:srgbClr val="D3014C"/>
        </a:dk2>
        <a:lt2>
          <a:srgbClr val="E29096"/>
        </a:lt2>
        <a:accent1>
          <a:srgbClr val="A50021"/>
        </a:accent1>
        <a:accent2>
          <a:srgbClr val="BE7960"/>
        </a:accent2>
        <a:accent3>
          <a:srgbClr val="E6AAB2"/>
        </a:accent3>
        <a:accent4>
          <a:srgbClr val="DAAEAE"/>
        </a:accent4>
        <a:accent5>
          <a:srgbClr val="CFAAAB"/>
        </a:accent5>
        <a:accent6>
          <a:srgbClr val="AC6D56"/>
        </a:accent6>
        <a:hlink>
          <a:srgbClr val="EEAAB7"/>
        </a:hlink>
        <a:folHlink>
          <a:srgbClr val="D3A219"/>
        </a:folHlink>
      </a:clrScheme>
      <a:clrMap bg1="dk2" tx1="lt1" bg2="dk1" tx2="lt2" accent1="accent1" accent2="accent2" accent3="accent3" accent4="accent4" accent5="accent5" accent6="accent6" hlink="hlink" folHlink="folHlink"/>
    </a:extraClrScheme>
    <a:extraClrScheme>
      <a:clrScheme name="Deep purple design template 9">
        <a:dk1>
          <a:srgbClr val="003366"/>
        </a:dk1>
        <a:lt1>
          <a:srgbClr val="FFCCCC"/>
        </a:lt1>
        <a:dk2>
          <a:srgbClr val="EBC1CF"/>
        </a:dk2>
        <a:lt2>
          <a:srgbClr val="FFCCCC"/>
        </a:lt2>
        <a:accent1>
          <a:srgbClr val="D18192"/>
        </a:accent1>
        <a:accent2>
          <a:srgbClr val="DF9D6B"/>
        </a:accent2>
        <a:accent3>
          <a:srgbClr val="F3DDE4"/>
        </a:accent3>
        <a:accent4>
          <a:srgbClr val="DAAEAE"/>
        </a:accent4>
        <a:accent5>
          <a:srgbClr val="E5C1C7"/>
        </a:accent5>
        <a:accent6>
          <a:srgbClr val="CA8E60"/>
        </a:accent6>
        <a:hlink>
          <a:srgbClr val="FFBDD3"/>
        </a:hlink>
        <a:folHlink>
          <a:srgbClr val="800000"/>
        </a:folHlink>
      </a:clrScheme>
      <a:clrMap bg1="dk2" tx1="lt1" bg2="dk1" tx2="lt2" accent1="accent1" accent2="accent2" accent3="accent3" accent4="accent4" accent5="accent5" accent6="accent6" hlink="hlink" folHlink="folHlink"/>
    </a:extraClrScheme>
    <a:extraClrScheme>
      <a:clrScheme name="Deep purple design template 10">
        <a:dk1>
          <a:srgbClr val="336699"/>
        </a:dk1>
        <a:lt1>
          <a:srgbClr val="F0D8E2"/>
        </a:lt1>
        <a:dk2>
          <a:srgbClr val="C0C0C0"/>
        </a:dk2>
        <a:lt2>
          <a:srgbClr val="F2E2E5"/>
        </a:lt2>
        <a:accent1>
          <a:srgbClr val="990033"/>
        </a:accent1>
        <a:accent2>
          <a:srgbClr val="969696"/>
        </a:accent2>
        <a:accent3>
          <a:srgbClr val="DCDCDC"/>
        </a:accent3>
        <a:accent4>
          <a:srgbClr val="CDB8C1"/>
        </a:accent4>
        <a:accent5>
          <a:srgbClr val="CAAAAD"/>
        </a:accent5>
        <a:accent6>
          <a:srgbClr val="878787"/>
        </a:accent6>
        <a:hlink>
          <a:srgbClr val="CE98A5"/>
        </a:hlink>
        <a:folHlink>
          <a:srgbClr val="FE8AA3"/>
        </a:folHlink>
      </a:clrScheme>
      <a:clrMap bg1="dk2" tx1="lt1" bg2="dk1" tx2="lt2" accent1="accent1" accent2="accent2" accent3="accent3" accent4="accent4" accent5="accent5" accent6="accent6" hlink="hlink" folHlink="folHlink"/>
    </a:extraClrScheme>
    <a:extraClrScheme>
      <a:clrScheme name="Deep purple design template 11">
        <a:dk1>
          <a:srgbClr val="3E3E5C"/>
        </a:dk1>
        <a:lt1>
          <a:srgbClr val="FFFFFF"/>
        </a:lt1>
        <a:dk2>
          <a:srgbClr val="9E6269"/>
        </a:dk2>
        <a:lt2>
          <a:srgbClr val="FFFFFF"/>
        </a:lt2>
        <a:accent1>
          <a:srgbClr val="805459"/>
        </a:accent1>
        <a:accent2>
          <a:srgbClr val="990033"/>
        </a:accent2>
        <a:accent3>
          <a:srgbClr val="CCB7B9"/>
        </a:accent3>
        <a:accent4>
          <a:srgbClr val="DADADA"/>
        </a:accent4>
        <a:accent5>
          <a:srgbClr val="C0B3B5"/>
        </a:accent5>
        <a:accent6>
          <a:srgbClr val="8A002D"/>
        </a:accent6>
        <a:hlink>
          <a:srgbClr val="FFCCCC"/>
        </a:hlink>
        <a:folHlink>
          <a:srgbClr val="EAEAEA"/>
        </a:folHlink>
      </a:clrScheme>
      <a:clrMap bg1="dk2" tx1="lt1" bg2="dk1" tx2="lt2" accent1="accent1" accent2="accent2" accent3="accent3" accent4="accent4" accent5="accent5" accent6="accent6" hlink="hlink" folHlink="folHlink"/>
    </a:extraClrScheme>
    <a:extraClrScheme>
      <a:clrScheme name="Deep purple design template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Deep purple design template</Template>
  <TotalTime>1727</TotalTime>
  <Words>4283</Words>
  <Application>Microsoft Macintosh PowerPoint</Application>
  <PresentationFormat>On-screen Show (4:3)</PresentationFormat>
  <Paragraphs>454</Paragraphs>
  <Slides>54</Slides>
  <Notes>41</Notes>
  <HiddenSlides>14</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Deep purple design template</vt:lpstr>
      <vt:lpstr>Campaign Finance</vt:lpstr>
      <vt:lpstr>How much does it cost to run for president?</vt:lpstr>
      <vt:lpstr>How much does it cost to run for president?</vt:lpstr>
      <vt:lpstr>How much does it cost to run for president?</vt:lpstr>
      <vt:lpstr>PowerPoint Presentation</vt:lpstr>
      <vt:lpstr>PowerPoint Presentation</vt:lpstr>
      <vt:lpstr>Washington on the “customary means of winning votes”   </vt:lpstr>
      <vt:lpstr>Lincoln’s Campaign Expenses in 1846</vt:lpstr>
      <vt:lpstr>Why do we spend so much more today?</vt:lpstr>
      <vt:lpstr>Do we spend too much on political campaigns?</vt:lpstr>
      <vt:lpstr>Where does all this money come from?</vt:lpstr>
      <vt:lpstr>Who Receives the Checkoff Dollars?</vt:lpstr>
      <vt:lpstr>Opting Out</vt:lpstr>
      <vt:lpstr>Opting Out</vt:lpstr>
      <vt:lpstr>PowerPoint Presentation</vt:lpstr>
      <vt:lpstr>Where does all this money come from?</vt:lpstr>
      <vt:lpstr>Where does all that money go?</vt:lpstr>
      <vt:lpstr>Does money buy elections?</vt:lpstr>
      <vt:lpstr>Does money, at least, buy influence?</vt:lpstr>
      <vt:lpstr>How can we possibly control this system?</vt:lpstr>
      <vt:lpstr>Disclosure Laws</vt:lpstr>
      <vt:lpstr>PowerPoint Presentation</vt:lpstr>
      <vt:lpstr>1974 FECA Amendments</vt:lpstr>
      <vt:lpstr>Federal Election Commission</vt:lpstr>
      <vt:lpstr>Hard $ vs Soft $</vt:lpstr>
      <vt:lpstr>Hard $ vs Soft $</vt:lpstr>
      <vt:lpstr>Buckley v. Valeo (1976)</vt:lpstr>
      <vt:lpstr>Bipartisan Campaign Reform Act (2002)</vt:lpstr>
      <vt:lpstr>Is Money the Equivalent of “Speech”?</vt:lpstr>
      <vt:lpstr>Is Money the Equivalent of “Speech”?</vt:lpstr>
      <vt:lpstr>Bipartisan Campaign Reform Act (2002)</vt:lpstr>
      <vt:lpstr>“Electioneering Communications”</vt:lpstr>
      <vt:lpstr>Issue Ads and Eight Magic Words</vt:lpstr>
      <vt:lpstr>PowerPoint Presentation</vt:lpstr>
      <vt:lpstr>PowerPoint Presentation</vt:lpstr>
      <vt:lpstr>PowerPoint Presentation</vt:lpstr>
      <vt:lpstr>PowerPoint Presentation</vt:lpstr>
      <vt:lpstr>PowerPoint Presentation</vt:lpstr>
      <vt:lpstr>Contribution Limits, 2011-2012</vt:lpstr>
      <vt:lpstr>PowerPoint Presentation</vt:lpstr>
      <vt:lpstr>PowerPoint Presentation</vt:lpstr>
      <vt:lpstr>527s</vt:lpstr>
      <vt:lpstr>PowerPoint Presentation</vt:lpstr>
      <vt:lpstr>PowerPoint Presentation</vt:lpstr>
      <vt:lpstr>PowerPoint Presentation</vt:lpstr>
      <vt:lpstr>PowerPoint Presentation</vt:lpstr>
      <vt:lpstr>PowerPoint Presentation</vt:lpstr>
      <vt:lpstr>PowerPoint Presentation</vt:lpstr>
      <vt:lpstr>Banning “Soft Money”</vt:lpstr>
      <vt:lpstr>Political Action Committees</vt:lpstr>
      <vt:lpstr>The Rise of 527s</vt:lpstr>
      <vt:lpstr>Has Money Corrupted Our Electoral Process?</vt:lpstr>
      <vt:lpstr>PowerPoint Presentation</vt:lpstr>
      <vt:lpstr>PowerPoint Presentation</vt:lpstr>
    </vt:vector>
  </TitlesOfParts>
  <Company>The University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Finance</dc:title>
  <dc:creator>Deborah Lynn Guber</dc:creator>
  <cp:lastModifiedBy>Kate Lacks</cp:lastModifiedBy>
  <cp:revision>172</cp:revision>
  <cp:lastPrinted>1601-01-01T00:00:00Z</cp:lastPrinted>
  <dcterms:created xsi:type="dcterms:W3CDTF">2005-11-12T14:46:56Z</dcterms:created>
  <dcterms:modified xsi:type="dcterms:W3CDTF">2017-11-17T15:17:08Z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TC010721331033</vt:lpwstr>
  </property>
</Properties>
</file>