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7" r:id="rId2"/>
    <p:sldId id="256" r:id="rId3"/>
    <p:sldId id="257" r:id="rId4"/>
    <p:sldId id="258" r:id="rId5"/>
    <p:sldId id="259"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52" d="100"/>
          <a:sy n="52" d="100"/>
        </p:scale>
        <p:origin x="-104" y="-1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4/8/14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4/8/14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4/8/14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4/8/14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4/8/14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4/8/14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4/8/14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4/8/14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4/8/14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4/8/14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4/8/14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4/8/14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4/8/14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4/8/14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4/8/14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4/8/14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becketfund.org/wp-content/uploads/2013/03/Supreme-Court-building-permis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862446" y="421414"/>
            <a:ext cx="9448800" cy="1825096"/>
          </a:xfrm>
        </p:spPr>
        <p:txBody>
          <a:bodyPr/>
          <a:lstStyle/>
          <a:p>
            <a:r>
              <a:rPr lang="en-US" b="1" i="1" u="sng" dirty="0" smtClean="0">
                <a:solidFill>
                  <a:schemeClr val="bg1"/>
                </a:solidFill>
                <a:latin typeface="Algerian" panose="04020705040A02060702" pitchFamily="82" charset="0"/>
              </a:rPr>
              <a:t>Landmark Court Cases</a:t>
            </a:r>
            <a:endParaRPr lang="en-US" b="1" i="1" u="sng" dirty="0">
              <a:solidFill>
                <a:schemeClr val="bg1"/>
              </a:solidFill>
              <a:latin typeface="Algerian" panose="04020705040A02060702" pitchFamily="82" charset="0"/>
            </a:endParaRPr>
          </a:p>
        </p:txBody>
      </p:sp>
      <p:sp>
        <p:nvSpPr>
          <p:cNvPr id="3" name="Subtitle 2"/>
          <p:cNvSpPr>
            <a:spLocks noGrp="1"/>
          </p:cNvSpPr>
          <p:nvPr>
            <p:ph type="subTitle" idx="1"/>
          </p:nvPr>
        </p:nvSpPr>
        <p:spPr>
          <a:xfrm>
            <a:off x="862446" y="2325024"/>
            <a:ext cx="9448800" cy="685800"/>
          </a:xfrm>
        </p:spPr>
        <p:txBody>
          <a:bodyPr/>
          <a:lstStyle/>
          <a:p>
            <a:r>
              <a:rPr lang="en-US" b="1" i="1" u="sng" dirty="0" smtClean="0">
                <a:solidFill>
                  <a:schemeClr val="bg1"/>
                </a:solidFill>
                <a:latin typeface="Algerian" panose="04020705040A02060702" pitchFamily="82" charset="0"/>
              </a:rPr>
              <a:t>By: Brendon Burrows</a:t>
            </a:r>
            <a:endParaRPr lang="en-US" b="1" i="1" u="sng" dirty="0">
              <a:solidFill>
                <a:schemeClr val="bg1"/>
              </a:solidFill>
              <a:latin typeface="Algerian" panose="04020705040A02060702" pitchFamily="82" charset="0"/>
            </a:endParaRPr>
          </a:p>
        </p:txBody>
      </p:sp>
    </p:spTree>
    <p:extLst>
      <p:ext uri="{BB962C8B-B14F-4D97-AF65-F5344CB8AC3E}">
        <p14:creationId xmlns:p14="http://schemas.microsoft.com/office/powerpoint/2010/main" val="1415877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a:t>
            </a:r>
            <a:endParaRPr lang="en-US" dirty="0"/>
          </a:p>
        </p:txBody>
      </p:sp>
      <p:sp>
        <p:nvSpPr>
          <p:cNvPr id="3" name="Content Placeholder 2"/>
          <p:cNvSpPr>
            <a:spLocks noGrp="1"/>
          </p:cNvSpPr>
          <p:nvPr>
            <p:ph idx="1"/>
          </p:nvPr>
        </p:nvSpPr>
        <p:spPr/>
        <p:txBody>
          <a:bodyPr/>
          <a:lstStyle/>
          <a:p>
            <a:r>
              <a:rPr lang="en-US" dirty="0"/>
              <a:t>http://www.oyez.org/cases</a:t>
            </a:r>
          </a:p>
        </p:txBody>
      </p:sp>
    </p:spTree>
    <p:extLst>
      <p:ext uri="{BB962C8B-B14F-4D97-AF65-F5344CB8AC3E}">
        <p14:creationId xmlns:p14="http://schemas.microsoft.com/office/powerpoint/2010/main" val="882737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raphics8.nytimes.com/images/section/learning/general/onthisday/big/0404_bi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577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457699" y="-8995"/>
            <a:ext cx="7554191" cy="1825096"/>
          </a:xfrm>
        </p:spPr>
        <p:txBody>
          <a:bodyPr>
            <a:normAutofit/>
          </a:bodyPr>
          <a:lstStyle/>
          <a:p>
            <a:r>
              <a:rPr lang="en-US" sz="4800" dirty="0" smtClean="0"/>
              <a:t>New York times co. v. Sullivan (1964)</a:t>
            </a:r>
            <a:endParaRPr lang="en-US" sz="4800"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33533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of the Case</a:t>
            </a:r>
            <a:endParaRPr lang="en-US" dirty="0"/>
          </a:p>
        </p:txBody>
      </p:sp>
      <p:sp>
        <p:nvSpPr>
          <p:cNvPr id="3" name="Content Placeholder 2"/>
          <p:cNvSpPr>
            <a:spLocks noGrp="1"/>
          </p:cNvSpPr>
          <p:nvPr>
            <p:ph idx="1"/>
          </p:nvPr>
        </p:nvSpPr>
        <p:spPr/>
        <p:txBody>
          <a:bodyPr/>
          <a:lstStyle/>
          <a:p>
            <a:r>
              <a:rPr lang="en-US" dirty="0"/>
              <a:t>Decided together with Abernathy v. Sullivan, this case concerns a full-page ad in the New York Times which alleged that the arrest of the Rev. Martin Luther King, Jr. for perjury in Alabama was part of a campaign to destroy King's efforts to integrate public facilities and encourage blacks to vote. L. B. Sullivan, the Montgomery city commissioner, filed a libel action against the newspaper and four black ministers who were listed as endorsers of the ad, claiming that the allegations against the Montgomery police defamed him personally. Under Alabama law, Sullivan did not have to prove that he had been harmed; and a defense claiming that the ad was truthful was unavailable since the ad contained factual errors. Sullivan won a $500,000 judgment.</a:t>
            </a:r>
          </a:p>
        </p:txBody>
      </p:sp>
    </p:spTree>
    <p:extLst>
      <p:ext uri="{BB962C8B-B14F-4D97-AF65-F5344CB8AC3E}">
        <p14:creationId xmlns:p14="http://schemas.microsoft.com/office/powerpoint/2010/main" val="2052443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Constitutional question</a:t>
            </a:r>
            <a:endParaRPr lang="en-US" dirty="0"/>
          </a:p>
        </p:txBody>
      </p:sp>
      <p:sp>
        <p:nvSpPr>
          <p:cNvPr id="3" name="Content Placeholder 2"/>
          <p:cNvSpPr>
            <a:spLocks noGrp="1"/>
          </p:cNvSpPr>
          <p:nvPr>
            <p:ph idx="1"/>
          </p:nvPr>
        </p:nvSpPr>
        <p:spPr/>
        <p:txBody>
          <a:bodyPr>
            <a:normAutofit/>
          </a:bodyPr>
          <a:lstStyle/>
          <a:p>
            <a:r>
              <a:rPr lang="en-US" sz="3200" dirty="0"/>
              <a:t>Did Alabama's libel law, by not requiring Sullivan to prove that an advertisement personally harmed him and dismissing the same as untruthful due to factual errors, unconstitutionally infringe on the First Amendment's freedom of speech and freedom of press protections?</a:t>
            </a:r>
          </a:p>
        </p:txBody>
      </p:sp>
    </p:spTree>
    <p:extLst>
      <p:ext uri="{BB962C8B-B14F-4D97-AF65-F5344CB8AC3E}">
        <p14:creationId xmlns:p14="http://schemas.microsoft.com/office/powerpoint/2010/main" val="2783173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US" dirty="0"/>
          </a:p>
        </p:txBody>
      </p:sp>
      <p:sp>
        <p:nvSpPr>
          <p:cNvPr id="3" name="Content Placeholder 2"/>
          <p:cNvSpPr>
            <a:spLocks noGrp="1"/>
          </p:cNvSpPr>
          <p:nvPr>
            <p:ph idx="1"/>
          </p:nvPr>
        </p:nvSpPr>
        <p:spPr/>
        <p:txBody>
          <a:bodyPr/>
          <a:lstStyle/>
          <a:p>
            <a:r>
              <a:rPr lang="en-US" dirty="0"/>
              <a:t> </a:t>
            </a:r>
            <a:r>
              <a:rPr lang="en-US" dirty="0" smtClean="0"/>
              <a:t>It established that the First Amendment protects </a:t>
            </a:r>
            <a:r>
              <a:rPr lang="en-US" dirty="0"/>
              <a:t>the publication of all statements, even false ones, about the conduct of public officials except when statements are made with actual malice (with knowledge that they are false or in reckless disregard of their truth or falsity).</a:t>
            </a:r>
          </a:p>
        </p:txBody>
      </p:sp>
    </p:spTree>
    <p:extLst>
      <p:ext uri="{BB962C8B-B14F-4D97-AF65-F5344CB8AC3E}">
        <p14:creationId xmlns:p14="http://schemas.microsoft.com/office/powerpoint/2010/main" val="254677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kentucky.com/smedia/2011/08/23/20/33/17S4lF.AuSt.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39290"/>
            <a:ext cx="7505980" cy="42187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610591" y="99296"/>
            <a:ext cx="9448800" cy="1825096"/>
          </a:xfrm>
        </p:spPr>
        <p:txBody>
          <a:bodyPr>
            <a:normAutofit/>
          </a:bodyPr>
          <a:lstStyle/>
          <a:p>
            <a:r>
              <a:rPr lang="en-US" sz="4000" dirty="0" err="1" smtClean="0"/>
              <a:t>Sante</a:t>
            </a:r>
            <a:r>
              <a:rPr lang="en-US" sz="4000" dirty="0" smtClean="0"/>
              <a:t> </a:t>
            </a:r>
            <a:r>
              <a:rPr lang="en-US" sz="4000" dirty="0" err="1" smtClean="0"/>
              <a:t>fe</a:t>
            </a:r>
            <a:r>
              <a:rPr lang="en-US" sz="4000" dirty="0" smtClean="0"/>
              <a:t> independent school district v. </a:t>
            </a:r>
            <a:r>
              <a:rPr lang="en-US" sz="4000" dirty="0" err="1" smtClean="0"/>
              <a:t>newdow</a:t>
            </a:r>
            <a:r>
              <a:rPr lang="en-US" sz="4000" dirty="0" smtClean="0"/>
              <a:t> (2004)</a:t>
            </a:r>
            <a:endParaRPr lang="en-US" sz="4000" dirty="0"/>
          </a:p>
        </p:txBody>
      </p:sp>
    </p:spTree>
    <p:extLst>
      <p:ext uri="{BB962C8B-B14F-4D97-AF65-F5344CB8AC3E}">
        <p14:creationId xmlns:p14="http://schemas.microsoft.com/office/powerpoint/2010/main" val="3579655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of the case</a:t>
            </a:r>
            <a:endParaRPr lang="en-US" dirty="0"/>
          </a:p>
        </p:txBody>
      </p:sp>
      <p:sp>
        <p:nvSpPr>
          <p:cNvPr id="3" name="Content Placeholder 2"/>
          <p:cNvSpPr>
            <a:spLocks noGrp="1"/>
          </p:cNvSpPr>
          <p:nvPr>
            <p:ph idx="1"/>
          </p:nvPr>
        </p:nvSpPr>
        <p:spPr/>
        <p:txBody>
          <a:bodyPr/>
          <a:lstStyle/>
          <a:p>
            <a:r>
              <a:rPr lang="en-US" dirty="0"/>
              <a:t>Prior to 1995, a student </a:t>
            </a:r>
            <a:r>
              <a:rPr lang="en-US" dirty="0" smtClean="0"/>
              <a:t>of </a:t>
            </a:r>
            <a:r>
              <a:rPr lang="en-US" dirty="0"/>
              <a:t>Santa Fe High </a:t>
            </a:r>
            <a:r>
              <a:rPr lang="en-US" dirty="0" smtClean="0"/>
              <a:t>School delivered </a:t>
            </a:r>
            <a:r>
              <a:rPr lang="en-US" dirty="0"/>
              <a:t>a prayer, described as overtly Christian, over the public address system before each home varsity football game. One Mormon and one Catholic family filed suit challenging this practice and others under the Establishment Clause of the First Amendment. The District Court enjoined the public Santa Fe Independent School District (the District) from implementing its policy as it stood</a:t>
            </a:r>
            <a:r>
              <a:rPr lang="en-US" dirty="0" smtClean="0"/>
              <a:t>.</a:t>
            </a:r>
            <a:r>
              <a:rPr lang="en-US" dirty="0"/>
              <a:t> </a:t>
            </a:r>
            <a:r>
              <a:rPr lang="en-US" dirty="0" smtClean="0"/>
              <a:t>The </a:t>
            </a:r>
            <a:r>
              <a:rPr lang="en-US" dirty="0"/>
              <a:t>District Court entered an order modifying the policy to permit only nonsectarian, </a:t>
            </a:r>
            <a:r>
              <a:rPr lang="en-US" dirty="0" err="1"/>
              <a:t>nonproselytizing</a:t>
            </a:r>
            <a:r>
              <a:rPr lang="en-US" dirty="0"/>
              <a:t> prayer. The Court of Appeals held that, even as modified by the District Court, the football prayer policy was invalid. The District petitioned for a writ of certiorari, claiming its policy did not violate the Establishment Clause because the football game messages were private student speech, not public speech.</a:t>
            </a:r>
          </a:p>
        </p:txBody>
      </p:sp>
    </p:spTree>
    <p:extLst>
      <p:ext uri="{BB962C8B-B14F-4D97-AF65-F5344CB8AC3E}">
        <p14:creationId xmlns:p14="http://schemas.microsoft.com/office/powerpoint/2010/main" val="4147663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Constitutional questions</a:t>
            </a:r>
            <a:endParaRPr lang="en-US" dirty="0"/>
          </a:p>
        </p:txBody>
      </p:sp>
      <p:sp>
        <p:nvSpPr>
          <p:cNvPr id="3" name="Content Placeholder 2"/>
          <p:cNvSpPr>
            <a:spLocks noGrp="1"/>
          </p:cNvSpPr>
          <p:nvPr>
            <p:ph idx="1"/>
          </p:nvPr>
        </p:nvSpPr>
        <p:spPr/>
        <p:txBody>
          <a:bodyPr>
            <a:normAutofit/>
          </a:bodyPr>
          <a:lstStyle/>
          <a:p>
            <a:r>
              <a:rPr lang="en-US" sz="3600" dirty="0"/>
              <a:t>Does the Santa Fe Independent School District's policy permitting student-led, student-initiated prayer at football games violate the Establishment Clause of the First Amendment?</a:t>
            </a:r>
          </a:p>
        </p:txBody>
      </p:sp>
    </p:spTree>
    <p:extLst>
      <p:ext uri="{BB962C8B-B14F-4D97-AF65-F5344CB8AC3E}">
        <p14:creationId xmlns:p14="http://schemas.microsoft.com/office/powerpoint/2010/main" val="771010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US" dirty="0"/>
          </a:p>
        </p:txBody>
      </p:sp>
      <p:sp>
        <p:nvSpPr>
          <p:cNvPr id="3" name="Content Placeholder 2"/>
          <p:cNvSpPr>
            <a:spLocks noGrp="1"/>
          </p:cNvSpPr>
          <p:nvPr>
            <p:ph idx="1"/>
          </p:nvPr>
        </p:nvSpPr>
        <p:spPr/>
        <p:txBody>
          <a:bodyPr/>
          <a:lstStyle/>
          <a:p>
            <a:r>
              <a:rPr lang="en-US" dirty="0" smtClean="0"/>
              <a:t>It is important because it upheld </a:t>
            </a:r>
            <a:r>
              <a:rPr lang="en-US" dirty="0"/>
              <a:t>that the policy allowing the </a:t>
            </a:r>
            <a:r>
              <a:rPr lang="en-US" dirty="0" smtClean="0"/>
              <a:t>student-led </a:t>
            </a:r>
            <a:r>
              <a:rPr lang="en-US" dirty="0"/>
              <a:t>prayer at </a:t>
            </a:r>
            <a:r>
              <a:rPr lang="en-US" dirty="0" smtClean="0"/>
              <a:t>football </a:t>
            </a:r>
            <a:r>
              <a:rPr lang="en-US" dirty="0"/>
              <a:t>games was unconstitutional</a:t>
            </a:r>
            <a:r>
              <a:rPr lang="en-US" dirty="0" smtClean="0"/>
              <a:t>.</a:t>
            </a:r>
          </a:p>
          <a:p>
            <a:r>
              <a:rPr lang="en-US" dirty="0" smtClean="0"/>
              <a:t>This diminished any potential problems regarding public (not private)  prayer that could offend/disturb any who have different religious views or any who disagree. </a:t>
            </a:r>
            <a:endParaRPr lang="en-US" dirty="0"/>
          </a:p>
        </p:txBody>
      </p:sp>
    </p:spTree>
    <p:extLst>
      <p:ext uri="{BB962C8B-B14F-4D97-AF65-F5344CB8AC3E}">
        <p14:creationId xmlns:p14="http://schemas.microsoft.com/office/powerpoint/2010/main" val="49948931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70</TotalTime>
  <Words>463</Words>
  <Application>Microsoft Macintosh PowerPoint</Application>
  <PresentationFormat>Custom</PresentationFormat>
  <Paragraphs>19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Vapor Trail</vt:lpstr>
      <vt:lpstr>Landmark Court Cases</vt:lpstr>
      <vt:lpstr>New York times co. v. Sullivan (1964)</vt:lpstr>
      <vt:lpstr>Facts of the Case</vt:lpstr>
      <vt:lpstr>Constitutional question</vt:lpstr>
      <vt:lpstr>Implications</vt:lpstr>
      <vt:lpstr>Sante fe independent school district v. newdow (2004)</vt:lpstr>
      <vt:lpstr>Facts of the case</vt:lpstr>
      <vt:lpstr>Constitutional questions</vt:lpstr>
      <vt:lpstr>Implications</vt:lpstr>
      <vt:lpstr>Sources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York times co. v. sullivan</dc:title>
  <dc:creator>LIBR C1</dc:creator>
  <cp:lastModifiedBy>Kate Lacks</cp:lastModifiedBy>
  <cp:revision>6</cp:revision>
  <dcterms:created xsi:type="dcterms:W3CDTF">2014-04-04T14:26:58Z</dcterms:created>
  <dcterms:modified xsi:type="dcterms:W3CDTF">2014-04-08T16:17:20Z</dcterms:modified>
</cp:coreProperties>
</file>