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375"/>
  </p:normalViewPr>
  <p:slideViewPr>
    <p:cSldViewPr snapToGrid="0" snapToObjects="1">
      <p:cViewPr varScale="1">
        <p:scale>
          <a:sx n="76" d="100"/>
          <a:sy n="76" d="100"/>
        </p:scale>
        <p:origin x="14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FA8B2D-A04A-0D47-A344-016C9D474827}" type="datetimeFigureOut">
              <a:rPr lang="en-US" smtClean="0"/>
              <a:t>11/2/18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D637A1-CFB3-B544-885C-F01414D96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644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Definitions of urban areas vary by region but generally are a central place for a tributary area that include a variety of shops, banks and offices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637A1-CFB3-B544-885C-F01414D9655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816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increasing number of people that migrate from rural to urban areas. It predominantly results in the physical growth of urban areas, be it horizontal or vertical.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637A1-CFB3-B544-885C-F01414D9655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936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Connected to First Agriculture Revolution • Domestication of certain plants and animals </a:t>
            </a: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Stable food source, needed more workers to produce food that provided for more people, that needed more workers to support production of more food, etc...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637A1-CFB3-B544-885C-F01414D965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56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 smtClean="0"/>
              <a:t>Industrial Revolution – (18th – 19th century) Changes in production leading to economic centers growing in the cities </a:t>
            </a:r>
          </a:p>
          <a:p>
            <a:pPr lvl="1"/>
            <a:r>
              <a:rPr lang="en-US" dirty="0" smtClean="0"/>
              <a:t>Enclosure Movement – (18th-19th century) Shift to private ownership of farmland. </a:t>
            </a:r>
          </a:p>
          <a:p>
            <a:pPr lvl="1"/>
            <a:r>
              <a:rPr lang="en-US" dirty="0" smtClean="0"/>
              <a:t>Second Agricultural Revolution – (18th – 20th century) Industrial technology applied to food production. Allowed for more production with less workers </a:t>
            </a:r>
          </a:p>
          <a:p>
            <a:pPr lvl="1"/>
            <a:r>
              <a:rPr lang="en-US" dirty="0" smtClean="0"/>
              <a:t>Medical Revolution – (19th-20th century) Improved medical technology (vaccinations) and sanitation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637A1-CFB3-B544-885C-F01414D9655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374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 People flock to the cities searching for a better life • Often resulting in high unemployment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637A1-CFB3-B544-885C-F01414D9655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23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6E8F1-4653-BB4B-B33F-380CF69724E8}" type="datetimeFigureOut">
              <a:rPr lang="en-US" smtClean="0"/>
              <a:t>11/2/18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21F3AF38-412A-014C-B295-B81387676964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6E8F1-4653-BB4B-B33F-380CF69724E8}" type="datetimeFigureOut">
              <a:rPr lang="en-US" smtClean="0"/>
              <a:t>11/2/18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AF38-412A-014C-B295-B81387676964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6E8F1-4653-BB4B-B33F-380CF69724E8}" type="datetimeFigureOut">
              <a:rPr lang="en-US" smtClean="0"/>
              <a:t>11/2/18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AF38-412A-014C-B295-B81387676964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6E8F1-4653-BB4B-B33F-380CF69724E8}" type="datetimeFigureOut">
              <a:rPr lang="en-US" smtClean="0"/>
              <a:t>11/2/18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AF38-412A-014C-B295-B81387676964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13C6E8F1-4653-BB4B-B33F-380CF69724E8}" type="datetimeFigureOut">
              <a:rPr lang="en-US" smtClean="0"/>
              <a:t>11/2/18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21F3AF38-412A-014C-B295-B81387676964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6E8F1-4653-BB4B-B33F-380CF69724E8}" type="datetimeFigureOut">
              <a:rPr lang="en-US" smtClean="0"/>
              <a:t>11/2/18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AF38-412A-014C-B295-B81387676964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6E8F1-4653-BB4B-B33F-380CF69724E8}" type="datetimeFigureOut">
              <a:rPr lang="en-US" smtClean="0"/>
              <a:t>11/2/18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AF38-412A-014C-B295-B8138767696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6E8F1-4653-BB4B-B33F-380CF69724E8}" type="datetimeFigureOut">
              <a:rPr lang="en-US" smtClean="0"/>
              <a:t>11/2/18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AF38-412A-014C-B295-B8138767696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6E8F1-4653-BB4B-B33F-380CF69724E8}" type="datetimeFigureOut">
              <a:rPr lang="en-US" smtClean="0"/>
              <a:t>11/2/18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AF38-412A-014C-B295-B81387676964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6E8F1-4653-BB4B-B33F-380CF69724E8}" type="datetimeFigureOut">
              <a:rPr lang="en-US" smtClean="0"/>
              <a:t>11/2/18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AF38-412A-014C-B295-B81387676964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6E8F1-4653-BB4B-B33F-380CF69724E8}" type="datetimeFigureOut">
              <a:rPr lang="en-US" smtClean="0"/>
              <a:t>11/2/18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AF38-412A-014C-B295-B81387676964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4" Type="http://schemas.microsoft.com/office/2007/relationships/hdphoto" Target="../media/hdphoto1.wdp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13C6E8F1-4653-BB4B-B33F-380CF69724E8}" type="datetimeFigureOut">
              <a:rPr lang="en-US" smtClean="0"/>
              <a:t>11/2/18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21F3AF38-412A-014C-B295-B81387676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92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Basic Development of Cities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AP Human Geography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53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244" y="1964266"/>
            <a:ext cx="9361085" cy="427205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Differences in Urbanization</a:t>
            </a:r>
          </a:p>
        </p:txBody>
      </p:sp>
    </p:spTree>
    <p:extLst>
      <p:ext uri="{BB962C8B-B14F-4D97-AF65-F5344CB8AC3E}">
        <p14:creationId xmlns:p14="http://schemas.microsoft.com/office/powerpoint/2010/main" val="635173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333" y="338667"/>
            <a:ext cx="7029825" cy="609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885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Urban Growth Factors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Migration of people to the cities </a:t>
            </a:r>
            <a:endParaRPr lang="en-US" sz="2800" dirty="0"/>
          </a:p>
          <a:p>
            <a:r>
              <a:rPr lang="en-US" sz="2800" dirty="0" smtClean="0"/>
              <a:t>Higher </a:t>
            </a:r>
            <a:r>
              <a:rPr lang="en-US" sz="2800" dirty="0"/>
              <a:t>natural population growth rates for recent migrants </a:t>
            </a:r>
            <a:endParaRPr lang="en-US" sz="2800" dirty="0"/>
          </a:p>
          <a:p>
            <a:pPr lvl="1"/>
            <a:r>
              <a:rPr lang="en-US" sz="2400" dirty="0" smtClean="0"/>
              <a:t>Because </a:t>
            </a:r>
            <a:r>
              <a:rPr lang="en-US" sz="2400" dirty="0"/>
              <a:t>employment is unreliable, large families construct a more extensive family support system </a:t>
            </a:r>
            <a:endParaRPr lang="en-US" sz="2400" dirty="0"/>
          </a:p>
          <a:p>
            <a:pPr lvl="1"/>
            <a:r>
              <a:rPr lang="en-US" sz="2400" dirty="0" smtClean="0"/>
              <a:t>Family </a:t>
            </a:r>
            <a:r>
              <a:rPr lang="en-US" sz="2400" dirty="0"/>
              <a:t>sizes shrink when job security increases and women enter the work force </a:t>
            </a:r>
            <a:endParaRPr lang="en-US" sz="2400" dirty="0"/>
          </a:p>
          <a:p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1069848" y="78232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952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Urban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Of</a:t>
            </a:r>
            <a:r>
              <a:rPr lang="en-US" dirty="0"/>
              <a:t>, living, or situated in a city or </a:t>
            </a:r>
            <a:r>
              <a:rPr lang="en-US" dirty="0" smtClean="0"/>
              <a:t>town</a:t>
            </a:r>
          </a:p>
          <a:p>
            <a:r>
              <a:rPr lang="en-US" dirty="0"/>
              <a:t>vary by region </a:t>
            </a:r>
            <a:endParaRPr lang="en-US" dirty="0" smtClean="0"/>
          </a:p>
          <a:p>
            <a:r>
              <a:rPr lang="en-US" dirty="0" smtClean="0"/>
              <a:t>generally </a:t>
            </a:r>
            <a:r>
              <a:rPr lang="en-US" dirty="0"/>
              <a:t>are a central place </a:t>
            </a:r>
            <a:r>
              <a:rPr lang="en-US" dirty="0" smtClean="0"/>
              <a:t>for a variety of services like shops</a:t>
            </a:r>
            <a:r>
              <a:rPr lang="en-US" dirty="0"/>
              <a:t>, banks and offices 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254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Urbanization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increasing number of people that migrate from rural to urban areas. </a:t>
            </a:r>
            <a:endParaRPr lang="en-US" dirty="0" smtClean="0"/>
          </a:p>
          <a:p>
            <a:r>
              <a:rPr lang="en-US" dirty="0" smtClean="0"/>
              <a:t>It </a:t>
            </a:r>
            <a:r>
              <a:rPr lang="en-US" dirty="0"/>
              <a:t>predominantly results in the physical growth of urban areas, be it horizontal or vertical.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700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Earliest cities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2121408"/>
            <a:ext cx="4098979" cy="4050792"/>
          </a:xfrm>
        </p:spPr>
        <p:txBody>
          <a:bodyPr/>
          <a:lstStyle/>
          <a:p>
            <a:r>
              <a:rPr lang="en-US" dirty="0"/>
              <a:t>Mesopotamia and Asia Minor around 10,000 – 12,000 years ago </a:t>
            </a:r>
            <a:endParaRPr lang="en-US" dirty="0"/>
          </a:p>
          <a:p>
            <a:r>
              <a:rPr lang="en-US" dirty="0"/>
              <a:t>Connected to First Agriculture Revolution </a:t>
            </a:r>
            <a:endParaRPr lang="en-US" dirty="0"/>
          </a:p>
          <a:p>
            <a:r>
              <a:rPr lang="en-US" dirty="0" smtClean="0"/>
              <a:t>Densely </a:t>
            </a:r>
            <a:r>
              <a:rPr lang="en-US" dirty="0"/>
              <a:t>clustered around water source </a:t>
            </a:r>
            <a:endParaRPr lang="en-US" dirty="0"/>
          </a:p>
          <a:p>
            <a:r>
              <a:rPr lang="en-US" dirty="0" smtClean="0"/>
              <a:t>People </a:t>
            </a:r>
            <a:r>
              <a:rPr lang="en-US" dirty="0"/>
              <a:t>grouped together for mutual protection </a:t>
            </a:r>
            <a:endParaRPr lang="en-US" dirty="0"/>
          </a:p>
          <a:p>
            <a:r>
              <a:rPr lang="en-US" dirty="0" smtClean="0"/>
              <a:t>Allowed </a:t>
            </a:r>
            <a:r>
              <a:rPr lang="en-US" dirty="0"/>
              <a:t>for specialization of labor and cultural developments 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8827" y="795868"/>
            <a:ext cx="6857248" cy="484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06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Rapid Industrialization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Urbanization increase rapidly in the 19th and 20th centuries </a:t>
            </a:r>
            <a:endParaRPr lang="en-US" sz="2400" dirty="0"/>
          </a:p>
          <a:p>
            <a:pPr lvl="1"/>
            <a:r>
              <a:rPr lang="en-US" sz="2000" dirty="0" smtClean="0"/>
              <a:t>Industrial </a:t>
            </a:r>
            <a:r>
              <a:rPr lang="en-US" sz="2000" dirty="0"/>
              <a:t>Revolution </a:t>
            </a:r>
            <a:r>
              <a:rPr lang="en-US" sz="2000" dirty="0" smtClean="0"/>
              <a:t>(</a:t>
            </a:r>
            <a:r>
              <a:rPr lang="en-US" sz="2000" dirty="0"/>
              <a:t>18th – 19th century) </a:t>
            </a:r>
            <a:endParaRPr lang="en-US" sz="2000" dirty="0" smtClean="0"/>
          </a:p>
          <a:p>
            <a:pPr lvl="1"/>
            <a:r>
              <a:rPr lang="en-US" sz="2000" dirty="0" smtClean="0"/>
              <a:t>Enclosure </a:t>
            </a:r>
            <a:r>
              <a:rPr lang="en-US" sz="2000" dirty="0"/>
              <a:t>Movement </a:t>
            </a:r>
            <a:r>
              <a:rPr lang="en-US" sz="2000" dirty="0" smtClean="0"/>
              <a:t>(</a:t>
            </a:r>
            <a:r>
              <a:rPr lang="en-US" sz="2000" dirty="0"/>
              <a:t>18th-19th century) </a:t>
            </a:r>
            <a:endParaRPr lang="en-US" sz="2000" dirty="0" smtClean="0"/>
          </a:p>
          <a:p>
            <a:pPr lvl="1"/>
            <a:r>
              <a:rPr lang="en-US" sz="2000" dirty="0" smtClean="0"/>
              <a:t>Second </a:t>
            </a:r>
            <a:r>
              <a:rPr lang="en-US" sz="2000" dirty="0"/>
              <a:t>Agricultural </a:t>
            </a:r>
            <a:r>
              <a:rPr lang="en-US" sz="2000" dirty="0" smtClean="0"/>
              <a:t>Revolution </a:t>
            </a:r>
            <a:r>
              <a:rPr lang="en-US" sz="2000" dirty="0"/>
              <a:t>(18th – 20th century) </a:t>
            </a:r>
            <a:endParaRPr lang="en-US" sz="2000" dirty="0" smtClean="0"/>
          </a:p>
          <a:p>
            <a:pPr lvl="1"/>
            <a:r>
              <a:rPr lang="en-US" sz="2000" dirty="0" smtClean="0"/>
              <a:t>Medical </a:t>
            </a:r>
            <a:r>
              <a:rPr lang="en-US" sz="2000" dirty="0"/>
              <a:t>Revolution </a:t>
            </a:r>
            <a:r>
              <a:rPr lang="en-US" sz="2000" dirty="0" smtClean="0"/>
              <a:t>(</a:t>
            </a:r>
            <a:r>
              <a:rPr lang="en-US" sz="2000" dirty="0"/>
              <a:t>19th-20th </a:t>
            </a:r>
            <a:r>
              <a:rPr lang="en-US" sz="2000" dirty="0" smtClean="0"/>
              <a:t>century)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262468"/>
            <a:ext cx="12192000" cy="619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1148" y="3966634"/>
            <a:ext cx="34671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468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1" y="180847"/>
            <a:ext cx="9533466" cy="657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708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629" y="287867"/>
            <a:ext cx="7858911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179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 with Defining a 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international definition for what constitutes a city </a:t>
            </a:r>
            <a:endParaRPr lang="en-US" dirty="0"/>
          </a:p>
          <a:p>
            <a:pPr lvl="1"/>
            <a:r>
              <a:rPr lang="en-US" dirty="0" smtClean="0"/>
              <a:t>India: 5,000 </a:t>
            </a:r>
            <a:r>
              <a:rPr lang="en-US" dirty="0"/>
              <a:t>inhabitants, </a:t>
            </a:r>
            <a:r>
              <a:rPr lang="en-US" dirty="0" smtClean="0"/>
              <a:t>adult </a:t>
            </a:r>
            <a:r>
              <a:rPr lang="en-US" dirty="0"/>
              <a:t>males employed primarily in nonagricultural work </a:t>
            </a:r>
            <a:endParaRPr lang="en-US" dirty="0" smtClean="0"/>
          </a:p>
          <a:p>
            <a:pPr lvl="1"/>
            <a:r>
              <a:rPr lang="en-US" dirty="0" smtClean="0"/>
              <a:t>US: 2,500 or </a:t>
            </a:r>
            <a:r>
              <a:rPr lang="en-US" dirty="0"/>
              <a:t>more </a:t>
            </a:r>
            <a:r>
              <a:rPr lang="en-US" dirty="0" smtClean="0"/>
              <a:t>in densely populated area</a:t>
            </a:r>
          </a:p>
          <a:p>
            <a:pPr lvl="1"/>
            <a:r>
              <a:rPr lang="en-US" dirty="0" smtClean="0"/>
              <a:t>South Africa: 500 or more people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37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Differences in Urbanization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Developed Countries </a:t>
            </a:r>
            <a:r>
              <a:rPr lang="en-US" dirty="0" smtClean="0"/>
              <a:t>(MDCs) have </a:t>
            </a:r>
            <a:r>
              <a:rPr lang="en-US" dirty="0"/>
              <a:t>higher rates of urbanized population than LDCs </a:t>
            </a:r>
            <a:endParaRPr lang="en-US" dirty="0"/>
          </a:p>
          <a:p>
            <a:r>
              <a:rPr lang="en-US" dirty="0" smtClean="0"/>
              <a:t>Developing </a:t>
            </a:r>
            <a:r>
              <a:rPr lang="en-US" dirty="0"/>
              <a:t>countries are rapidly urbanizing – Caused by massive migration away from </a:t>
            </a:r>
            <a:r>
              <a:rPr lang="en-US" dirty="0" smtClean="0"/>
              <a:t>the country (pull factors)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0" y="3542723"/>
            <a:ext cx="5997448" cy="279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790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40</TotalTime>
  <Words>462</Words>
  <Application>Microsoft Macintosh PowerPoint</Application>
  <PresentationFormat>Widescreen</PresentationFormat>
  <Paragraphs>49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Calibri</vt:lpstr>
      <vt:lpstr>Rockwell</vt:lpstr>
      <vt:lpstr>Rockwell Condensed</vt:lpstr>
      <vt:lpstr>Rockwell Extra Bold</vt:lpstr>
      <vt:lpstr>Wingdings</vt:lpstr>
      <vt:lpstr>Wood Type</vt:lpstr>
      <vt:lpstr>Basic Development of Cities</vt:lpstr>
      <vt:lpstr>Urban</vt:lpstr>
      <vt:lpstr>Urbanization</vt:lpstr>
      <vt:lpstr>Earliest cities</vt:lpstr>
      <vt:lpstr>Rapid Industrialization</vt:lpstr>
      <vt:lpstr>PowerPoint Presentation</vt:lpstr>
      <vt:lpstr>PowerPoint Presentation</vt:lpstr>
      <vt:lpstr>Problems with Defining a City</vt:lpstr>
      <vt:lpstr>Differences in Urbanization</vt:lpstr>
      <vt:lpstr>Differences in Urbanization</vt:lpstr>
      <vt:lpstr>PowerPoint Presentation</vt:lpstr>
      <vt:lpstr>Urban Growth Factors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Development of Cities</dc:title>
  <dc:creator>Katherine Lacks</dc:creator>
  <cp:lastModifiedBy>Katherine Lacks</cp:lastModifiedBy>
  <cp:revision>10</cp:revision>
  <dcterms:created xsi:type="dcterms:W3CDTF">2018-11-02T14:16:48Z</dcterms:created>
  <dcterms:modified xsi:type="dcterms:W3CDTF">2018-11-02T14:57:18Z</dcterms:modified>
</cp:coreProperties>
</file>