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3004800" cy="9753600"/>
  <p:notesSz cx="6858000" cy="9144000"/>
  <p:defaultTextStyle>
    <a:lvl1pPr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1pPr>
    <a:lvl2pPr indent="2286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2pPr>
    <a:lvl3pPr indent="4572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3pPr>
    <a:lvl4pPr indent="6858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4pPr>
    <a:lvl5pPr indent="9144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5pPr>
    <a:lvl6pPr indent="11430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6pPr>
    <a:lvl7pPr indent="13716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7pPr>
    <a:lvl8pPr indent="16002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8pPr>
    <a:lvl9pPr indent="18288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856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497714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ngBat_H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3"/>
              </a:buBlip>
              <a:defRPr sz="4200"/>
            </a:lvl1pPr>
            <a:lvl2pPr marL="965200" indent="-482600">
              <a:spcBef>
                <a:spcPts val="3200"/>
              </a:spcBef>
              <a:buBlip>
                <a:blip r:embed="rId3"/>
              </a:buBlip>
              <a:defRPr sz="4200"/>
            </a:lvl2pPr>
            <a:lvl3pPr marL="1447800" indent="-482600">
              <a:spcBef>
                <a:spcPts val="3200"/>
              </a:spcBef>
              <a:buBlip>
                <a:blip r:embed="rId3"/>
              </a:buBlip>
              <a:defRPr sz="4200"/>
            </a:lvl3pPr>
            <a:lvl4pPr marL="1930400" indent="-482600">
              <a:spcBef>
                <a:spcPts val="3200"/>
              </a:spcBef>
              <a:buBlip>
                <a:blip r:embed="rId3"/>
              </a:buBlip>
              <a:defRPr sz="4200"/>
            </a:lvl4pPr>
            <a:lvl5pPr marL="2413000" indent="-482600">
              <a:spcBef>
                <a:spcPts val="3200"/>
              </a:spcBef>
              <a:buBlip>
                <a:blip r:embed="rId3"/>
              </a:buBlip>
              <a:defRPr sz="4200"/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 spd="med"/>
  <p:txStyles>
    <p:titleStyle>
      <a:lvl1pPr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9pPr>
    </p:titleStyle>
    <p:bodyStyle>
      <a:lvl1pPr marL="4191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1pPr>
      <a:lvl2pPr marL="8382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2pPr>
      <a:lvl3pPr marL="12573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3pPr>
      <a:lvl4pPr marL="16764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4pPr>
      <a:lvl5pPr marL="20955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5pPr>
      <a:lvl6pPr marL="25146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6pPr>
      <a:lvl7pPr marL="29337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7pPr>
      <a:lvl8pPr marL="33528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8pPr>
      <a:lvl9pPr marL="37719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9pPr>
    </p:bodyStyle>
    <p:otherStyle>
      <a:lvl1pPr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1pPr>
      <a:lvl2pPr indent="2286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2pPr>
      <a:lvl3pPr indent="4572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3pPr>
      <a:lvl4pPr indent="6858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4pPr>
      <a:lvl5pPr indent="9144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5pPr>
      <a:lvl6pPr indent="11430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6pPr>
      <a:lvl7pPr indent="13716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7pPr>
      <a:lvl8pPr indent="16002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8pPr>
      <a:lvl9pPr indent="18288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6362">
              <a:defRPr sz="4636">
                <a:effectLst>
                  <a:outerShdw blurRad="15494" dist="15494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36">
                <a:solidFill>
                  <a:srgbClr val="F4D799"/>
                </a:solidFill>
                <a:effectLst>
                  <a:outerShdw blurRad="15494" dist="15494" dir="16200000" rotWithShape="0">
                    <a:srgbClr val="000000">
                      <a:alpha val="34000"/>
                    </a:srgbClr>
                  </a:outerShdw>
                </a:effectLst>
              </a:rPr>
              <a:t>APUSH Review: Key Terms, People, and Events Specifically Mentioned In The New Curriculum!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Part II: 1865 - Present</a:t>
            </a:r>
          </a:p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Periods 6 - 9 (50% Of The New Curriculum)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7 Overview (1890 - 1945)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184403" lvl="0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1920s:</a:t>
            </a:r>
          </a:p>
          <a:p>
            <a:pPr marL="368807" lvl="1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Red Scare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 - 1918 - 1920:</a:t>
            </a:r>
          </a:p>
          <a:p>
            <a:pPr marL="553212" lvl="2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Caused by Russian Revolution, </a:t>
            </a: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labor unrest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blurRad="11176" dist="5588" dir="5400000" rotWithShape="0">
                  <a:srgbClr val="FFFFFF"/>
                </a:outerShdw>
              </a:effectLst>
            </a:endParaRPr>
          </a:p>
          <a:p>
            <a:pPr marL="553212" lvl="2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Targeted radicals and immigrants</a:t>
            </a:r>
          </a:p>
          <a:p>
            <a:pPr marL="368807" lvl="1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Quota Acts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 of 1920s:</a:t>
            </a:r>
          </a:p>
          <a:p>
            <a:pPr marL="553212" lvl="2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Highly restrictive, aimed at “New” immigrants</a:t>
            </a:r>
          </a:p>
          <a:p>
            <a:pPr marL="368807" lvl="1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New technologies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:</a:t>
            </a:r>
          </a:p>
          <a:p>
            <a:pPr marL="553212" lvl="2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Improved standards of living (refrigerator), personal mobility (car), better communication systems (radio)</a:t>
            </a:r>
          </a:p>
          <a:p>
            <a:pPr marL="368807" lvl="1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Conflicts:</a:t>
            </a:r>
          </a:p>
          <a:p>
            <a:pPr marL="553212" lvl="2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Tradition v. Innovation </a:t>
            </a:r>
          </a:p>
          <a:p>
            <a:pPr marL="553212" lvl="2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Fundamentalist Christianity v. scientific modernism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 (Scopes Trial)</a:t>
            </a:r>
          </a:p>
          <a:p>
            <a:pPr marL="553212" lvl="2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Native-born v. new immigrants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 - quota acts</a:t>
            </a:r>
          </a:p>
          <a:p>
            <a:pPr marL="553212" lvl="2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White v. black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 (“Red Summer”)</a:t>
            </a:r>
          </a:p>
          <a:p>
            <a:pPr marL="553212" lvl="2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Idealism v. disillusionment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 - Lost Generation</a:t>
            </a:r>
          </a:p>
        </p:txBody>
      </p:sp>
      <p:pic>
        <p:nvPicPr>
          <p:cNvPr id="80" name="Alexander_Mitchell_Palme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07077" y="1333500"/>
            <a:ext cx="2788023" cy="4249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Come_unto_me,_ye_opprest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26179" y="946150"/>
            <a:ext cx="3351071" cy="4095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Scopes_trial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64679" y="6216650"/>
            <a:ext cx="3798721" cy="29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1" build="p" bldLvl="5" animBg="1" advAuto="0"/>
      <p:bldP spid="80" grpId="2" animBg="1" advAuto="0"/>
      <p:bldP spid="81" grpId="3" animBg="1" advAuto="0"/>
      <p:bldP spid="81" grpId="5" animBg="1" advAuto="0"/>
      <p:bldP spid="82" grpId="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7 Overview (1890 - 1945)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01167" lvl="0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Harlem Renaissance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Celebration of African American culture through writings, music, etc. (Langston Hughes, Zora Neal Hurston)</a:t>
            </a:r>
          </a:p>
          <a:p>
            <a:pPr marL="201167" lvl="0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The New Deal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Response to the Great Depression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Influenced by Progressive ideas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Focused on Relief, Recovery, and Reform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blurRad="12192" dist="6096" dir="5400000" rotWithShape="0">
                  <a:srgbClr val="FFFFFF"/>
                </a:outerShdw>
              </a:effectLst>
            </a:endParaRP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Changed the role of the federal government in the economy (anti-laissez-faire)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Some sought to limit the New Deal </a:t>
            </a: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(Conservatives, Supreme Court)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Others called for more reforms</a:t>
            </a: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 (Huey Long, Father Charles Townshend) </a:t>
            </a:r>
          </a:p>
          <a:p>
            <a:pPr marL="201167" lvl="0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Impacts of the New Deal?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Many agencies are still around (FDIC, Social Security)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Did not completely overcome the Great Depression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blurRad="12192" dist="6096" dir="5400000" rotWithShape="0">
                  <a:srgbClr val="FFFFFF"/>
                </a:outerShdw>
              </a:effectLst>
            </a:endParaRP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Change in voting -</a:t>
            </a: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 African Americans and unions began to support the Democratic Party</a:t>
            </a:r>
          </a:p>
        </p:txBody>
      </p:sp>
      <p:pic>
        <p:nvPicPr>
          <p:cNvPr id="86" name="LangstonHughe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03660" y="3979654"/>
            <a:ext cx="2532791" cy="3724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543px-HueyPLongGestur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36202" y="1339850"/>
            <a:ext cx="3699898" cy="4088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1" build="p" bldLvl="5" animBg="1" advAuto="0"/>
      <p:bldP spid="86" grpId="2" animBg="1" advAuto="0"/>
      <p:bldP spid="87" grpId="3" animBg="1" advAuto="0"/>
      <p:bldP spid="87" grpId="4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7 Overview (1890 - 1945)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22122" lvl="0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World War II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blurRad="13461" dist="6730" dir="5400000" rotWithShape="0">
                  <a:srgbClr val="FFFFFF"/>
                </a:outerShdw>
              </a:effectLst>
            </a:endParaRPr>
          </a:p>
          <a:p>
            <a:pPr marL="444245" lvl="1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US was “neutral” until </a:t>
            </a: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Pearl Harbor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blurRad="13461" dist="6730" dir="5400000" rotWithShape="0">
                  <a:srgbClr val="FFFFFF"/>
                </a:outerShdw>
              </a:effectLst>
            </a:endParaRPr>
          </a:p>
          <a:p>
            <a:pPr marL="444245" lvl="1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Mass mobilization ended the Depression</a:t>
            </a: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 </a:t>
            </a:r>
          </a:p>
          <a:p>
            <a:pPr marL="666368" lvl="2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Many economic opportunities for women and blacks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blurRad="13461" dist="6730" dir="5400000" rotWithShape="0">
                  <a:srgbClr val="FFFFFF"/>
                </a:outerShdw>
              </a:effectLst>
            </a:endParaRPr>
          </a:p>
          <a:p>
            <a:pPr marL="444245" lvl="1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Encouraged </a:t>
            </a: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immigration</a:t>
            </a: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 from Mexico (Bracero program)</a:t>
            </a:r>
          </a:p>
          <a:p>
            <a:pPr marL="222122" lvl="0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Homefront Experiences:</a:t>
            </a:r>
          </a:p>
          <a:p>
            <a:pPr marL="444245" lvl="1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Japanese internment</a:t>
            </a: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 (Executive order, upheld by Supreme Court - good potential M.C. ?)</a:t>
            </a:r>
          </a:p>
          <a:p>
            <a:pPr marL="222122" lvl="0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How did the US and Allies win?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blurRad="13461" dist="6730" dir="5400000" rotWithShape="0">
                  <a:srgbClr val="FFFFFF"/>
                </a:outerShdw>
              </a:effectLst>
            </a:endParaRPr>
          </a:p>
          <a:p>
            <a:pPr marL="444245" lvl="1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Political and military cooperation</a:t>
            </a: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 (Atlantic Charter)</a:t>
            </a:r>
          </a:p>
          <a:p>
            <a:pPr marL="444245" lvl="1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Industrial production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blurRad="13461" dist="6730" dir="5400000" rotWithShape="0">
                  <a:srgbClr val="FFFFFF"/>
                </a:outerShdw>
              </a:effectLst>
            </a:endParaRPr>
          </a:p>
          <a:p>
            <a:pPr marL="444245" lvl="1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Advancements in technology and science </a:t>
            </a: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(Manhattan Project)</a:t>
            </a:r>
          </a:p>
          <a:p>
            <a:pPr marL="222122" lvl="0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US emerged as a superpower - Europe and Asia lay in ruins</a:t>
            </a:r>
          </a:p>
        </p:txBody>
      </p:sp>
      <p:pic>
        <p:nvPicPr>
          <p:cNvPr id="91" name="BraceroProgra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09963" y="6364529"/>
            <a:ext cx="2943894" cy="2999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722px-Map_of_World_War_II_Japanese_American_internment_camp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8329" y="1989398"/>
            <a:ext cx="4883458" cy="4058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1" build="p" bldLvl="5" animBg="1" advAuto="0"/>
      <p:bldP spid="91" grpId="2" animBg="1" advAuto="0"/>
      <p:bldP spid="92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64032" lvl="0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Test Structure: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Period 8 is roughly 15% of the curriculum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Essay topics could include:</a:t>
            </a:r>
          </a:p>
          <a:p>
            <a:pPr marL="792098" lvl="2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US foreign policy (compared to other time periods)</a:t>
            </a:r>
          </a:p>
          <a:p>
            <a:pPr marL="792098" lvl="2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Civil Rights (Compared to other time periods)</a:t>
            </a:r>
          </a:p>
          <a:p>
            <a:pPr marL="264032" lvl="0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Why was 1945 - 1980 chosen for the dates?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1945 = End of WWII, shift in US foreign policy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1980 = Election of Ronald Reagan, emergence of a conservative movement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This time period focuses on the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Cold War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, conflicts such as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Korea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 and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Vietnam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,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Civil Rights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,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Gay Rights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, and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Women’s Rights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,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The Great Society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 and political scandals and controversies (Watergate and Middle East)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30504" lvl="0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US foreign policy post WWII - </a:t>
            </a:r>
            <a:r>
              <a:rPr sz="1980" b="1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Containment</a:t>
            </a:r>
            <a:endParaRPr sz="1980">
              <a:solidFill>
                <a:srgbClr val="86837F">
                  <a:alpha val="80000"/>
                </a:srgbClr>
              </a:solidFill>
              <a:effectLst>
                <a:outerShdw blurRad="13970" dist="6985" dir="5400000" rotWithShape="0">
                  <a:srgbClr val="FFFFFF"/>
                </a:outerShdw>
              </a:effectLst>
            </a:endParaRPr>
          </a:p>
          <a:p>
            <a:pPr marL="461009" lvl="1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US sought to </a:t>
            </a:r>
            <a:r>
              <a:rPr sz="1980" b="1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“contain” the spread of communism </a:t>
            </a:r>
            <a:endParaRPr sz="1980">
              <a:solidFill>
                <a:srgbClr val="86837F">
                  <a:alpha val="80000"/>
                </a:srgbClr>
              </a:solidFill>
              <a:effectLst>
                <a:outerShdw blurRad="13970" dist="6985" dir="5400000" rotWithShape="0">
                  <a:srgbClr val="FFFFFF"/>
                </a:outerShdw>
              </a:effectLst>
            </a:endParaRPr>
          </a:p>
          <a:p>
            <a:pPr marL="461009" lvl="1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George Kennan</a:t>
            </a:r>
          </a:p>
          <a:p>
            <a:pPr marL="230504" lvl="0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 b="1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US focused on collective security and economic frameworks that helped non-communist nations</a:t>
            </a:r>
          </a:p>
          <a:p>
            <a:pPr marL="461009" lvl="1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NATO - alliance between US and several European countries - 1st peace-time alliance</a:t>
            </a:r>
          </a:p>
          <a:p>
            <a:pPr marL="461009" lvl="1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Marshall Plan and Truman Doctrine - provided $ to countries in Europe to resist communism</a:t>
            </a:r>
          </a:p>
          <a:p>
            <a:pPr marL="230504" lvl="0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The US sought to </a:t>
            </a:r>
            <a:r>
              <a:rPr sz="1980" b="1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support non-communist governments, even if they weren’t the most democratic</a:t>
            </a:r>
          </a:p>
          <a:p>
            <a:pPr marL="461009" lvl="1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Iran, Batista in Cuba, South Vietnam</a:t>
            </a:r>
          </a:p>
          <a:p>
            <a:pPr marL="230504" lvl="0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Tensions between the US and USSR </a:t>
            </a:r>
            <a:r>
              <a:rPr sz="1980" b="1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fluctuated</a:t>
            </a: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 </a:t>
            </a:r>
            <a:r>
              <a:rPr sz="1980" b="1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between confrontation and détente</a:t>
            </a:r>
          </a:p>
          <a:p>
            <a:pPr marL="461009" lvl="1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Cuban Missile Crisis, SALT Treaties  </a:t>
            </a:r>
          </a:p>
        </p:txBody>
      </p:sp>
      <p:pic>
        <p:nvPicPr>
          <p:cNvPr id="99" name="Kenna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7470" y="1365250"/>
            <a:ext cx="2162780" cy="2768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Flag_of_NAT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33795" y="1974850"/>
            <a:ext cx="4147955" cy="3110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Shah_of_iran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95917" y="2273300"/>
            <a:ext cx="2787834" cy="4181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build="p" bldLvl="5" animBg="1" advAuto="0"/>
      <p:bldP spid="99" grpId="2" animBg="1" advAuto="0"/>
      <p:bldP spid="100" grpId="3" animBg="1" advAuto="0"/>
      <p:bldP spid="100" grpId="5" animBg="1" advAuto="0"/>
      <p:bldP spid="101" grpId="4" animBg="1" advAuto="0"/>
      <p:bldP spid="101" grpId="6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43077" lvl="0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The home front during the </a:t>
            </a: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Cold War</a:t>
            </a:r>
            <a:endParaRPr sz="2088">
              <a:solidFill>
                <a:srgbClr val="86837F">
                  <a:alpha val="80000"/>
                </a:srgbClr>
              </a:solidFill>
              <a:effectLst>
                <a:outerShdw blurRad="14732" dist="7366" dir="5400000" rotWithShape="0">
                  <a:srgbClr val="FFFFFF"/>
                </a:outerShdw>
              </a:effectLst>
            </a:endParaRP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Debates over liberty vs. order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2nd Red Scare - </a:t>
            </a: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designed to root out communists</a:t>
            </a:r>
            <a:endParaRPr sz="2088">
              <a:solidFill>
                <a:srgbClr val="86837F">
                  <a:alpha val="80000"/>
                </a:srgbClr>
              </a:solidFill>
              <a:effectLst>
                <a:outerShdw blurRad="14732" dist="7366" dir="5400000" rotWithShape="0">
                  <a:srgbClr val="FFFFFF"/>
                </a:outerShdw>
              </a:effectLst>
            </a:endParaRPr>
          </a:p>
          <a:p>
            <a:pPr marL="729233" lvl="2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HUAC, Joseph McCarthy, Truman’s Loyalty Oath</a:t>
            </a:r>
          </a:p>
          <a:p>
            <a:pPr marL="243077" lvl="0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Eisenhower’s Farewell Address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Warned of having a large military in peacetime “</a:t>
            </a: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Military-Industrial Complex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”</a:t>
            </a:r>
          </a:p>
          <a:p>
            <a:pPr marL="243077" lvl="0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“Sun Belt”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Southern US that saw an increase in population, emergence of new industries</a:t>
            </a:r>
          </a:p>
          <a:p>
            <a:pPr marL="243077" lvl="0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Protests were common during the Vietnam War,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 especially as it dragged on 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Post-1968 - Tet Offensive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Kent State Massacre </a:t>
            </a:r>
          </a:p>
        </p:txBody>
      </p:sp>
      <p:pic>
        <p:nvPicPr>
          <p:cNvPr id="105" name="501px-Joseph_McCarthy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8031" y="2159000"/>
            <a:ext cx="2718270" cy="3249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Eisenhower_in_the_Oval_Offic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94200" y="825500"/>
            <a:ext cx="3771900" cy="476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1" build="p" bldLvl="5" animBg="1" advAuto="0"/>
      <p:bldP spid="105" grpId="2" animBg="1" advAuto="0"/>
      <p:bldP spid="106" grpId="3" animBg="1" advAuto="0"/>
      <p:bldP spid="106" grpId="4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51460" lvl="0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Civil Rights: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All three branches played an important role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Executive - desegregation of military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(Truman), 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Judicial - Brown v. Board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(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reversed Plessy)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, 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Legislative - Civil Rights Act of 1964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- ended segregation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White resistance to desegregation:</a:t>
            </a:r>
          </a:p>
          <a:p>
            <a:pPr marL="754380" lvl="2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Southern Manifesto</a:t>
            </a:r>
          </a:p>
          <a:p>
            <a:pPr marL="754380" lvl="2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Massive Resistance</a:t>
            </a:r>
          </a:p>
          <a:p>
            <a:pPr marL="754380" lvl="2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Little Rock, HS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Activists used many methods to fight segregation:</a:t>
            </a:r>
          </a:p>
          <a:p>
            <a:pPr marL="754380" lvl="2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Legal challenges, direct action, and nonviolent protests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Post-1965 - tensions over philosophies increased </a:t>
            </a:r>
          </a:p>
        </p:txBody>
      </p:sp>
      <p:pic>
        <p:nvPicPr>
          <p:cNvPr id="110" name="101st_Airborne_at_Little_Rock_Central_High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567" y="4654550"/>
            <a:ext cx="4678783" cy="3087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1936_Thurgood_Marshall_NAACP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69915" y="838200"/>
            <a:ext cx="1923285" cy="2872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1" build="p" bldLvl="5" animBg="1" advAuto="0"/>
      <p:bldP spid="110" grpId="3" animBg="1" advAuto="0"/>
      <p:bldP spid="111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55651" lvl="0" indent="-255651" defTabSz="356362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96" b="1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Great Society</a:t>
            </a:r>
          </a:p>
          <a:p>
            <a:pPr marL="511302" lvl="1" indent="-255651" defTabSz="356362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Continuation of New Deal programs, implementation of new government programs (Medicare, Medicaid), and promotion of Civil Rights (</a:t>
            </a:r>
            <a:r>
              <a:rPr sz="2196" b="1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Civil Rights Act of 1964</a:t>
            </a: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, Voting Rights Act of 1965)</a:t>
            </a:r>
          </a:p>
          <a:p>
            <a:pPr marL="511302" lvl="1" indent="-255651" defTabSz="356362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Height </a:t>
            </a:r>
            <a:r>
              <a:rPr sz="2196" b="1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(Zenith) of liberalism</a:t>
            </a: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 - increasing involvement and power of government to fix societal problems</a:t>
            </a:r>
          </a:p>
          <a:p>
            <a:pPr marL="255651" lvl="0" indent="-255651" defTabSz="356362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96" b="1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Immigration Act of 1965</a:t>
            </a: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 - ended the discriminatory quota system from the 1920s, encouraged immigration from Asia and Latin America</a:t>
            </a:r>
          </a:p>
          <a:p>
            <a:pPr marL="255651" lvl="0" indent="-255651" defTabSz="356362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Rights for other groups:</a:t>
            </a:r>
          </a:p>
          <a:p>
            <a:pPr marL="511302" lvl="1" indent="-255651" defTabSz="356362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96" b="1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Women</a:t>
            </a: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 - Betty Friedan and NOW</a:t>
            </a:r>
          </a:p>
          <a:p>
            <a:pPr marL="511302" lvl="1" indent="-255651" defTabSz="356362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96" b="1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Homosexuals</a:t>
            </a: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 - Stonewall riots in NYC - promoted Gay Rights Movement</a:t>
            </a:r>
          </a:p>
          <a:p>
            <a:pPr marL="511302" lvl="1" indent="-255651" defTabSz="356362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96" b="1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Latinos</a:t>
            </a: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 - Cesar Chavez </a:t>
            </a:r>
          </a:p>
        </p:txBody>
      </p:sp>
      <p:pic>
        <p:nvPicPr>
          <p:cNvPr id="115" name="Lyndon_Johnson_signing_Civil_Rights_Act,_July_2,_196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84124" y="6178550"/>
            <a:ext cx="4555526" cy="3052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Johnsonliberty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0536" y="806450"/>
            <a:ext cx="3079264" cy="4677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463px-Betty_Friedan_1960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15370" y="1066800"/>
            <a:ext cx="3362230" cy="4349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1" build="p" bldLvl="5" animBg="1" advAuto="0"/>
      <p:bldP spid="115" grpId="2" animBg="1" advAuto="0"/>
      <p:bldP spid="115" grpId="4" animBg="1" advAuto="0"/>
      <p:bldP spid="116" grpId="3" animBg="1" advAuto="0"/>
      <p:bldP spid="116" grpId="6" animBg="1" advAuto="0"/>
      <p:bldP spid="117" grpId="5" animBg="1" advAuto="0"/>
      <p:bldP spid="117" grpId="7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343661" lvl="0" indent="-343661" defTabSz="479044">
              <a:spcBef>
                <a:spcPts val="2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952" b="1">
                <a:solidFill>
                  <a:srgbClr val="86837F">
                    <a:alpha val="80000"/>
                  </a:srgbClr>
                </a:solidFill>
                <a:effectLst>
                  <a:outerShdw blurRad="20828" dist="10414" dir="5400000" rotWithShape="0">
                    <a:srgbClr val="FFFFFF"/>
                  </a:outerShdw>
                </a:effectLst>
              </a:rPr>
              <a:t>Supreme Court decisions expanded democracy and individual freedoms </a:t>
            </a:r>
            <a:r>
              <a:rPr sz="2952">
                <a:solidFill>
                  <a:srgbClr val="86837F">
                    <a:alpha val="80000"/>
                  </a:srgbClr>
                </a:solidFill>
                <a:effectLst>
                  <a:outerShdw blurRad="20828" dist="10414" dir="5400000" rotWithShape="0">
                    <a:srgbClr val="FFFFFF"/>
                  </a:outerShdw>
                </a:effectLst>
              </a:rPr>
              <a:t>(Great potential Short Answer)</a:t>
            </a:r>
          </a:p>
          <a:p>
            <a:pPr marL="687323" lvl="1" indent="-343661" defTabSz="479044">
              <a:spcBef>
                <a:spcPts val="2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952">
                <a:solidFill>
                  <a:srgbClr val="86837F">
                    <a:alpha val="80000"/>
                  </a:srgbClr>
                </a:solidFill>
                <a:effectLst>
                  <a:outerShdw blurRad="20828" dist="10414" dir="5400000" rotWithShape="0">
                    <a:srgbClr val="FFFFFF"/>
                  </a:outerShdw>
                </a:effectLst>
              </a:rPr>
              <a:t>Griswold v. Connecticut - S.C. struck down laws prohibiting birth control, established “Right to Privacy”</a:t>
            </a:r>
          </a:p>
          <a:p>
            <a:pPr marL="687323" lvl="1" indent="-343661" defTabSz="479044">
              <a:spcBef>
                <a:spcPts val="2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952">
                <a:solidFill>
                  <a:srgbClr val="86837F">
                    <a:alpha val="80000"/>
                  </a:srgbClr>
                </a:solidFill>
                <a:effectLst>
                  <a:outerShdw blurRad="20828" dist="10414" dir="5400000" rotWithShape="0">
                    <a:srgbClr val="FFFFFF"/>
                  </a:outerShdw>
                </a:effectLst>
              </a:rPr>
              <a:t>Miranda v. Arizona - increased rights of the accused</a:t>
            </a:r>
          </a:p>
          <a:p>
            <a:pPr marL="1030986" lvl="2" indent="-343661" defTabSz="479044">
              <a:spcBef>
                <a:spcPts val="2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952">
                <a:solidFill>
                  <a:srgbClr val="86837F">
                    <a:alpha val="80000"/>
                  </a:srgbClr>
                </a:solidFill>
                <a:effectLst>
                  <a:outerShdw blurRad="20828" dist="10414" dir="5400000" rotWithShape="0">
                    <a:srgbClr val="FFFFFF"/>
                  </a:outerShdw>
                </a:effectLst>
              </a:rPr>
              <a:t>Those arrested must be made aware of their constitutional rights (Miranda Rights)</a:t>
            </a:r>
          </a:p>
          <a:p>
            <a:pPr marL="343661" lvl="0" indent="-343661" defTabSz="479044">
              <a:spcBef>
                <a:spcPts val="2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952" b="1">
                <a:solidFill>
                  <a:srgbClr val="86837F">
                    <a:alpha val="80000"/>
                  </a:srgbClr>
                </a:solidFill>
                <a:effectLst>
                  <a:outerShdw blurRad="20828" dist="10414" dir="5400000" rotWithShape="0">
                    <a:srgbClr val="FFFFFF"/>
                  </a:outerShdw>
                </a:effectLst>
              </a:rPr>
              <a:t>Impact of Great Society and Supreme Court decisions?</a:t>
            </a:r>
          </a:p>
          <a:p>
            <a:pPr marL="687323" lvl="1" indent="-343661" defTabSz="479044">
              <a:spcBef>
                <a:spcPts val="2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952">
                <a:solidFill>
                  <a:srgbClr val="86837F">
                    <a:alpha val="80000"/>
                  </a:srgbClr>
                </a:solidFill>
                <a:effectLst>
                  <a:outerShdw blurRad="20828" dist="10414" dir="5400000" rotWithShape="0">
                    <a:srgbClr val="FFFFFF"/>
                  </a:outerShdw>
                </a:effectLst>
              </a:rPr>
              <a:t>Helped motivate the conservative movement</a:t>
            </a:r>
          </a:p>
        </p:txBody>
      </p:sp>
      <p:pic>
        <p:nvPicPr>
          <p:cNvPr id="121" name="Miranda_warning_written_words_public_documen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59907" y="2000250"/>
            <a:ext cx="4530544" cy="3397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build="p" bldLvl="5" animBg="1" advAuto="0"/>
      <p:bldP spid="121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314325" lvl="0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 b="1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Environmental Concerns</a:t>
            </a: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 (Could be an essay topic dating back to Period 6 or 7, continuing through modern day)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Rachel Carson’s </a:t>
            </a:r>
            <a:r>
              <a:rPr sz="2700" i="1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Silent Spring</a:t>
            </a: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 (potential multiple-choice excerpt) — brought awareness to the dangers of pesticides on the Environment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Federal government responded with, among others, the Environmental Protection Agency and the Clean Air Act</a:t>
            </a:r>
          </a:p>
          <a:p>
            <a:pPr marL="314325" lvl="0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 b="1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Counterculture of the 1960s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 b="1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Challenged many ideas of their parents’ generation (economic, social, and political)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 b="1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Helped initiate a sexual revolution</a:t>
            </a:r>
          </a:p>
        </p:txBody>
      </p:sp>
      <p:pic>
        <p:nvPicPr>
          <p:cNvPr id="125" name="473px-Rachel-Cars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1709" y="444500"/>
            <a:ext cx="2785691" cy="3527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606px-Environmental_Protection_Agency_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0431" y="7613650"/>
            <a:ext cx="1935720" cy="1916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build="p" bldLvl="5" animBg="1" advAuto="0"/>
      <p:bldP spid="125" grpId="2" animBg="1" advAuto="0"/>
      <p:bldP spid="125" grpId="4" animBg="1" advAuto="0"/>
      <p:bldP spid="126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6 Overview (1865 - 1898)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68223" lvl="0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Test Structure: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Period 6 is roughly 13% of the curriculum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Essay topics could include:</a:t>
            </a:r>
          </a:p>
          <a:p>
            <a:pPr marL="804671" lvl="2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Comparing and contrasting goals of farmers and industrial workers</a:t>
            </a:r>
          </a:p>
          <a:p>
            <a:pPr marL="804671" lvl="2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Successes/failures of Reconstruction during this time period</a:t>
            </a:r>
          </a:p>
          <a:p>
            <a:pPr marL="268223" lvl="0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Why was 1865 - 1898 chosen for the dates?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1865 = End of the </a:t>
            </a:r>
            <a:r>
              <a:rPr sz="2304" b="1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Civil War</a:t>
            </a:r>
            <a:endParaRPr sz="2304">
              <a:solidFill>
                <a:srgbClr val="86837F">
                  <a:alpha val="80000"/>
                </a:srgbClr>
              </a:solidFill>
              <a:effectLst>
                <a:outerShdw blurRad="16256" dist="8128" dir="5400000" rotWithShape="0">
                  <a:srgbClr val="FFFFFF"/>
                </a:outerShdw>
              </a:effectLst>
            </a:endParaRP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1898 = Beginning of the </a:t>
            </a:r>
            <a:r>
              <a:rPr sz="2304" b="1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Spanish-American War</a:t>
            </a: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 (US imperialism/overseas expansion)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This time period focuses on the </a:t>
            </a:r>
            <a:r>
              <a:rPr sz="2304" b="1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Gilded Age</a:t>
            </a: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, </a:t>
            </a:r>
            <a:r>
              <a:rPr sz="2304" b="1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Social Darwinism</a:t>
            </a: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, the </a:t>
            </a:r>
            <a:r>
              <a:rPr sz="2304" b="1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Growth of Labor Unions</a:t>
            </a: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,  the </a:t>
            </a:r>
            <a:r>
              <a:rPr sz="2304" b="1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Populist Party</a:t>
            </a: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 and continued </a:t>
            </a:r>
            <a:r>
              <a:rPr sz="2304" b="1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US expansion out West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5508"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8">
                <a:solidFill>
                  <a:srgbClr val="BCB08F"/>
                </a:solidFill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rPr>
              <a:t>Period 9 Overview (1980 - Present)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314325" lvl="0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Test Structure: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Period 9 is roughly 5% of the curriculum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Essay topics could include:</a:t>
            </a:r>
          </a:p>
          <a:p>
            <a:pPr marL="942975" lvl="2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None exclusively on this period</a:t>
            </a:r>
          </a:p>
          <a:p>
            <a:pPr marL="314325" lvl="0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Why was 1980 - Present chosen for the dates?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1980 = Election of Ronald Reagan, emergence of a conservative movement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Present = Today!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This time period focuses on the </a:t>
            </a:r>
            <a:r>
              <a:rPr sz="2700" b="1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end of the Cold War, Ronald Reagan, Conservative movement, and terrorism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build="p" bldLvl="5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5508"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8">
                <a:solidFill>
                  <a:srgbClr val="BCB08F"/>
                </a:solidFill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rPr>
              <a:t>Period 9 Overview (1980 - Present)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352043" lvl="0" indent="-352043" defTabSz="490727">
              <a:spcBef>
                <a:spcPts val="2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86837F">
                    <a:alpha val="80000"/>
                  </a:srgbClr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rPr>
              <a:t>What invigorated conservatism?</a:t>
            </a:r>
          </a:p>
          <a:p>
            <a:pPr marL="704087" lvl="1" indent="-352043" defTabSz="490727">
              <a:spcBef>
                <a:spcPts val="2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024" b="1">
                <a:solidFill>
                  <a:srgbClr val="86837F">
                    <a:alpha val="80000"/>
                  </a:srgbClr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rPr>
              <a:t>Economic problems</a:t>
            </a:r>
            <a:r>
              <a:rPr sz="3024">
                <a:solidFill>
                  <a:srgbClr val="86837F">
                    <a:alpha val="80000"/>
                  </a:srgbClr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rPr>
              <a:t> - 1970s inflation</a:t>
            </a:r>
          </a:p>
          <a:p>
            <a:pPr marL="704087" lvl="1" indent="-352043" defTabSz="490727">
              <a:spcBef>
                <a:spcPts val="2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024" b="1">
                <a:solidFill>
                  <a:srgbClr val="86837F">
                    <a:alpha val="80000"/>
                  </a:srgbClr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rPr>
              <a:t>Growth of religious fundamentalism</a:t>
            </a:r>
          </a:p>
          <a:p>
            <a:pPr marL="704087" lvl="1" indent="-352043" defTabSz="490727">
              <a:spcBef>
                <a:spcPts val="2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024" b="1">
                <a:solidFill>
                  <a:srgbClr val="86837F">
                    <a:alpha val="80000"/>
                  </a:srgbClr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rPr>
              <a:t>Public’s loss faith in government’s ability to solve problems</a:t>
            </a:r>
          </a:p>
          <a:p>
            <a:pPr marL="352043" lvl="0" indent="-352043" defTabSz="490727">
              <a:spcBef>
                <a:spcPts val="2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024" b="1">
                <a:solidFill>
                  <a:srgbClr val="86837F">
                    <a:alpha val="80000"/>
                  </a:srgbClr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rPr>
              <a:t>Foreign Policy “Failures”</a:t>
            </a:r>
          </a:p>
          <a:p>
            <a:pPr marL="704087" lvl="1" indent="-352043" defTabSz="490727">
              <a:spcBef>
                <a:spcPts val="2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86837F">
                    <a:alpha val="80000"/>
                  </a:srgbClr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rPr>
              <a:t>Iran Hostage Crisis - 1979 - January 1981</a:t>
            </a:r>
          </a:p>
          <a:p>
            <a:pPr marL="1056131" lvl="2" indent="-352043" defTabSz="490727">
              <a:spcBef>
                <a:spcPts val="2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86837F">
                    <a:alpha val="80000"/>
                  </a:srgbClr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rPr>
              <a:t>Reaction to the US assistance to the deposed Shah of Iran</a:t>
            </a:r>
          </a:p>
        </p:txBody>
      </p:sp>
      <p:pic>
        <p:nvPicPr>
          <p:cNvPr id="133" name="800px-DF-SN-82-06759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76766" y="5848350"/>
            <a:ext cx="3948584" cy="2635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build="p" bldLvl="5" animBg="1" advAuto="0"/>
      <p:bldP spid="133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5508"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8">
                <a:solidFill>
                  <a:srgbClr val="BCB08F"/>
                </a:solidFill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rPr>
              <a:t>Period 9 Overview (1980 - Present)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68223" lvl="0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What were conservative victories?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b="1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Taxation</a:t>
            </a: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 - reduction in taxes </a:t>
            </a:r>
          </a:p>
          <a:p>
            <a:pPr marL="804671" lvl="2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Reaganomics, “trickle-down” economics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b="1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Deregulation of many industries</a:t>
            </a: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 - less involvement of the government in industries</a:t>
            </a:r>
          </a:p>
          <a:p>
            <a:pPr marL="268223" lvl="0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b="1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Conservatives were not as successful with moral ideals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Abortion remained legal</a:t>
            </a:r>
          </a:p>
          <a:p>
            <a:pPr marL="268223" lvl="0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b="1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Denouncing “Big Government”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b="1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Even though conservatives favored smaller government, the size of the government grew after 1980</a:t>
            </a:r>
          </a:p>
          <a:p>
            <a:pPr marL="804671" lvl="2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Hard to eliminate popular programs - Medicare, Social Security, etc. </a:t>
            </a:r>
          </a:p>
        </p:txBody>
      </p:sp>
      <p:pic>
        <p:nvPicPr>
          <p:cNvPr id="137" name="Ronald_Reagan_televised_address_from_the_Oval_Office,_outlining_plan_for_Tax_Reduction_Legislation_July_198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4610" y="1330566"/>
            <a:ext cx="4937667" cy="3265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1" build="p" bldLvl="5" animBg="1" advAuto="0"/>
      <p:bldP spid="137" grpId="2" animBg="1" advAuto="0"/>
      <p:bldP spid="137" grpId="3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5508"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8">
                <a:solidFill>
                  <a:srgbClr val="BCB08F"/>
                </a:solidFill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rPr>
              <a:t>Period 9 Overview (1980 - Present)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301752" lvl="0" indent="-301752" defTabSz="420624">
              <a:spcBef>
                <a:spcPts val="20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Foreign Policy under Reagan</a:t>
            </a:r>
          </a:p>
          <a:p>
            <a:pPr marL="603504" lvl="1" indent="-301752" defTabSz="420624">
              <a:spcBef>
                <a:spcPts val="20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Early in his administration, he rejected </a:t>
            </a:r>
            <a:r>
              <a:rPr sz="2592" b="1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detente</a:t>
            </a: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 </a:t>
            </a:r>
          </a:p>
          <a:p>
            <a:pPr marL="603504" lvl="1" indent="-301752" defTabSz="420624">
              <a:spcBef>
                <a:spcPts val="20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Employed </a:t>
            </a:r>
            <a:r>
              <a:rPr sz="2592" b="1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“bellicose rhetoric”</a:t>
            </a: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 - “Evil Empire”</a:t>
            </a:r>
          </a:p>
          <a:p>
            <a:pPr marL="603504" lvl="1" indent="-301752" defTabSz="420624">
              <a:spcBef>
                <a:spcPts val="20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Positive relationship developed with </a:t>
            </a:r>
            <a:r>
              <a:rPr sz="2592" b="1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Mikhail Gorbachev</a:t>
            </a: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 - arms reductions</a:t>
            </a:r>
          </a:p>
          <a:p>
            <a:pPr marL="301752" lvl="0" indent="-301752" defTabSz="420624">
              <a:spcBef>
                <a:spcPts val="20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Economy post-1980</a:t>
            </a:r>
          </a:p>
          <a:p>
            <a:pPr marL="603504" lvl="1" indent="-301752" defTabSz="420624">
              <a:spcBef>
                <a:spcPts val="20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592" b="1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US saw a decrease in manufacturing and union jobs</a:t>
            </a: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 - outsourcing</a:t>
            </a:r>
          </a:p>
          <a:p>
            <a:pPr marL="905256" lvl="2" indent="-301752" defTabSz="420624">
              <a:spcBef>
                <a:spcPts val="20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Debates over: </a:t>
            </a:r>
          </a:p>
          <a:p>
            <a:pPr marL="1207008" lvl="3" indent="-301752" defTabSz="420624">
              <a:spcBef>
                <a:spcPts val="20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592" b="1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Free trade agreements</a:t>
            </a: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 - NAFTA</a:t>
            </a:r>
          </a:p>
          <a:p>
            <a:pPr marL="1207008" lvl="3" indent="-301752" defTabSz="420624">
              <a:spcBef>
                <a:spcPts val="20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592" b="1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Size of government safety nets</a:t>
            </a: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 - Social Security Reform</a:t>
            </a:r>
          </a:p>
        </p:txBody>
      </p:sp>
      <p:sp>
        <p:nvSpPr>
          <p:cNvPr id="141" name="Shape 141"/>
          <p:cNvSpPr/>
          <p:nvPr/>
        </p:nvSpPr>
        <p:spPr>
          <a:xfrm flipV="1">
            <a:off x="7105650" y="3435016"/>
            <a:ext cx="178134" cy="178134"/>
          </a:xfrm>
          <a:prstGeom prst="line">
            <a:avLst/>
          </a:prstGeom>
          <a:ln w="38100">
            <a:solidFill>
              <a:srgbClr val="A3BFCE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 i="0">
                <a:solidFill>
                  <a:srgbClr val="4B4B4B"/>
                </a:solidFill>
                <a:effectLst/>
              </a:defRPr>
            </a:pPr>
            <a:endParaRPr/>
          </a:p>
        </p:txBody>
      </p:sp>
      <p:pic>
        <p:nvPicPr>
          <p:cNvPr id="142" name="448px-Reagan-Gorbachev_shaking_hands_1987-12-07_C44091-3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11798" y="393700"/>
            <a:ext cx="3335752" cy="4460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build="p" bldLvl="5" animBg="1" advAuto="0"/>
      <p:bldP spid="141" grpId="2" animBg="1" advAuto="0"/>
      <p:bldP spid="142" grpId="3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5508"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8">
                <a:solidFill>
                  <a:srgbClr val="BCB08F"/>
                </a:solidFill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rPr>
              <a:t>Period 9 Overview (1980 - Present)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05359" lvl="0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US Population Shifts</a:t>
            </a:r>
          </a:p>
          <a:p>
            <a:pPr marL="410718" lvl="1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 b="1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South and West gained population (“Sun Belt”), immigrants from Latin America and Asia (after 1965 Immigration Act)</a:t>
            </a:r>
          </a:p>
          <a:p>
            <a:pPr marL="410718" lvl="1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Led to many policy debates</a:t>
            </a:r>
          </a:p>
          <a:p>
            <a:pPr marL="205359" lvl="0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Changes for homosexuals:</a:t>
            </a:r>
          </a:p>
          <a:p>
            <a:pPr marL="410718" lvl="1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Don’t Ask, Don’t Tell - banned openly gay individuals from serving in the military (1994), later overturned in 2011</a:t>
            </a:r>
          </a:p>
          <a:p>
            <a:pPr marL="205359" lvl="0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War on Terrorism:</a:t>
            </a:r>
          </a:p>
          <a:p>
            <a:pPr marL="410718" lvl="1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 b="1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Response to 9/11 attacks </a:t>
            </a:r>
          </a:p>
          <a:p>
            <a:pPr marL="410718" lvl="1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 b="1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War in Afghanistan</a:t>
            </a:r>
          </a:p>
          <a:p>
            <a:pPr marL="205359" lvl="0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 b="1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War in Iraq</a:t>
            </a:r>
            <a:r>
              <a:rPr sz="1764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 - US entered due to beliefs Iraq had WMDs and connections to terrorism </a:t>
            </a:r>
          </a:p>
          <a:p>
            <a:pPr marL="205359" lvl="0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Impact of War on Terrorism?</a:t>
            </a:r>
          </a:p>
          <a:p>
            <a:pPr marL="410718" lvl="1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 b="1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Debates over civil liberties vs. government power</a:t>
            </a:r>
            <a:r>
              <a:rPr sz="1764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 (Continuity throughout history)</a:t>
            </a:r>
            <a:endParaRPr sz="1764" b="1">
              <a:solidFill>
                <a:srgbClr val="86837F">
                  <a:alpha val="80000"/>
                </a:srgbClr>
              </a:solidFill>
              <a:effectLst>
                <a:outerShdw blurRad="12446" dist="6223" dir="5400000" rotWithShape="0">
                  <a:srgbClr val="FFFFFF"/>
                </a:outerShdw>
              </a:effectLst>
            </a:endParaRPr>
          </a:p>
          <a:p>
            <a:pPr marL="410718" lvl="1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Similar to Sedition Acts in History</a:t>
            </a:r>
          </a:p>
        </p:txBody>
      </p:sp>
      <p:pic>
        <p:nvPicPr>
          <p:cNvPr id="146" name="800px-Obama_signs_DADT_repea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4414" y="1189631"/>
            <a:ext cx="5689522" cy="3790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National_Park_Service_9-11_Statue_of_Liberty_and_WTC_fir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7650" y="3556000"/>
            <a:ext cx="4445000" cy="336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build="p" bldLvl="5" animBg="1" advAuto="0"/>
      <p:bldP spid="146" grpId="2" animBg="1" advAuto="0"/>
      <p:bldP spid="146" grpId="4" animBg="1" advAuto="0"/>
      <p:bldP spid="147" grpId="3" animBg="1" advAuto="0"/>
      <p:bldP spid="147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6 Overview (1865 - 1898)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51460" lvl="0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Gilded Age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- coined by Mark Twain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On the surface, things appeared as if they were good, but many problems lied underneath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Political debates focused on 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tariffs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, 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currency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, 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corporate expansion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(monopolies and trusts)</a:t>
            </a:r>
          </a:p>
          <a:p>
            <a:pPr marL="251460" lvl="0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Post-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Civil War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, the 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US government encouraged westward expansion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blurRad="15240" dist="7620" dir="5400000" rotWithShape="0">
                  <a:srgbClr val="FFFFFF"/>
                </a:outerShdw>
              </a:effectLst>
            </a:endParaRP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Subsidies to railroads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, cheap land for Americans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This expansion led to conflicts with Natives, 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treaties were violated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blurRad="15240" dist="7620" dir="5400000" rotWithShape="0">
                  <a:srgbClr val="FFFFFF"/>
                </a:outerShdw>
              </a:effectLst>
            </a:endParaRP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Near extinction of the 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buffalo</a:t>
            </a:r>
            <a:endParaRPr sz="2160">
              <a:solidFill>
                <a:srgbClr val="86837F">
                  <a:alpha val="80000"/>
                </a:srgbClr>
              </a:solidFill>
              <a:effectLst>
                <a:outerShdw blurRad="15240" dist="7620" dir="5400000" rotWithShape="0">
                  <a:srgbClr val="FFFFFF"/>
                </a:outerShdw>
              </a:effectLst>
            </a:endParaRPr>
          </a:p>
          <a:p>
            <a:pPr marL="251460" lvl="0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Relations with Natives?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US used 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military force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(Wounded Knee - 1890)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Pursued a policy of 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assimilation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(Dawes Act - 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sought to end tribal identities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)</a:t>
            </a:r>
          </a:p>
        </p:txBody>
      </p:sp>
      <p:pic>
        <p:nvPicPr>
          <p:cNvPr id="43" name="Mark_Twain_by_Abdullah_Frères,_186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25549" y="4425950"/>
            <a:ext cx="2476001" cy="3301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469px-Indian_Land_for_Sal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71740" y="1720850"/>
            <a:ext cx="4661320" cy="5963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800px-Woundedknee1891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5251" y="2885249"/>
            <a:ext cx="5522499" cy="3983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build="p" bldLvl="5" animBg="1" advAuto="0"/>
      <p:bldP spid="43" grpId="2" animBg="1" advAuto="0"/>
      <p:bldP spid="43" grpId="7" animBg="1" advAuto="0"/>
      <p:bldP spid="44" grpId="4" animBg="1" advAuto="0"/>
      <p:bldP spid="44" grpId="6" animBg="1" advAuto="0"/>
      <p:bldP spid="45" grpId="3" animBg="1" advAuto="0"/>
      <p:bldP spid="45" grpId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6 Overview (1865 - 1898)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72414" lvl="0" indent="-272414" defTabSz="379729">
              <a:spcBef>
                <a:spcPts val="18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40" b="1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Businesses consolidated their power</a:t>
            </a:r>
          </a:p>
          <a:p>
            <a:pPr marL="544829" lvl="1" indent="-272414" defTabSz="379729">
              <a:spcBef>
                <a:spcPts val="18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Justified through </a:t>
            </a:r>
            <a:r>
              <a:rPr sz="2340" b="1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Social Darwinism</a:t>
            </a: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, Gospel of Wealth</a:t>
            </a:r>
          </a:p>
          <a:p>
            <a:pPr marL="544829" lvl="1" indent="-272414" defTabSz="379729">
              <a:spcBef>
                <a:spcPts val="18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Conflicts emerged between </a:t>
            </a:r>
            <a:r>
              <a:rPr sz="2340" b="1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businesses and conservationists over natural resources</a:t>
            </a:r>
            <a:endParaRPr sz="2340">
              <a:solidFill>
                <a:srgbClr val="86837F">
                  <a:alpha val="80000"/>
                </a:srgbClr>
              </a:solidFill>
              <a:effectLst>
                <a:outerShdw blurRad="16510" dist="8255" dir="5400000" rotWithShape="0">
                  <a:srgbClr val="FFFFFF"/>
                </a:outerShdw>
              </a:effectLst>
            </a:endParaRPr>
          </a:p>
          <a:p>
            <a:pPr marL="272414" lvl="0" indent="-272414" defTabSz="379729">
              <a:spcBef>
                <a:spcPts val="18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Workers </a:t>
            </a:r>
            <a:r>
              <a:rPr sz="2340" b="1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organized into local and national unions</a:t>
            </a:r>
          </a:p>
          <a:p>
            <a:pPr marL="544829" lvl="1" indent="-272414" defTabSz="379729">
              <a:spcBef>
                <a:spcPts val="18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Knights of Labor - skilled AND unskilled, AFL - unskilled only</a:t>
            </a:r>
          </a:p>
          <a:p>
            <a:pPr marL="544829" lvl="1" indent="-272414" defTabSz="379729">
              <a:spcBef>
                <a:spcPts val="18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Government often sided with business in labor disputes</a:t>
            </a:r>
          </a:p>
          <a:p>
            <a:pPr marL="272414" lvl="0" indent="-272414" defTabSz="379729">
              <a:spcBef>
                <a:spcPts val="18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The </a:t>
            </a:r>
            <a:r>
              <a:rPr sz="2340" b="1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“New South”</a:t>
            </a:r>
            <a:endParaRPr sz="2340">
              <a:solidFill>
                <a:srgbClr val="86837F">
                  <a:alpha val="80000"/>
                </a:srgbClr>
              </a:solidFill>
              <a:effectLst>
                <a:outerShdw blurRad="16510" dist="8255" dir="5400000" rotWithShape="0">
                  <a:srgbClr val="FFFFFF"/>
                </a:outerShdw>
              </a:effectLst>
            </a:endParaRPr>
          </a:p>
          <a:p>
            <a:pPr marL="544829" lvl="1" indent="-272414" defTabSz="379729">
              <a:spcBef>
                <a:spcPts val="18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Some advocated the South begin to industrialize </a:t>
            </a:r>
          </a:p>
          <a:p>
            <a:pPr marL="544829" lvl="1" indent="-272414" defTabSz="379729">
              <a:spcBef>
                <a:spcPts val="18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However, </a:t>
            </a:r>
            <a:r>
              <a:rPr sz="2340" b="1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sharecropping</a:t>
            </a: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 and </a:t>
            </a:r>
            <a:r>
              <a:rPr sz="2340" b="1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tenant farming</a:t>
            </a: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 persisted throughout the South</a:t>
            </a:r>
          </a:p>
        </p:txBody>
      </p:sp>
      <p:pic>
        <p:nvPicPr>
          <p:cNvPr id="49" name="389px-Herbert_Spence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63388" y="4495800"/>
            <a:ext cx="2481013" cy="3820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402px-Powderly_t_ko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02527" y="1346200"/>
            <a:ext cx="2857323" cy="4257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build="p" bldLvl="5" animBg="1" advAuto="0"/>
      <p:bldP spid="49" grpId="2" animBg="1" advAuto="0"/>
      <p:bldP spid="49" grpId="4" animBg="1" advAuto="0"/>
      <p:bldP spid="50" grpId="3" animBg="1" advAuto="0"/>
      <p:bldP spid="50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6 Overview (1865 - 1898)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01167" lvl="0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Farmers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blurRad="12192" dist="6096" dir="5400000" rotWithShape="0">
                  <a:srgbClr val="FFFFFF"/>
                </a:outerShdw>
              </a:effectLst>
            </a:endParaRP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Mechanized agriculture</a:t>
            </a: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 hurt many farmers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Created organizations to challenge RRs  and corporate control of markets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blurRad="12192" dist="6096" dir="5400000" rotWithShape="0">
                  <a:srgbClr val="FFFFFF"/>
                </a:outerShdw>
              </a:effectLst>
            </a:endParaRP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Populist Party - People’s Party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blurRad="12192" dist="6096" dir="5400000" rotWithShape="0">
                  <a:srgbClr val="FFFFFF"/>
                </a:outerShdw>
              </a:effectLst>
            </a:endParaRPr>
          </a:p>
          <a:p>
            <a:pPr marL="603504" lvl="2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Advocated political reform and increased government involvement in the economy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blurRad="12192" dist="6096" dir="5400000" rotWithShape="0">
                  <a:srgbClr val="FFFFFF"/>
                </a:outerShdw>
              </a:effectLst>
            </a:endParaRPr>
          </a:p>
          <a:p>
            <a:pPr marL="603504" lvl="2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Omaha Platform:</a:t>
            </a:r>
          </a:p>
          <a:p>
            <a:pPr marL="804671" lvl="3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Graduated income tax, gov’t control of RRs and telegraphs, Free Silver</a:t>
            </a:r>
          </a:p>
          <a:p>
            <a:pPr marL="603504" lvl="2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Many Populist ideas were adopted during the </a:t>
            </a: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Progressive Era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blurRad="12192" dist="6096" dir="5400000" rotWithShape="0">
                  <a:srgbClr val="FFFFFF"/>
                </a:outerShdw>
              </a:effectLst>
            </a:endParaRPr>
          </a:p>
          <a:p>
            <a:pPr marL="201167" lvl="0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Immigration: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Increased from Asia and Southern and Eastern Europe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blurRad="12192" dist="6096" dir="5400000" rotWithShape="0">
                  <a:srgbClr val="FFFFFF"/>
                </a:outerShdw>
              </a:effectLst>
            </a:endParaRP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Led to </a:t>
            </a: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Nativism</a:t>
            </a: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 - Chinese Exclusion Act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Many Americans hoped to </a:t>
            </a: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“Americanize” and preserve their cultural identities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Social Gospel</a:t>
            </a: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 - Protestant Church movement that sought to end social issues in cities</a:t>
            </a:r>
          </a:p>
        </p:txBody>
      </p:sp>
      <p:pic>
        <p:nvPicPr>
          <p:cNvPr id="54" name="405px-William-Jennings-Bryan-speaking-c189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83470" y="5050598"/>
            <a:ext cx="2916530" cy="4313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552px-The_only_one_barred_out_cph.3b4868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21202" y="1962150"/>
            <a:ext cx="4636848" cy="5040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 build="p" bldLvl="5" animBg="1" advAuto="0"/>
      <p:bldP spid="54" grpId="2" animBg="1" advAuto="0"/>
      <p:bldP spid="55" grpId="3" animBg="1" advAuto="0"/>
      <p:bldP spid="55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6 Overview (1865 - 1898)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47268" lvl="0" indent="-247268" defTabSz="344677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24" b="1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City Life</a:t>
            </a:r>
            <a:endParaRPr sz="2124">
              <a:solidFill>
                <a:srgbClr val="86837F">
                  <a:alpha val="80000"/>
                </a:srgbClr>
              </a:solidFill>
              <a:effectLst>
                <a:outerShdw blurRad="14985" dist="7492" dir="5400000" rotWithShape="0">
                  <a:srgbClr val="FFFFFF"/>
                </a:outerShdw>
              </a:effectLst>
            </a:endParaRPr>
          </a:p>
          <a:p>
            <a:pPr marL="494537" lvl="1" indent="-247268" defTabSz="344677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As cities became more crowded, emergence of:</a:t>
            </a:r>
          </a:p>
          <a:p>
            <a:pPr marL="741806" lvl="2" indent="-247268" defTabSz="344677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24" b="1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Political machines</a:t>
            </a: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 - provided services for political support (Boss Tweed and Tammany Hall)</a:t>
            </a:r>
          </a:p>
          <a:p>
            <a:pPr marL="741806" lvl="2" indent="-247268" defTabSz="344677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24" b="1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Settlement Houses</a:t>
            </a: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 - helped immigrants and women adapt to American Society (Jane Addams’ Hull House)</a:t>
            </a:r>
          </a:p>
          <a:p>
            <a:pPr marL="247268" lvl="0" indent="-247268" defTabSz="344677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24" b="1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Discrimination, violence, and segregation</a:t>
            </a: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 was rampant in the country:</a:t>
            </a:r>
          </a:p>
          <a:p>
            <a:pPr marL="494537" lvl="1" indent="-247268" defTabSz="344677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American Protective Association - sought to keep Catholics out of office</a:t>
            </a:r>
          </a:p>
          <a:p>
            <a:pPr marL="494537" lvl="1" indent="-247268" defTabSz="344677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Plessy v. Ferguson - upheld Jim Crow laws</a:t>
            </a:r>
          </a:p>
          <a:p>
            <a:pPr marL="494537" lvl="1" indent="-247268" defTabSz="344677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24" b="1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Activists that challenged their prescribed “place”</a:t>
            </a:r>
            <a:endParaRPr sz="2124">
              <a:solidFill>
                <a:srgbClr val="86837F">
                  <a:alpha val="80000"/>
                </a:srgbClr>
              </a:solidFill>
              <a:effectLst>
                <a:outerShdw blurRad="14985" dist="7492" dir="5400000" rotWithShape="0">
                  <a:srgbClr val="FFFFFF"/>
                </a:outerShdw>
              </a:effectLst>
            </a:endParaRPr>
          </a:p>
          <a:p>
            <a:pPr marL="741806" lvl="2" indent="-247268" defTabSz="344677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Booker T. Washington - advocated vocational training for African Americans, Ida B. Wells - outspoken critic of lynching</a:t>
            </a:r>
          </a:p>
        </p:txBody>
      </p:sp>
      <p:pic>
        <p:nvPicPr>
          <p:cNvPr id="59" name="438px-Jane_Addams_profil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70181" y="5327650"/>
            <a:ext cx="2015469" cy="2760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553px-Boss_Tweed,_Nast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88784" y="685800"/>
            <a:ext cx="2895016" cy="313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424px-Booker_T_Washington_retouched_flattened-crop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2668" y="1460500"/>
            <a:ext cx="3002282" cy="42414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1" build="p" bldLvl="5" animBg="1" advAuto="0"/>
      <p:bldP spid="59" grpId="3" animBg="1" advAuto="0"/>
      <p:bldP spid="60" grpId="2" animBg="1" advAuto="0"/>
      <p:bldP spid="60" grpId="6" animBg="1" advAuto="0"/>
      <p:bldP spid="61" grpId="4" animBg="1" advAuto="0"/>
      <p:bldP spid="61" grpId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7 Overview (1890 - 1945)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64032" lvl="0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Test Structure: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Period 7 is roughly 17% of the curriculum (LARGEST time period!)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Essay topics could include:</a:t>
            </a:r>
          </a:p>
          <a:p>
            <a:pPr marL="792098" lvl="2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Turning Points in US History for: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Spanish-American War, Progressive Era, and Great Depression/New Deal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blurRad="16002" dist="8001" dir="5400000" rotWithShape="0">
                  <a:srgbClr val="FFFFFF"/>
                </a:outerShdw>
              </a:effectLst>
            </a:endParaRPr>
          </a:p>
          <a:p>
            <a:pPr marL="792098" lvl="2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Change and Continuities for immigrants/African Americans/foreign policy</a:t>
            </a:r>
          </a:p>
          <a:p>
            <a:pPr marL="264032" lvl="0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Why was 1890 - 1945 chosen for the dates?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1890 =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“Closing” of the frontier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 - led to expansion overseas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1945 =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 End of WWII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, shift in US foreign policy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This time period focuses on the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US expansion overseas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, reform in the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Progressive Era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,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WWI and WWII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, as well as the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Great Depression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 and the US’ response to it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7 Overview (1890 - 1945)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51460" lvl="0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Reasons for overseas expansion (Great Short Answer ?)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Frontier was “closed”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- Frederick Jackson Turner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Economic motives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- $ for businesses and desire for increased trade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Competition with European imperialists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(China)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Racial theories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- “White Man’s Burden”</a:t>
            </a:r>
          </a:p>
          <a:p>
            <a:pPr marL="251460" lvl="0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Spanish American War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US defeated Spain in 4 months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Gained Guam, Puerto Rico and the Philippines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Debates between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imperialists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(Teddy Roosevelt, McKinley) and 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anti-imperialists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(William Jennings Bryan, Anti-imperialist League)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Long insurrection in the Philippines</a:t>
            </a:r>
          </a:p>
        </p:txBody>
      </p:sp>
      <p:pic>
        <p:nvPicPr>
          <p:cNvPr id="68" name="Frederick_Jackson_Turne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98050" y="2813050"/>
            <a:ext cx="2489200" cy="337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427px-Puck_cover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84851" y="1143000"/>
            <a:ext cx="4132149" cy="5796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467px-Twain1909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1131" y="2001826"/>
            <a:ext cx="3898669" cy="5000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1" build="p" bldLvl="5" animBg="1" advAuto="0"/>
      <p:bldP spid="68" grpId="2" animBg="1" advAuto="0"/>
      <p:bldP spid="69" grpId="3" animBg="1" advAuto="0"/>
      <p:bldP spid="69" grpId="5" animBg="1" advAuto="0"/>
      <p:bldP spid="70" grpId="4" animBg="1" advAuto="0"/>
      <p:bldP spid="70" grpId="6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7 Overview (1890 - 1945)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43077" lvl="0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Progressive Era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 (1890 - 1920)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Advocated government intervention in the economy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 (Meat Inspection Act, Hepburn Act)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Sought to expand democracy 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(17th amendment, initiative, referendum, recall)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Progressive tended to be women, middle-class, live in cities</a:t>
            </a:r>
          </a:p>
          <a:p>
            <a:pPr marL="243077" lvl="0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World War I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 (1914 - 1918)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US initially was neutral, played a limited role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 - Wilson sought to “Make the world safe for democracy”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US was heavily involved in postwar negotiations - Treaty of Versailles and the League of Nations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 - influenced by Wilson’s 14 Points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Great Migration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:</a:t>
            </a:r>
          </a:p>
          <a:p>
            <a:pPr marL="729233" lvl="2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Mass movement of African Americans from the South to the North during WWIf or </a:t>
            </a: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economic opportunities </a:t>
            </a:r>
          </a:p>
        </p:txBody>
      </p:sp>
      <p:pic>
        <p:nvPicPr>
          <p:cNvPr id="74" name="444px-Robert_M_La_Follette,_S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45629" y="2832350"/>
            <a:ext cx="2125865" cy="2872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The_Gap_in_the_Brid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40046" y="2526631"/>
            <a:ext cx="4924708" cy="3484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800px-During_World_War_I_there_was_a_great_migration_north_by_southern_Negroes_-_NARA_-_559091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03053" y="3936268"/>
            <a:ext cx="5198694" cy="35351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build="p" bldLvl="5" animBg="1" advAuto="0"/>
      <p:bldP spid="74" grpId="2" animBg="1" advAuto="0"/>
      <p:bldP spid="74" grpId="5" animBg="1" advAuto="0"/>
      <p:bldP spid="75" grpId="3" animBg="1" advAuto="0"/>
      <p:bldP spid="75" grpId="6" animBg="1" advAuto="0"/>
      <p:bldP spid="76" grpId="4" animBg="1" advAuto="0"/>
      <p:bldP spid="76" grpId="7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2334</Words>
  <Application>Microsoft Macintosh PowerPoint</Application>
  <PresentationFormat>Custom</PresentationFormat>
  <Paragraphs>248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Moroccan</vt:lpstr>
      <vt:lpstr>APUSH Review: Key Terms, People, and Events Specifically Mentioned In The New Curriculum!</vt:lpstr>
      <vt:lpstr>Period 6 Overview (1865 - 1898)</vt:lpstr>
      <vt:lpstr>Period 6 Overview (1865 - 1898)</vt:lpstr>
      <vt:lpstr>Period 6 Overview (1865 - 1898)</vt:lpstr>
      <vt:lpstr>Period 6 Overview (1865 - 1898)</vt:lpstr>
      <vt:lpstr>Period 6 Overview (1865 - 1898)</vt:lpstr>
      <vt:lpstr>Period 7 Overview (1890 - 1945)</vt:lpstr>
      <vt:lpstr>Period 7 Overview (1890 - 1945)</vt:lpstr>
      <vt:lpstr>Period 7 Overview (1890 - 1945)</vt:lpstr>
      <vt:lpstr>Period 7 Overview (1890 - 1945)</vt:lpstr>
      <vt:lpstr>Period 7 Overview (1890 - 1945)</vt:lpstr>
      <vt:lpstr>Period 7 Overview (1890 - 1945)</vt:lpstr>
      <vt:lpstr>Period 8 Overview (1945 - 1980)</vt:lpstr>
      <vt:lpstr>Period 8 Overview (1945 - 1980)</vt:lpstr>
      <vt:lpstr>Period 8 Overview (1945 - 1980)</vt:lpstr>
      <vt:lpstr>Period 8 Overview (1945 - 1980)</vt:lpstr>
      <vt:lpstr>Period 8 Overview (1945 - 1980)</vt:lpstr>
      <vt:lpstr>Period 8 Overview (1945 - 1980)</vt:lpstr>
      <vt:lpstr>Period 8 Overview (1945 - 1980)</vt:lpstr>
      <vt:lpstr>Period 9 Overview (1980 - Present)</vt:lpstr>
      <vt:lpstr>Period 9 Overview (1980 - Present)</vt:lpstr>
      <vt:lpstr>Period 9 Overview (1980 - Present)</vt:lpstr>
      <vt:lpstr>Period 9 Overview (1980 - Present)</vt:lpstr>
      <vt:lpstr>Period 9 Overview (1980 - Present)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Key Terms, People, and Events Specifically Mentioned In The New Curriculum!</dc:title>
  <cp:lastModifiedBy>Kate Lacks</cp:lastModifiedBy>
  <cp:revision>2</cp:revision>
  <dcterms:modified xsi:type="dcterms:W3CDTF">2017-05-03T18:11:50Z</dcterms:modified>
</cp:coreProperties>
</file>