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6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6" r:id="rId9"/>
    <p:sldId id="270" r:id="rId10"/>
    <p:sldId id="263" r:id="rId11"/>
    <p:sldId id="330" r:id="rId12"/>
    <p:sldId id="265" r:id="rId13"/>
    <p:sldId id="272" r:id="rId14"/>
    <p:sldId id="269" r:id="rId15"/>
    <p:sldId id="271" r:id="rId16"/>
    <p:sldId id="273" r:id="rId17"/>
    <p:sldId id="280" r:id="rId18"/>
    <p:sldId id="279" r:id="rId19"/>
    <p:sldId id="281" r:id="rId20"/>
    <p:sldId id="282" r:id="rId21"/>
    <p:sldId id="287" r:id="rId22"/>
    <p:sldId id="294" r:id="rId23"/>
    <p:sldId id="288" r:id="rId24"/>
    <p:sldId id="293" r:id="rId25"/>
    <p:sldId id="289" r:id="rId26"/>
    <p:sldId id="290" r:id="rId27"/>
    <p:sldId id="292" r:id="rId28"/>
    <p:sldId id="286" r:id="rId29"/>
    <p:sldId id="291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9" r:id="rId39"/>
    <p:sldId id="303" r:id="rId40"/>
    <p:sldId id="307" r:id="rId41"/>
    <p:sldId id="308" r:id="rId42"/>
    <p:sldId id="304" r:id="rId43"/>
    <p:sldId id="305" r:id="rId44"/>
    <p:sldId id="331" r:id="rId45"/>
    <p:sldId id="306" r:id="rId46"/>
    <p:sldId id="327" r:id="rId47"/>
    <p:sldId id="310" r:id="rId48"/>
    <p:sldId id="323" r:id="rId49"/>
    <p:sldId id="324" r:id="rId50"/>
    <p:sldId id="325" r:id="rId51"/>
    <p:sldId id="326" r:id="rId52"/>
    <p:sldId id="311" r:id="rId53"/>
    <p:sldId id="312" r:id="rId54"/>
    <p:sldId id="313" r:id="rId55"/>
    <p:sldId id="314" r:id="rId56"/>
    <p:sldId id="328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9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375"/>
  </p:normalViewPr>
  <p:slideViewPr>
    <p:cSldViewPr>
      <p:cViewPr varScale="1">
        <p:scale>
          <a:sx n="76" d="100"/>
          <a:sy n="76" d="100"/>
        </p:scale>
        <p:origin x="214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0F328-89F9-7E44-8B68-09F539BE640D}" type="datetimeFigureOut">
              <a:rPr lang="en-US" smtClean="0"/>
              <a:t>2/18/20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85DB-8B29-B048-9D5E-5648A3180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5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1875 – Reciprocity Treaty (free trade)</a:t>
            </a:r>
          </a:p>
          <a:p>
            <a:r>
              <a:rPr lang="en-US" sz="1200" dirty="0" smtClean="0"/>
              <a:t>1890 </a:t>
            </a:r>
            <a:r>
              <a:rPr lang="en-US" sz="1200" dirty="0" smtClean="0">
                <a:sym typeface="Wingdings" pitchFamily="2" charset="2"/>
              </a:rPr>
              <a:t>– McKinley Tariff (protectionism)</a:t>
            </a:r>
          </a:p>
          <a:p>
            <a:r>
              <a:rPr lang="en-US" sz="1200" dirty="0" smtClean="0"/>
              <a:t>1893 – American businessmen backed an uprising against Queen Liliuokalani.</a:t>
            </a:r>
          </a:p>
          <a:p>
            <a:r>
              <a:rPr lang="en-US" sz="1200" dirty="0" smtClean="0"/>
              <a:t>Sanford Ballard Dole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proclaims the Republic of Hawaii in 1894 (w himself as President)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governor of territorial Hawaii (1900 – 1903)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385DB-8B29-B048-9D5E-5648A31800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0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0838" lvl="1" indent="-350838"/>
            <a:r>
              <a:rPr lang="en-US" dirty="0" smtClean="0"/>
              <a:t>Cuba was not to enter into any agreements with foreign powers that would endanger its independence.</a:t>
            </a:r>
          </a:p>
          <a:p>
            <a:pPr marL="350838" lvl="1" indent="-350838"/>
            <a:r>
              <a:rPr lang="en-US" dirty="0" smtClean="0"/>
              <a:t>The U.S. could intervene in Cuban affairs if necessary to  maintain an efficient, independent govt.</a:t>
            </a:r>
          </a:p>
          <a:p>
            <a:pPr marL="350838" lvl="1" indent="-350838"/>
            <a:r>
              <a:rPr lang="en-US" dirty="0" smtClean="0"/>
              <a:t>Cuba must lease Guantanamo Bay to the U.S. for naval and coaling station.</a:t>
            </a:r>
          </a:p>
          <a:p>
            <a:pPr marL="350838" lvl="1" indent="-350838"/>
            <a:r>
              <a:rPr lang="en-US" dirty="0" smtClean="0"/>
              <a:t>Cuba must not build up an excessive public debt.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385DB-8B29-B048-9D5E-5648A31800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3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7184-8C21-4829-BC82-B0E7D65DC963}" type="datetimeFigureOut">
              <a:rPr lang="en-US" smtClean="0"/>
              <a:pPr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B20549-AC0B-4120-930B-81D7C3D16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7184-8C21-4829-BC82-B0E7D65DC963}" type="datetimeFigureOut">
              <a:rPr lang="en-US" smtClean="0"/>
              <a:pPr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549-AC0B-4120-930B-81D7C3D16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7184-8C21-4829-BC82-B0E7D65DC963}" type="datetimeFigureOut">
              <a:rPr lang="en-US" smtClean="0"/>
              <a:pPr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549-AC0B-4120-930B-81D7C3D16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7184-8C21-4829-BC82-B0E7D65DC963}" type="datetimeFigureOut">
              <a:rPr lang="en-US" smtClean="0"/>
              <a:pPr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549-AC0B-4120-930B-81D7C3D16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7184-8C21-4829-BC82-B0E7D65DC963}" type="datetimeFigureOut">
              <a:rPr lang="en-US" smtClean="0"/>
              <a:pPr/>
              <a:t>2/18/20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20549-AC0B-4120-930B-81D7C3D169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7184-8C21-4829-BC82-B0E7D65DC963}" type="datetimeFigureOut">
              <a:rPr lang="en-US" smtClean="0"/>
              <a:pPr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549-AC0B-4120-930B-81D7C3D16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7184-8C21-4829-BC82-B0E7D65DC963}" type="datetimeFigureOut">
              <a:rPr lang="en-US" smtClean="0"/>
              <a:pPr/>
              <a:t>2/18/20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549-AC0B-4120-930B-81D7C3D16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7184-8C21-4829-BC82-B0E7D65DC963}" type="datetimeFigureOut">
              <a:rPr lang="en-US" smtClean="0"/>
              <a:pPr/>
              <a:t>2/18/20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549-AC0B-4120-930B-81D7C3D16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7184-8C21-4829-BC82-B0E7D65DC963}" type="datetimeFigureOut">
              <a:rPr lang="en-US" smtClean="0"/>
              <a:pPr/>
              <a:t>2/18/20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549-AC0B-4120-930B-81D7C3D16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7184-8C21-4829-BC82-B0E7D65DC963}" type="datetimeFigureOut">
              <a:rPr lang="en-US" smtClean="0"/>
              <a:pPr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549-AC0B-4120-930B-81D7C3D169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7184-8C21-4829-BC82-B0E7D65DC963}" type="datetimeFigureOut">
              <a:rPr lang="en-US" smtClean="0"/>
              <a:pPr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B20549-AC0B-4120-930B-81D7C3D169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2907184-8C21-4829-BC82-B0E7D65DC963}" type="datetimeFigureOut">
              <a:rPr lang="en-US" smtClean="0"/>
              <a:pPr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3B20549-AC0B-4120-930B-81D7C3D169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worldatlas.com%2Foc%2Fas%2Fwhere-is-american-samoa.html&amp;psig=AOvVaw2qWSLOA-ojhBMiEwHJGzX7&amp;ust=1582120761155000&amp;source=images&amp;cd=vfe&amp;ved=0CAIQjRxqFwoTCOiR2t6h2-cCFQAAAAAdAAAAABAE" TargetMode="External"/><Relationship Id="rId4" Type="http://schemas.openxmlformats.org/officeDocument/2006/relationships/image" Target="../media/image11.jpeg"/><Relationship Id="rId5" Type="http://schemas.openxmlformats.org/officeDocument/2006/relationships/hyperlink" Target="https://www.google.com/url?sa=i&amp;url=http%3A%2F%2Fwww.geographicguide.com%2Foceania-maps%2Famerican-samoa.htm&amp;psig=AOvVaw2qWSLOA-ojhBMiEwHJGzX7&amp;ust=1582120761155000&amp;source=images&amp;cd=vfe&amp;ved=0CAIQjRxqFwoTCOiR2t6h2-cCFQAAAAAdAAAAABAW" TargetMode="External"/><Relationship Id="rId6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google.com/imgres?imgurl=http%3A%2F%2Fontheworldmap.com%2Famerican-samoa%2Famerican-samoa-location-map.jpg&amp;imgrefurl=http%3A%2F%2Fontheworldmap.com%2Famerican-samoa%2F&amp;tbnid=mSEWziglz1lpkM&amp;vet=12ahUKEwjliPqgodvnAhVXHVkKHapZAa0QMygKegUIARCOAg..i&amp;docid=bm4yD31NLfgN1M&amp;w=1434&amp;h=856&amp;q=american%20samoa%20map&amp;client=firefox-b-d&amp;ved=2ahUKEwjliPqgodvnAhVXHVkKHapZAa0QMygKegUIARCOA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/localhost/upload.wikimedia.org/wikipedia/commons/9/9d/USSMaine.jpg" TargetMode="External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/localhost/upload.wikimedia.org/wikipedia/commons/e/e8/World98.jpg" TargetMode="External"/><Relationship Id="rId3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localhost/upload.wikimedia.org/wikipedia/commons/8/82/Pacifico-98.jpg" TargetMode="External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ile:///localhost/upload.wikimedia.org/wikipedia/commons/7/7e/La_fallera_de_l'oncle_Sam.JPG" TargetMode="External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1/1c/Panam2.JPG" TargetMode="External"/><Relationship Id="rId3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feature=iv&amp;v=fA-pnN54uPw&amp;annotation_id=annotation_655031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3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3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5" Type="http://schemas.openxmlformats.org/officeDocument/2006/relationships/image" Target="../media/image69.jpeg"/><Relationship Id="rId6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CesHr99ezWE&amp;t=1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American Imperialism	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US History</a:t>
            </a:r>
          </a:p>
          <a:p>
            <a:r>
              <a:rPr lang="en-US" dirty="0" smtClean="0"/>
              <a:t>Mrs. Lacks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1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81000"/>
            <a:ext cx="7123080" cy="924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Religious/Missionary Interests</a:t>
            </a:r>
            <a:endParaRPr lang="en-US" dirty="0"/>
          </a:p>
        </p:txBody>
      </p:sp>
      <p:pic>
        <p:nvPicPr>
          <p:cNvPr id="5" name="Picture 4" descr="American missionaries in China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7050"/>
            <a:ext cx="3886200" cy="33083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iola Church-Hawaii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556" r="9500" b="9477"/>
          <a:stretch>
            <a:fillRect/>
          </a:stretch>
        </p:blipFill>
        <p:spPr bwMode="auto">
          <a:xfrm>
            <a:off x="4686300" y="1219200"/>
            <a:ext cx="4076700" cy="46482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5334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 missionaries in China, 1905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8250" y="6019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Church in Hawaii, 1820s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Act of US Imperialism: Samoa</a:t>
            </a:r>
            <a:endParaRPr lang="en-US" dirty="0"/>
          </a:p>
        </p:txBody>
      </p:sp>
      <p:sp>
        <p:nvSpPr>
          <p:cNvPr id="6" name="AutoShape 2" descr="mage result for american samoa map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mage result for american samoa ma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48" y="3903186"/>
            <a:ext cx="4873752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result for american samoa map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58185"/>
            <a:ext cx="4686300" cy="25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38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123080" cy="924475"/>
          </a:xfrm>
        </p:spPr>
        <p:txBody>
          <a:bodyPr>
            <a:noAutofit/>
          </a:bodyPr>
          <a:lstStyle/>
          <a:p>
            <a:r>
              <a:rPr lang="en-US" sz="4400" dirty="0" smtClean="0"/>
              <a:t>2</a:t>
            </a:r>
            <a:r>
              <a:rPr lang="en-US" sz="4400" baseline="30000" dirty="0" smtClean="0"/>
              <a:t>nd</a:t>
            </a:r>
            <a:r>
              <a:rPr lang="en-US" sz="4400" dirty="0" smtClean="0"/>
              <a:t> Act: </a:t>
            </a:r>
            <a:r>
              <a:rPr lang="en-US" sz="4400" dirty="0" err="1" smtClean="0"/>
              <a:t>HawaII</a:t>
            </a:r>
            <a:endParaRPr lang="en-US" sz="4400" dirty="0"/>
          </a:p>
        </p:txBody>
      </p:sp>
      <p:pic>
        <p:nvPicPr>
          <p:cNvPr id="5" name="Picture 4" descr="DIVI7233446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4788"/>
            <a:ext cx="5486400" cy="440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2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US Business Interests in Hawaii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5943600" cy="40514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1893 </a:t>
            </a:r>
            <a:r>
              <a:rPr lang="en-US" sz="2400" dirty="0" smtClean="0"/>
              <a:t>– American businessmen backed an uprising against Queen Liliuokalani.</a:t>
            </a:r>
          </a:p>
          <a:p>
            <a:r>
              <a:rPr lang="en-US" sz="2400" dirty="0" smtClean="0"/>
              <a:t>Sanford Ballard Dole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proclaims the Republic of Hawaii in 1894</a:t>
            </a:r>
            <a:r>
              <a:rPr lang="en-US" sz="2400" dirty="0"/>
              <a:t> </a:t>
            </a:r>
            <a:r>
              <a:rPr lang="en-US" sz="2400" dirty="0" smtClean="0"/>
              <a:t>(w himself as President)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governor of territorial Hawaii (1900 – 1903)</a:t>
            </a:r>
          </a:p>
          <a:p>
            <a:endParaRPr lang="en-US" dirty="0"/>
          </a:p>
        </p:txBody>
      </p:sp>
      <p:pic>
        <p:nvPicPr>
          <p:cNvPr id="6" name="Picture 4" descr="sanford_ballard_dole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2632989" cy="37338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990600"/>
            <a:ext cx="3105357" cy="9244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US View of Hawaiians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1" y="1807361"/>
            <a:ext cx="2800557" cy="4051437"/>
          </a:xfrm>
        </p:spPr>
        <p:txBody>
          <a:bodyPr/>
          <a:lstStyle/>
          <a:p>
            <a:r>
              <a:rPr lang="en-US" dirty="0"/>
              <a:t>Hawaii becomes a </a:t>
            </a:r>
            <a:r>
              <a:rPr lang="en-US" dirty="0" smtClean="0"/>
              <a:t>US </a:t>
            </a:r>
            <a:r>
              <a:rPr lang="en-US" dirty="0"/>
              <a:t>Protectorate in </a:t>
            </a:r>
            <a:r>
              <a:rPr lang="en-US" dirty="0" smtClean="0"/>
              <a:t>1849 by </a:t>
            </a:r>
            <a:r>
              <a:rPr lang="en-US" dirty="0"/>
              <a:t>virtue of economic treaties.</a:t>
            </a:r>
          </a:p>
          <a:p>
            <a:endParaRPr lang="en-US" dirty="0"/>
          </a:p>
        </p:txBody>
      </p:sp>
      <p:pic>
        <p:nvPicPr>
          <p:cNvPr id="7" name="Picture 3" descr="pol_cartoon-carricature of the Hawaiian govt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86" y="381000"/>
            <a:ext cx="4962414" cy="58674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5724"/>
            <a:ext cx="3886200" cy="924475"/>
          </a:xfrm>
        </p:spPr>
        <p:txBody>
          <a:bodyPr>
            <a:noAutofit/>
          </a:bodyPr>
          <a:lstStyle/>
          <a:p>
            <a:r>
              <a:rPr lang="en-US" dirty="0" smtClean="0"/>
              <a:t>Queen Liliuokalani</a:t>
            </a:r>
            <a:endParaRPr lang="en-US" dirty="0"/>
          </a:p>
        </p:txBody>
      </p:sp>
      <p:pic>
        <p:nvPicPr>
          <p:cNvPr id="4" name="Picture 3" descr="liliuokalani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7955"/>
            <a:ext cx="3640138" cy="6223891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YOUNG QU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2667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1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295400"/>
            <a:ext cx="3181558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Hawaiian Annexation Ceremony, 1898</a:t>
            </a:r>
            <a:endParaRPr lang="en-US" dirty="0"/>
          </a:p>
        </p:txBody>
      </p:sp>
      <p:pic>
        <p:nvPicPr>
          <p:cNvPr id="4" name="Picture 2" descr="annexation of Hawaii ceremony-1898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2"/>
          <a:stretch>
            <a:fillRect/>
          </a:stretch>
        </p:blipFill>
        <p:spPr bwMode="auto">
          <a:xfrm>
            <a:off x="304800" y="990600"/>
            <a:ext cx="5276850" cy="4132263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ol_cartoon-Cleveland &amp; Uncle Sam playing chess over Hawaii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60800"/>
            <a:ext cx="3962400" cy="26543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3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Imperialist Tailor</a:t>
            </a:r>
            <a:endParaRPr lang="en-US" dirty="0"/>
          </a:p>
        </p:txBody>
      </p:sp>
      <p:pic>
        <p:nvPicPr>
          <p:cNvPr id="4" name="Picture 3" descr="pol_cartoon-McKinley as Imperialist Taylor-1900-Puck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7" y="1143000"/>
            <a:ext cx="4716463" cy="52578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pic>
        <p:nvPicPr>
          <p:cNvPr id="1026" name="Picture 2" descr="http://www.merriam-webster.com/maps/images/maps/cuba_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6250"/>
            <a:ext cx="5715000" cy="5715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5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Misrule in Cuba</a:t>
            </a:r>
            <a:endParaRPr lang="en-US" dirty="0"/>
          </a:p>
        </p:txBody>
      </p:sp>
      <p:pic>
        <p:nvPicPr>
          <p:cNvPr id="4" name="Picture 5" descr="pol_cartoon-Spanish Misrule in Cuba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01000" cy="503713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5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America join the Imperialist club at the end of the 19</a:t>
            </a:r>
            <a:r>
              <a:rPr lang="en-US" baseline="30000" dirty="0" smtClean="0"/>
              <a:t>th</a:t>
            </a:r>
            <a:r>
              <a:rPr lang="en-US" dirty="0" smtClean="0"/>
              <a:t> century?</a:t>
            </a:r>
          </a:p>
          <a:p>
            <a:pPr lvl="1"/>
            <a:r>
              <a:rPr lang="en-US" dirty="0" smtClean="0"/>
              <a:t>Commercial/Business Interests ($)</a:t>
            </a:r>
          </a:p>
          <a:p>
            <a:pPr lvl="1"/>
            <a:r>
              <a:rPr lang="en-US" dirty="0" smtClean="0"/>
              <a:t>Military/Strategic Interests</a:t>
            </a:r>
          </a:p>
          <a:p>
            <a:pPr lvl="1"/>
            <a:r>
              <a:rPr lang="en-US" dirty="0" smtClean="0"/>
              <a:t>Social Darwinist Thinking</a:t>
            </a:r>
          </a:p>
          <a:p>
            <a:pPr lvl="1"/>
            <a:r>
              <a:rPr lang="en-US" dirty="0" smtClean="0"/>
              <a:t>Religious/Missionary Interests</a:t>
            </a:r>
          </a:p>
          <a:p>
            <a:pPr lvl="1"/>
            <a:r>
              <a:rPr lang="en-US" dirty="0" smtClean="0"/>
              <a:t>Closed the US frontier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Valeriano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Weyler’s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dirty="0" err="1" smtClean="0">
                <a:solidFill>
                  <a:srgbClr val="C00000"/>
                </a:solidFill>
              </a:rPr>
              <a:t>Reconcentration</a:t>
            </a:r>
            <a:r>
              <a:rPr lang="en-US" dirty="0" smtClean="0">
                <a:solidFill>
                  <a:srgbClr val="C00000"/>
                </a:solidFill>
              </a:rPr>
              <a:t>” Policy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4" descr="Weyler policy of reconcentration-2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307" y="457199"/>
            <a:ext cx="2778893" cy="5836839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Weyler policy of reconcentration-1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3886200" cy="4465239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5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uneral for Maine victims in Havana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56025"/>
            <a:ext cx="3733800" cy="2801938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91000" y="5715000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4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Funeral for </a:t>
            </a:r>
            <a:r>
              <a:rPr lang="en-US" sz="2400" i="1" dirty="0">
                <a:solidFill>
                  <a:srgbClr val="C00000"/>
                </a:solidFill>
                <a:latin typeface="+mj-lt"/>
              </a:rPr>
              <a:t>Maine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victims in Havana</a:t>
            </a:r>
          </a:p>
        </p:txBody>
      </p:sp>
      <p:pic>
        <p:nvPicPr>
          <p:cNvPr id="7" name="Picture 5" descr="USS Maine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3429000" cy="1890713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ol_cartoon-Spanish Ape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3203575" cy="3276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emember the Maine butt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F1F6"/>
              </a:clrFrom>
              <a:clrTo>
                <a:srgbClr val="EFF1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769">
            <a:off x="6689179" y="228601"/>
            <a:ext cx="15875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28600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Remember the Maine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and to Hell with Spain!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USSMa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257140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Spanish-American War (1898):</a:t>
            </a:r>
            <a:br>
              <a:rPr lang="en-US" dirty="0" smtClean="0"/>
            </a:br>
            <a:r>
              <a:rPr lang="en-US" dirty="0" smtClean="0"/>
              <a:t>“That Splendid                       Little War”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32037"/>
            <a:ext cx="3733800" cy="4373563"/>
          </a:xfrm>
        </p:spPr>
        <p:txBody>
          <a:bodyPr/>
          <a:lstStyle/>
          <a:p>
            <a:r>
              <a:rPr lang="en-US" dirty="0" smtClean="0"/>
              <a:t>US vs. Spain</a:t>
            </a:r>
          </a:p>
          <a:p>
            <a:r>
              <a:rPr lang="en-US" dirty="0" smtClean="0"/>
              <a:t>Pacific Theatre (May – August 1898)</a:t>
            </a:r>
          </a:p>
          <a:p>
            <a:r>
              <a:rPr lang="en-US" dirty="0" smtClean="0"/>
              <a:t>Caribbean Theatre (Feb 1898; June &amp; July 1898)</a:t>
            </a:r>
            <a:endParaRPr lang="en-US" dirty="0"/>
          </a:p>
        </p:txBody>
      </p:sp>
      <p:pic>
        <p:nvPicPr>
          <p:cNvPr id="8194" name="Picture 2" descr="File:World9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9888"/>
            <a:ext cx="4114800" cy="540518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Pacific Theatre: The Philippines &amp; Guam</a:t>
            </a:r>
            <a:endParaRPr lang="en-US" dirty="0"/>
          </a:p>
        </p:txBody>
      </p:sp>
      <p:pic>
        <p:nvPicPr>
          <p:cNvPr id="3" name="Picture 2" descr="ch20_03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7" t="20253"/>
          <a:stretch>
            <a:fillRect/>
          </a:stretch>
        </p:blipFill>
        <p:spPr bwMode="auto">
          <a:xfrm>
            <a:off x="3048000" y="1371600"/>
            <a:ext cx="5334000" cy="47434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ile:Pacifico-9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924175" cy="1778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81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Dewey Captures Manila</a:t>
            </a:r>
            <a:endParaRPr lang="en-US" dirty="0"/>
          </a:p>
        </p:txBody>
      </p:sp>
      <p:pic>
        <p:nvPicPr>
          <p:cNvPr id="3" name="Picture 3" descr="newspaper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" b="3761"/>
          <a:stretch>
            <a:fillRect/>
          </a:stretch>
        </p:blipFill>
        <p:spPr bwMode="auto">
          <a:xfrm>
            <a:off x="3886200" y="1371600"/>
            <a:ext cx="5048250" cy="52578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ewey at Manila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6"/>
          <a:stretch>
            <a:fillRect/>
          </a:stretch>
        </p:blipFill>
        <p:spPr bwMode="auto">
          <a:xfrm>
            <a:off x="152400" y="1828800"/>
            <a:ext cx="3524250" cy="47244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William H Taft, 1</a:t>
            </a:r>
            <a:r>
              <a:rPr lang="en-US" baseline="30000" dirty="0" smtClean="0"/>
              <a:t>st</a:t>
            </a:r>
            <a:r>
              <a:rPr lang="en-US" dirty="0" smtClean="0"/>
              <a:t> Governor-General of the Philippines</a:t>
            </a:r>
            <a:endParaRPr lang="en-US" dirty="0"/>
          </a:p>
        </p:txBody>
      </p:sp>
      <p:pic>
        <p:nvPicPr>
          <p:cNvPr id="3" name="Picture 6" descr="Tafy in Philippines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36950"/>
            <a:ext cx="4992688" cy="2847975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afy in Philippines-1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810000" cy="238125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Caribbean Theatre: Cuba</a:t>
            </a:r>
            <a:endParaRPr lang="en-US" dirty="0"/>
          </a:p>
        </p:txBody>
      </p:sp>
      <p:pic>
        <p:nvPicPr>
          <p:cNvPr id="3" name="Picture 3" descr="ch20_03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3" r="50058"/>
          <a:stretch>
            <a:fillRect/>
          </a:stretch>
        </p:blipFill>
        <p:spPr bwMode="auto">
          <a:xfrm>
            <a:off x="3200400" y="2133600"/>
            <a:ext cx="4648200" cy="40671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72200" y="565150"/>
            <a:ext cx="2667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rgbClr val="C00000"/>
                </a:solidFill>
                <a:latin typeface="+mj-lt"/>
              </a:rPr>
              <a:t>The </a:t>
            </a:r>
            <a:br>
              <a:rPr lang="en-US" sz="4400" dirty="0">
                <a:solidFill>
                  <a:srgbClr val="C00000"/>
                </a:solidFill>
                <a:latin typeface="+mj-lt"/>
              </a:rPr>
            </a:br>
            <a:r>
              <a:rPr lang="en-US" sz="4400" dirty="0">
                <a:solidFill>
                  <a:srgbClr val="C00000"/>
                </a:solidFill>
                <a:latin typeface="+mj-lt"/>
              </a:rPr>
              <a:t>“Rough Riders”</a:t>
            </a:r>
          </a:p>
        </p:txBody>
      </p:sp>
      <p:pic>
        <p:nvPicPr>
          <p:cNvPr id="5" name="Picture 5" descr="Rough Riders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9913"/>
            <a:ext cx="5181600" cy="3621087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ough Rider ptg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4038600" cy="2665413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2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Sphere of Influence</a:t>
            </a:r>
            <a:endParaRPr lang="en-US" dirty="0"/>
          </a:p>
        </p:txBody>
      </p:sp>
      <p:pic>
        <p:nvPicPr>
          <p:cNvPr id="3" name="Picture 3" descr="pol_cartoon-LAmerica-Our Sphere of Influence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/>
          <a:stretch>
            <a:fillRect/>
          </a:stretch>
        </p:blipFill>
        <p:spPr bwMode="auto">
          <a:xfrm>
            <a:off x="3810000" y="1295400"/>
            <a:ext cx="4684713" cy="5181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le:La fallera de l'oncle Sa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7" y="2590800"/>
            <a:ext cx="4178300" cy="35814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7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1981200" cy="40486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 Frontier, closed by 1890</a:t>
            </a:r>
            <a:endParaRPr lang="en-US" sz="2400" dirty="0"/>
          </a:p>
        </p:txBody>
      </p:sp>
      <p:pic>
        <p:nvPicPr>
          <p:cNvPr id="5" name="Picture 6" descr="map-Loss of Indian Lands-1850-1890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2499" r="1544" b="1250"/>
          <a:stretch>
            <a:fillRect/>
          </a:stretch>
        </p:blipFill>
        <p:spPr bwMode="auto">
          <a:xfrm>
            <a:off x="2057400" y="304800"/>
            <a:ext cx="6934200" cy="62484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Treaty of Paris, 1898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Cuba was freed from Spanish rule.</a:t>
            </a:r>
          </a:p>
          <a:p>
            <a:r>
              <a:rPr lang="en-US" dirty="0" smtClean="0"/>
              <a:t>Spain gave up Puerto Rico and the island of Guam.</a:t>
            </a:r>
          </a:p>
          <a:p>
            <a:r>
              <a:rPr lang="en-US" dirty="0" smtClean="0"/>
              <a:t>The U. S. paid Spain $20 mil. for the Philippines.</a:t>
            </a:r>
          </a:p>
          <a:p>
            <a:r>
              <a:rPr lang="en-US" dirty="0" smtClean="0"/>
              <a:t>The U. S. becomes an imperial power!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American Anti-Imperialist League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4648200" cy="4373563"/>
          </a:xfrm>
        </p:spPr>
        <p:txBody>
          <a:bodyPr/>
          <a:lstStyle/>
          <a:p>
            <a:r>
              <a:rPr lang="en-US" dirty="0" smtClean="0"/>
              <a:t>Founded in 1899.</a:t>
            </a:r>
          </a:p>
          <a:p>
            <a:r>
              <a:rPr lang="en-US" dirty="0" smtClean="0"/>
              <a:t>Mark Twain, Andrew Carnegie, and William Jennings Bryan among</a:t>
            </a:r>
            <a:br>
              <a:rPr lang="en-US" dirty="0" smtClean="0"/>
            </a:br>
            <a:r>
              <a:rPr lang="en-US" dirty="0" smtClean="0"/>
              <a:t>the leaders.</a:t>
            </a:r>
          </a:p>
          <a:p>
            <a:r>
              <a:rPr lang="en-US" dirty="0" smtClean="0"/>
              <a:t>Campaigned against the annexation of the Philippines and other acts of imperialism</a:t>
            </a:r>
            <a:endParaRPr lang="en-US" dirty="0"/>
          </a:p>
        </p:txBody>
      </p:sp>
      <p:pic>
        <p:nvPicPr>
          <p:cNvPr id="6" name="Picture 3" descr="Anti-Imperialist League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25262"/>
            <a:ext cx="3246437" cy="4675538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4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Cuban Independence?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Teller Amendment (1898)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US could not annex Cuba, but military could be there</a:t>
            </a:r>
          </a:p>
          <a:p>
            <a:r>
              <a:rPr lang="en-US" dirty="0" smtClean="0"/>
              <a:t>Platt Amendment (1903)</a:t>
            </a:r>
          </a:p>
          <a:p>
            <a:pPr marL="350838" lvl="1" indent="-350838"/>
            <a:r>
              <a:rPr lang="en-US" dirty="0" smtClean="0"/>
              <a:t>No foreign alliances</a:t>
            </a:r>
            <a:endParaRPr lang="en-US" dirty="0" smtClean="0"/>
          </a:p>
          <a:p>
            <a:pPr marL="350838" lvl="1" indent="-350838"/>
            <a:r>
              <a:rPr lang="en-US" dirty="0" smtClean="0"/>
              <a:t>US can intervene politically</a:t>
            </a:r>
            <a:endParaRPr lang="en-US" dirty="0" smtClean="0"/>
          </a:p>
          <a:p>
            <a:pPr marL="350838" lvl="1" indent="-350838"/>
            <a:r>
              <a:rPr lang="en-US" dirty="0" smtClean="0"/>
              <a:t>No excessive </a:t>
            </a:r>
            <a:r>
              <a:rPr lang="en-US" dirty="0" smtClean="0"/>
              <a:t>public debt</a:t>
            </a:r>
            <a:r>
              <a:rPr lang="en-US" dirty="0" smtClean="0"/>
              <a:t>.</a:t>
            </a:r>
          </a:p>
          <a:p>
            <a:pPr marL="350838" lvl="1" indent="-350838"/>
            <a:r>
              <a:rPr lang="en-US" dirty="0"/>
              <a:t>must lease Guantanamo Bay to the U.S. for naval and coaling station.</a:t>
            </a:r>
          </a:p>
          <a:p>
            <a:pPr marL="350838" lvl="1" indent="-350838"/>
            <a:endParaRPr lang="en-US" dirty="0"/>
          </a:p>
        </p:txBody>
      </p:sp>
      <p:pic>
        <p:nvPicPr>
          <p:cNvPr id="6" name="Picture 8" descr="Senator Orville Platt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277938" cy="17526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39000" y="2057400"/>
            <a:ext cx="1277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Senator Orville Platt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533401"/>
            <a:ext cx="7772400" cy="4571999"/>
          </a:xfrm>
        </p:spPr>
        <p:txBody>
          <a:bodyPr/>
          <a:lstStyle/>
          <a:p>
            <a:r>
              <a:rPr lang="en-US" sz="6600" dirty="0" smtClean="0"/>
              <a:t>Dilemma… </a:t>
            </a:r>
            <a:br>
              <a:rPr lang="en-US" sz="6600" dirty="0" smtClean="0"/>
            </a:br>
            <a:r>
              <a:rPr lang="en-US" sz="6600" dirty="0" smtClean="0">
                <a:solidFill>
                  <a:srgbClr val="C00000"/>
                </a:solidFill>
              </a:rPr>
              <a:t>Did US Citizenship follow the flag?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9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Puerto Rico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1900 - Foraker Act.</a:t>
            </a:r>
          </a:p>
          <a:p>
            <a:pPr lvl="1"/>
            <a:r>
              <a:rPr lang="en-US" dirty="0" smtClean="0"/>
              <a:t>PR became an “unincorporated                                                                  territory.”</a:t>
            </a:r>
          </a:p>
          <a:p>
            <a:pPr lvl="1"/>
            <a:r>
              <a:rPr lang="en-US" dirty="0" smtClean="0"/>
              <a:t>Citizens of PR, not of the US.</a:t>
            </a:r>
          </a:p>
          <a:p>
            <a:pPr lvl="1"/>
            <a:r>
              <a:rPr lang="en-US" dirty="0" smtClean="0"/>
              <a:t>Import duties on PR goods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1901-1903 </a:t>
            </a:r>
            <a:r>
              <a:rPr lang="en-US" dirty="0" smtClean="0">
                <a:sym typeface="Wingdings" pitchFamily="2" charset="2"/>
              </a:rPr>
              <a:t> the Insular Cases.</a:t>
            </a:r>
          </a:p>
          <a:p>
            <a:pPr lvl="1"/>
            <a:r>
              <a:rPr lang="en-US" dirty="0" smtClean="0"/>
              <a:t>Constitutional rights were not automatically extended to territorial possessions.</a:t>
            </a:r>
          </a:p>
          <a:p>
            <a:pPr lvl="1"/>
            <a:r>
              <a:rPr lang="en-US" dirty="0" smtClean="0"/>
              <a:t>Congress had the power to decide these rights.</a:t>
            </a:r>
          </a:p>
          <a:p>
            <a:pPr lvl="1"/>
            <a:r>
              <a:rPr lang="en-US" dirty="0" smtClean="0"/>
              <a:t>Import duties laid down by the Foraker Act were legal!</a:t>
            </a:r>
          </a:p>
          <a:p>
            <a:endParaRPr lang="en-US" dirty="0"/>
          </a:p>
        </p:txBody>
      </p:sp>
      <p:pic>
        <p:nvPicPr>
          <p:cNvPr id="18434" name="Picture 2" descr="http://www.worldatlas.com/webimage/countrys/carib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750815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93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Puerto Rico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7620000" cy="4373563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1917 – Jones Act</a:t>
            </a:r>
          </a:p>
          <a:p>
            <a:pPr lvl="1"/>
            <a:r>
              <a:rPr lang="en-US" dirty="0" smtClean="0"/>
              <a:t>Gave full territorial status to PR.</a:t>
            </a:r>
          </a:p>
          <a:p>
            <a:pPr lvl="1"/>
            <a:r>
              <a:rPr lang="en-US" dirty="0" smtClean="0"/>
              <a:t>Removed tariff duties on PR goods coming into the US.</a:t>
            </a:r>
          </a:p>
          <a:p>
            <a:pPr lvl="1"/>
            <a:r>
              <a:rPr lang="en-US" dirty="0" smtClean="0"/>
              <a:t>PRs elected their own legislators &amp; governor to enforce local laws.</a:t>
            </a:r>
          </a:p>
          <a:p>
            <a:pPr lvl="1"/>
            <a:r>
              <a:rPr lang="en-US" dirty="0" smtClean="0"/>
              <a:t>PRs could NOT vote in US presidential elections.</a:t>
            </a:r>
          </a:p>
          <a:p>
            <a:pPr lvl="1"/>
            <a:r>
              <a:rPr lang="en-US" dirty="0" smtClean="0"/>
              <a:t>A resident commissioner was sent to Washington to vote for PR in the House.</a:t>
            </a:r>
          </a:p>
          <a:p>
            <a:endParaRPr lang="en-US" dirty="0"/>
          </a:p>
        </p:txBody>
      </p:sp>
      <p:pic>
        <p:nvPicPr>
          <p:cNvPr id="6" name="Picture 2" descr="http://www.worldatlas.com/webimage/countrys/carib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750815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4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Puerto Rico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76200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Today</a:t>
            </a:r>
          </a:p>
          <a:p>
            <a:r>
              <a:rPr lang="en-US" dirty="0" smtClean="0"/>
              <a:t>Jones Act still in effect</a:t>
            </a:r>
          </a:p>
          <a:p>
            <a:r>
              <a:rPr lang="en-US" dirty="0" smtClean="0"/>
              <a:t>However, in 1992, President George H. W. Bush..</a:t>
            </a:r>
          </a:p>
          <a:p>
            <a:pPr lvl="1"/>
            <a:r>
              <a:rPr lang="en-US" dirty="0" smtClean="0"/>
              <a:t>Est. that all federal departments, agencies, and officials should treat Puerto Rico administratively as if it were a state</a:t>
            </a:r>
          </a:p>
          <a:p>
            <a:pPr lvl="1"/>
            <a:r>
              <a:rPr lang="en-US" dirty="0" smtClean="0"/>
              <a:t>now, many including the FBI, FEMA, TSA, Social Security, and others have presence there</a:t>
            </a:r>
          </a:p>
          <a:p>
            <a:pPr lvl="1"/>
            <a:r>
              <a:rPr lang="en-US" dirty="0" smtClean="0"/>
              <a:t>Also has a federal district court, and PR judges have served in that Court and in other federal courts on the mainland regardless of their residency status at the time of their appointment</a:t>
            </a:r>
            <a:endParaRPr lang="en-US" dirty="0"/>
          </a:p>
        </p:txBody>
      </p:sp>
      <p:pic>
        <p:nvPicPr>
          <p:cNvPr id="6" name="Picture 2" descr="http://www.worldatlas.com/webimage/countrys/carib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750815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1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Panama</a:t>
            </a:r>
            <a:endParaRPr lang="en-US" dirty="0"/>
          </a:p>
        </p:txBody>
      </p:sp>
      <p:pic>
        <p:nvPicPr>
          <p:cNvPr id="4" name="Picture 3" descr="TR-The King's Crown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819650" cy="6392904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www.worldatlas.com/webimage/countrys/namerica/camerica/pa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7" y="2149041"/>
            <a:ext cx="3399643" cy="3718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1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nama canal gi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r="-633" b="13399"/>
          <a:stretch>
            <a:fillRect/>
          </a:stretch>
        </p:blipFill>
        <p:spPr bwMode="auto">
          <a:xfrm>
            <a:off x="76200" y="1127125"/>
            <a:ext cx="87630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5791200" cy="762318"/>
          </a:xfrm>
        </p:spPr>
        <p:txBody>
          <a:bodyPr/>
          <a:lstStyle/>
          <a:p>
            <a:r>
              <a:rPr lang="en-US" dirty="0" smtClean="0"/>
              <a:t>Save 9,000 miles!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213" y="152400"/>
            <a:ext cx="5791200" cy="1371600"/>
          </a:xfrm>
        </p:spPr>
        <p:txBody>
          <a:bodyPr/>
          <a:lstStyle/>
          <a:p>
            <a:pPr algn="r"/>
            <a:r>
              <a:rPr lang="en-US" dirty="0" smtClean="0"/>
              <a:t>Panama Canal</a:t>
            </a:r>
            <a:endParaRPr lang="en-US" dirty="0"/>
          </a:p>
        </p:txBody>
      </p:sp>
      <p:pic>
        <p:nvPicPr>
          <p:cNvPr id="4" name="Picture 3" descr="map-Panama Canal Design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33550"/>
            <a:ext cx="4926013" cy="45148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 at the Panama Canal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3302000" cy="4318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447800" y="2209800"/>
            <a:ext cx="1066800" cy="1371600"/>
          </a:xfrm>
          <a:prstGeom prst="ellipse">
            <a:avLst/>
          </a:prstGeom>
          <a:noFill/>
          <a:ln w="3810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Commercial/ Business Interests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4" descr="chart-US Foreign Investments-1869-1908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24403" r="4651"/>
          <a:stretch>
            <a:fillRect/>
          </a:stretch>
        </p:blipFill>
        <p:spPr bwMode="auto">
          <a:xfrm>
            <a:off x="1295400" y="2133600"/>
            <a:ext cx="6131922" cy="31242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5334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 Foreign Investments (1869 – 1908)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File:Panam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077200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791200" cy="1371600"/>
          </a:xfrm>
        </p:spPr>
        <p:txBody>
          <a:bodyPr/>
          <a:lstStyle/>
          <a:p>
            <a:r>
              <a:rPr lang="en-US" dirty="0" smtClean="0"/>
              <a:t>TR, the Imperialist 1903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the Panama Canal…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www.youtube.com/watch?feature=iv&amp;v=fA-pnN54uPw&amp;annotation_id=annotation_655031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5791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The Roosevelt </a:t>
            </a:r>
            <a:r>
              <a:rPr lang="en-US" dirty="0" smtClean="0"/>
              <a:t>Corollary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35052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Expansion of Monroe Doctrine</a:t>
            </a:r>
          </a:p>
          <a:p>
            <a:r>
              <a:rPr lang="en-US" dirty="0" smtClean="0"/>
              <a:t>US may intervene in any affairs in the western hemisphere</a:t>
            </a:r>
            <a:endParaRPr lang="en-US" dirty="0"/>
          </a:p>
        </p:txBody>
      </p:sp>
      <p:pic>
        <p:nvPicPr>
          <p:cNvPr id="6" name="Picture 3" descr="pol_cartoon-TR-Roosevelt Corollary to Monroe Doctrine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365625" cy="4800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President Roosevelt: </a:t>
            </a:r>
            <a:r>
              <a:rPr lang="en-US" dirty="0" smtClean="0"/>
              <a:t>Big Stick Diplomacy</a:t>
            </a:r>
            <a:endParaRPr lang="en-US" dirty="0"/>
          </a:p>
        </p:txBody>
      </p:sp>
      <p:pic>
        <p:nvPicPr>
          <p:cNvPr id="4" name="Picture 3" descr="pol_cartoon-Big Stick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38325"/>
            <a:ext cx="5943600" cy="46386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5118"/>
            <a:ext cx="4105592" cy="2438082"/>
          </a:xfrm>
        </p:spPr>
        <p:txBody>
          <a:bodyPr>
            <a:normAutofit/>
          </a:bodyPr>
          <a:lstStyle/>
          <a:p>
            <a:r>
              <a:rPr lang="en-US" dirty="0" smtClean="0"/>
              <a:t>Naval                Superpower: Great White Fleet (1907)</a:t>
            </a:r>
            <a:endParaRPr lang="en-US" dirty="0"/>
          </a:p>
        </p:txBody>
      </p:sp>
      <p:pic>
        <p:nvPicPr>
          <p:cNvPr id="4" name="Picture 2" descr="great_white_fleet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18367"/>
          <a:stretch>
            <a:fillRect/>
          </a:stretch>
        </p:blipFill>
        <p:spPr bwMode="auto">
          <a:xfrm>
            <a:off x="228600" y="3078162"/>
            <a:ext cx="5181600" cy="2408238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avt recruiting poster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2"/>
          <a:stretch>
            <a:fillRect/>
          </a:stretch>
        </p:blipFill>
        <p:spPr bwMode="auto">
          <a:xfrm>
            <a:off x="4562792" y="152400"/>
            <a:ext cx="4428808" cy="6629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838200"/>
            <a:ext cx="8483600" cy="5121275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3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762001"/>
            <a:ext cx="8458200" cy="4571999"/>
          </a:xfrm>
        </p:spPr>
        <p:txBody>
          <a:bodyPr/>
          <a:lstStyle/>
          <a:p>
            <a:r>
              <a:rPr lang="en-US" dirty="0" smtClean="0"/>
              <a:t>Far East Imperialism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313237"/>
            <a:ext cx="7620000" cy="1935163"/>
          </a:xfrm>
        </p:spPr>
        <p:txBody>
          <a:bodyPr>
            <a:normAutofit/>
          </a:bodyPr>
          <a:lstStyle/>
          <a:p>
            <a:r>
              <a:rPr lang="en-US" dirty="0" smtClean="0"/>
              <a:t>Open Door Policy (1898)</a:t>
            </a:r>
          </a:p>
          <a:p>
            <a:r>
              <a:rPr lang="en-US" dirty="0" smtClean="0"/>
              <a:t>Secretary of State John Hay</a:t>
            </a:r>
          </a:p>
          <a:p>
            <a:r>
              <a:rPr lang="en-US" dirty="0" smtClean="0"/>
              <a:t>Give all nations equal</a:t>
            </a:r>
            <a:br>
              <a:rPr lang="en-US" dirty="0" smtClean="0"/>
            </a:br>
            <a:r>
              <a:rPr lang="en-US" dirty="0" smtClean="0"/>
              <a:t>access to trade in China.</a:t>
            </a:r>
          </a:p>
          <a:p>
            <a:endParaRPr lang="en-US" dirty="0"/>
          </a:p>
        </p:txBody>
      </p:sp>
      <p:pic>
        <p:nvPicPr>
          <p:cNvPr id="3" name="Picture 5" descr="pol_cartoon-Putting His Foot Down - Puck- 1899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0512"/>
            <a:ext cx="4038600" cy="251618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ap-CHina-1910-spheres of influence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60512"/>
            <a:ext cx="4267200" cy="377348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3867357" cy="40514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Commodore Matthew Perry opens up </a:t>
            </a:r>
            <a:r>
              <a:rPr lang="en-US" sz="2800" dirty="0" smtClean="0"/>
              <a:t>Japan for trade, </a:t>
            </a:r>
            <a:r>
              <a:rPr lang="en-US" sz="2800" dirty="0" smtClean="0"/>
              <a:t>1853</a:t>
            </a:r>
            <a:endParaRPr lang="en-US" sz="2800" dirty="0"/>
          </a:p>
        </p:txBody>
      </p:sp>
      <p:pic>
        <p:nvPicPr>
          <p:cNvPr id="4" name="Picture 3" descr="Perry in Japan-1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577" y="3352800"/>
            <a:ext cx="3524250" cy="344593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erry-twoview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"/>
            <a:ext cx="3962400" cy="256698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05400" y="2667000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4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The Japanese View of Commodore Perry</a:t>
            </a:r>
          </a:p>
        </p:txBody>
      </p:sp>
    </p:spTree>
    <p:extLst>
      <p:ext uri="{BB962C8B-B14F-4D97-AF65-F5344CB8AC3E}">
        <p14:creationId xmlns:p14="http://schemas.microsoft.com/office/powerpoint/2010/main" val="30475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Kanagawa, 1854</a:t>
            </a:r>
            <a:endParaRPr lang="en-US" dirty="0"/>
          </a:p>
        </p:txBody>
      </p:sp>
      <p:pic>
        <p:nvPicPr>
          <p:cNvPr id="4" name="Picture 3" descr="Perry in Japan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24012"/>
            <a:ext cx="7010400" cy="477678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533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200 years of Japanese isolationism 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1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09124"/>
            <a:ext cx="3733800" cy="3591476"/>
          </a:xfrm>
        </p:spPr>
        <p:txBody>
          <a:bodyPr/>
          <a:lstStyle/>
          <a:p>
            <a:r>
              <a:rPr lang="en-US" dirty="0"/>
              <a:t>Commercial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>Business </a:t>
            </a:r>
            <a:r>
              <a:rPr lang="en-US" dirty="0"/>
              <a:t>Interests</a:t>
            </a:r>
          </a:p>
        </p:txBody>
      </p:sp>
      <p:pic>
        <p:nvPicPr>
          <p:cNvPr id="4" name="Picture 4" descr="chart-American Foreign Trade - 1870-1914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 r="1852" b="2969"/>
          <a:stretch>
            <a:fillRect/>
          </a:stretch>
        </p:blipFill>
        <p:spPr bwMode="auto">
          <a:xfrm>
            <a:off x="3733800" y="609600"/>
            <a:ext cx="5002477" cy="55626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Gentlemen’s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Japanese note agreeing </a:t>
            </a:r>
            <a:br>
              <a:rPr lang="en-US" dirty="0" smtClean="0"/>
            </a:br>
            <a:r>
              <a:rPr lang="en-US" dirty="0" smtClean="0"/>
              <a:t>to deny passports to</a:t>
            </a:r>
            <a:br>
              <a:rPr lang="en-US" dirty="0" smtClean="0"/>
            </a:br>
            <a:r>
              <a:rPr lang="en-US" dirty="0" smtClean="0"/>
              <a:t>laborers entering the U.S.</a:t>
            </a:r>
          </a:p>
          <a:p>
            <a:r>
              <a:rPr lang="en-US" dirty="0" smtClean="0"/>
              <a:t>Japan recognized the U.S.</a:t>
            </a:r>
            <a:br>
              <a:rPr lang="en-US" dirty="0" smtClean="0"/>
            </a:br>
            <a:r>
              <a:rPr lang="en-US" dirty="0" smtClean="0"/>
              <a:t>right to exclude Japanese</a:t>
            </a:r>
            <a:br>
              <a:rPr lang="en-US" dirty="0" smtClean="0"/>
            </a:br>
            <a:r>
              <a:rPr lang="en-US" dirty="0" smtClean="0"/>
              <a:t>immigrants holding passports</a:t>
            </a:r>
            <a:br>
              <a:rPr lang="en-US" dirty="0" smtClean="0"/>
            </a:br>
            <a:r>
              <a:rPr lang="en-US" dirty="0" smtClean="0"/>
              <a:t>issued by other countries.</a:t>
            </a:r>
          </a:p>
          <a:p>
            <a:r>
              <a:rPr lang="en-US" dirty="0" smtClean="0"/>
              <a:t>The U.S. government got the</a:t>
            </a:r>
            <a:br>
              <a:rPr lang="en-US" dirty="0" smtClean="0"/>
            </a:br>
            <a:r>
              <a:rPr lang="en-US" dirty="0" smtClean="0"/>
              <a:t>school board of San Francisco </a:t>
            </a:r>
            <a:br>
              <a:rPr lang="en-US" dirty="0" smtClean="0"/>
            </a:br>
            <a:r>
              <a:rPr lang="en-US" dirty="0" smtClean="0"/>
              <a:t>to rescind their order to</a:t>
            </a:r>
            <a:br>
              <a:rPr lang="en-US" dirty="0" smtClean="0"/>
            </a:br>
            <a:r>
              <a:rPr lang="en-US" dirty="0" smtClean="0"/>
              <a:t>segregate Asians in separate</a:t>
            </a:r>
            <a:br>
              <a:rPr lang="en-US" dirty="0" smtClean="0"/>
            </a:br>
            <a:r>
              <a:rPr lang="en-US" dirty="0" smtClean="0"/>
              <a:t>schools.</a:t>
            </a:r>
          </a:p>
          <a:p>
            <a:r>
              <a:rPr lang="en-US" dirty="0" smtClean="0"/>
              <a:t>Why? Nativism in San Francisco</a:t>
            </a:r>
          </a:p>
          <a:p>
            <a:endParaRPr lang="en-US" dirty="0"/>
          </a:p>
        </p:txBody>
      </p:sp>
      <p:pic>
        <p:nvPicPr>
          <p:cNvPr id="6" name="Picture 5" descr="Japanese immigration-1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26076"/>
            <a:ext cx="3505200" cy="303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Japanese immigration-3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3505200" cy="279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41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Root-</a:t>
            </a:r>
            <a:r>
              <a:rPr lang="en-US" dirty="0" err="1" smtClean="0"/>
              <a:t>Takahira</a:t>
            </a:r>
            <a:r>
              <a:rPr lang="en-US" dirty="0" smtClean="0"/>
              <a:t> Agreement: 1908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Japan and 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 pledge to maintain the status quo in the Far East.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Recognition of China’s independence and territorial integrity, and support for continuation of the Open-Door Policy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Maintenance of free trade and equal commercial opportunities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Japan recognizes US control of Hawaii and the Philippines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US recognizes Japanese ability to annex Korea</a:t>
            </a:r>
            <a:endParaRPr lang="en-US" dirty="0"/>
          </a:p>
          <a:p>
            <a:r>
              <a:rPr lang="en-US" dirty="0" smtClean="0"/>
              <a:t>US concerns?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Japanese naval capabilities (post Russo-Japanese War)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Japanese economic interest in Manchuria</a:t>
            </a:r>
          </a:p>
        </p:txBody>
      </p:sp>
    </p:spTree>
    <p:extLst>
      <p:ext uri="{BB962C8B-B14F-4D97-AF65-F5344CB8AC3E}">
        <p14:creationId xmlns:p14="http://schemas.microsoft.com/office/powerpoint/2010/main" val="33128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America’s New Role?</a:t>
            </a:r>
          </a:p>
        </p:txBody>
      </p:sp>
    </p:spTree>
    <p:extLst>
      <p:ext uri="{BB962C8B-B14F-4D97-AF65-F5344CB8AC3E}">
        <p14:creationId xmlns:p14="http://schemas.microsoft.com/office/powerpoint/2010/main" val="31840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Care of a growing Family</a:t>
            </a:r>
            <a:endParaRPr lang="en-US" dirty="0"/>
          </a:p>
        </p:txBody>
      </p:sp>
      <p:pic>
        <p:nvPicPr>
          <p:cNvPr id="4" name="Picture 3" descr="pol_cartoon-McKinley and his children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7904" r="10309" b="13745"/>
          <a:stretch>
            <a:fillRect/>
          </a:stretch>
        </p:blipFill>
        <p:spPr bwMode="auto">
          <a:xfrm>
            <a:off x="946406" y="1606550"/>
            <a:ext cx="6978394" cy="50990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Constable of the World</a:t>
            </a:r>
            <a:endParaRPr lang="en-US" dirty="0"/>
          </a:p>
        </p:txBody>
      </p:sp>
      <p:pic>
        <p:nvPicPr>
          <p:cNvPr id="4" name="Picture 3" descr="pol_cartoon-Constable of the World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696200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6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91400" cy="1371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Treaty Negotiator: Treaty </a:t>
            </a:r>
            <a:r>
              <a:rPr lang="en-US" smtClean="0"/>
              <a:t>of </a:t>
            </a:r>
            <a:r>
              <a:rPr lang="en-US" smtClean="0"/>
              <a:t>Portsmouth (1905)</a:t>
            </a:r>
            <a:endParaRPr lang="en-US" dirty="0"/>
          </a:p>
        </p:txBody>
      </p:sp>
      <p:pic>
        <p:nvPicPr>
          <p:cNvPr id="4" name="Picture 4" descr="Teddy in Japan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87525"/>
            <a:ext cx="5029200" cy="4537075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2800" y="5395471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Nobel Prize for Teddy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Additional Info</a:t>
            </a:r>
            <a:endParaRPr lang="en-US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693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Taft’s Dollar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72000" cy="4373563"/>
          </a:xfrm>
        </p:spPr>
        <p:txBody>
          <a:bodyPr/>
          <a:lstStyle/>
          <a:p>
            <a:r>
              <a:rPr lang="en-US" dirty="0" smtClean="0"/>
              <a:t>Improve financial opportunities for American businesses.</a:t>
            </a:r>
          </a:p>
          <a:p>
            <a:endParaRPr lang="en-US" dirty="0" smtClean="0"/>
          </a:p>
          <a:p>
            <a:r>
              <a:rPr lang="en-US" dirty="0" smtClean="0"/>
              <a:t>Use private capital to further U. S. interests overseas.</a:t>
            </a:r>
          </a:p>
          <a:p>
            <a:endParaRPr lang="en-US" dirty="0" smtClean="0"/>
          </a:p>
          <a:p>
            <a:r>
              <a:rPr lang="en-US" dirty="0" smtClean="0"/>
              <a:t>Therefore, the U.S. should create stability and order abroad that would best promote America’s commercial interests.</a:t>
            </a:r>
          </a:p>
          <a:p>
            <a:endParaRPr lang="en-US" dirty="0"/>
          </a:p>
        </p:txBody>
      </p:sp>
      <p:pic>
        <p:nvPicPr>
          <p:cNvPr id="4" name="Picture 3" descr="map-Taft's Dollar Diplomacy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943350" cy="6324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Mexican Revolution 1910s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Victoriano</a:t>
            </a:r>
            <a:r>
              <a:rPr lang="en-US" sz="1800" dirty="0" smtClean="0"/>
              <a:t> Huerta seizes control of Mexico </a:t>
            </a:r>
            <a:br>
              <a:rPr lang="en-US" sz="1800" dirty="0" smtClean="0"/>
            </a:br>
            <a:r>
              <a:rPr lang="en-US" sz="1800" dirty="0" smtClean="0"/>
              <a:t>and puts Madero in prison where he was  </a:t>
            </a:r>
            <a:br>
              <a:rPr lang="en-US" sz="1800" dirty="0" smtClean="0"/>
            </a:br>
            <a:r>
              <a:rPr lang="en-US" sz="1800" dirty="0" smtClean="0"/>
              <a:t>murdered.</a:t>
            </a:r>
          </a:p>
          <a:p>
            <a:r>
              <a:rPr lang="en-US" sz="1800" dirty="0" err="1" smtClean="0"/>
              <a:t>Venustiano</a:t>
            </a:r>
            <a:r>
              <a:rPr lang="en-US" sz="1800" dirty="0" smtClean="0"/>
              <a:t> Carranza, </a:t>
            </a:r>
            <a:r>
              <a:rPr lang="en-US" sz="1800" dirty="0" err="1" smtClean="0"/>
              <a:t>Pancho</a:t>
            </a:r>
            <a:r>
              <a:rPr lang="en-US" sz="1800" dirty="0" smtClean="0"/>
              <a:t> Villa, </a:t>
            </a:r>
            <a:r>
              <a:rPr lang="en-US" sz="1800" dirty="0" err="1" smtClean="0"/>
              <a:t>Emiliano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Zapata, and Alvaro Obregon fought against Huerta.</a:t>
            </a:r>
          </a:p>
          <a:p>
            <a:r>
              <a:rPr lang="en-US" sz="1800" dirty="0" smtClean="0"/>
              <a:t>The U.S. also got involved by occupying </a:t>
            </a:r>
            <a:br>
              <a:rPr lang="en-US" sz="1800" dirty="0" smtClean="0"/>
            </a:br>
            <a:r>
              <a:rPr lang="en-US" sz="1800" dirty="0" smtClean="0"/>
              <a:t>Veracruz and Huerta fled the country.</a:t>
            </a:r>
          </a:p>
          <a:p>
            <a:r>
              <a:rPr lang="en-US" sz="1800" dirty="0" smtClean="0"/>
              <a:t>Eventually Carranza would gain power in Mexico.</a:t>
            </a:r>
          </a:p>
          <a:p>
            <a:endParaRPr lang="en-US" dirty="0"/>
          </a:p>
        </p:txBody>
      </p:sp>
      <p:pic>
        <p:nvPicPr>
          <p:cNvPr id="6" name="Picture 5" descr="Emiliano Zapato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7070725" y="76200"/>
            <a:ext cx="1539875" cy="25908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</p:pic>
      <p:pic>
        <p:nvPicPr>
          <p:cNvPr id="8" name="Picture 13" descr="Pancho Villa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5652" r="9828"/>
          <a:stretch>
            <a:fillRect/>
          </a:stretch>
        </p:blipFill>
        <p:spPr bwMode="auto">
          <a:xfrm>
            <a:off x="3276600" y="4708444"/>
            <a:ext cx="2590800" cy="1920956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</p:pic>
      <p:pic>
        <p:nvPicPr>
          <p:cNvPr id="9" name="Picture 11" descr="Porfirio Diaz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6781800" y="1981200"/>
            <a:ext cx="2049463" cy="25146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</p:pic>
      <p:pic>
        <p:nvPicPr>
          <p:cNvPr id="7" name="Picture 9" descr="Venustiano Carranza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6153150" y="4114800"/>
            <a:ext cx="2381250" cy="25146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</p:pic>
      <p:pic>
        <p:nvPicPr>
          <p:cNvPr id="10" name="Picture 7" descr="Francisco I. Madero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685800" y="4469606"/>
            <a:ext cx="2286000" cy="2155032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638800" y="76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Emiliano</a:t>
            </a:r>
            <a:r>
              <a:rPr lang="en-US" dirty="0" smtClean="0"/>
              <a:t> Zapata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42889" y="6248400"/>
            <a:ext cx="1401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Venustiano</a:t>
            </a:r>
            <a:r>
              <a:rPr lang="en-US" dirty="0" smtClean="0"/>
              <a:t> Carranza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64389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Pancho</a:t>
            </a:r>
            <a:r>
              <a:rPr lang="en-US" dirty="0" smtClean="0"/>
              <a:t> Villa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74080" y="1981200"/>
            <a:ext cx="134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Porfirio</a:t>
            </a:r>
            <a:r>
              <a:rPr lang="en-US" dirty="0" smtClean="0"/>
              <a:t> Diaz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527" y="6243638"/>
            <a:ext cx="132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Francisco Madero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Wilson’s Moral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10000" cy="4373563"/>
          </a:xfrm>
        </p:spPr>
        <p:txBody>
          <a:bodyPr/>
          <a:lstStyle/>
          <a:p>
            <a:r>
              <a:rPr lang="en-US" dirty="0" smtClean="0"/>
              <a:t>The U. S. should be the conscience of the world.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Spread democracy.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Promote peace.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Condemn colonialism.</a:t>
            </a:r>
          </a:p>
          <a:p>
            <a:endParaRPr lang="en-US" dirty="0"/>
          </a:p>
        </p:txBody>
      </p:sp>
      <p:pic>
        <p:nvPicPr>
          <p:cNvPr id="7" name="Picture 4" descr="pol_cartoon-Wilson as Schoolteacher-1914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59832"/>
            <a:ext cx="3740150" cy="47244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Military/Strategic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12856"/>
            <a:ext cx="2190957" cy="4051437"/>
          </a:xfrm>
        </p:spPr>
        <p:txBody>
          <a:bodyPr/>
          <a:lstStyle/>
          <a:p>
            <a:r>
              <a:rPr lang="en-US" dirty="0" smtClean="0"/>
              <a:t>Alfred T Mahan wrote </a:t>
            </a:r>
            <a:r>
              <a:rPr lang="en-US" i="1" dirty="0" smtClean="0"/>
              <a:t>The Influence of Sea History: 1660 - 1783</a:t>
            </a:r>
            <a:endParaRPr lang="en-US" i="1" dirty="0"/>
          </a:p>
        </p:txBody>
      </p:sp>
      <p:pic>
        <p:nvPicPr>
          <p:cNvPr id="4" name="Picture 4" descr="Map-US_Expands_Its_Influence-1850-1940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4785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7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Banditos</a:t>
            </a:r>
            <a:endParaRPr lang="en-US" dirty="0"/>
          </a:p>
        </p:txBody>
      </p:sp>
      <p:pic>
        <p:nvPicPr>
          <p:cNvPr id="4" name="Picture 5" descr="Pershing with Pancho Villa in 1914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1648" r="906" b="1132"/>
          <a:stretch>
            <a:fillRect/>
          </a:stretch>
        </p:blipFill>
        <p:spPr bwMode="auto">
          <a:xfrm>
            <a:off x="2362200" y="1676400"/>
            <a:ext cx="6096000" cy="44958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26670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General John Pershing &amp; </a:t>
            </a:r>
            <a:r>
              <a:rPr lang="en-US" dirty="0" err="1" smtClean="0"/>
              <a:t>Pancho</a:t>
            </a:r>
            <a:r>
              <a:rPr lang="en-US" dirty="0" smtClean="0"/>
              <a:t> Villa</a:t>
            </a:r>
          </a:p>
          <a:p>
            <a:pPr algn="r"/>
            <a:r>
              <a:rPr lang="en-US" dirty="0" smtClean="0"/>
              <a:t>In 1914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 Global Investments in Latin America, 1914</a:t>
            </a:r>
            <a:endParaRPr lang="en-US" dirty="0"/>
          </a:p>
        </p:txBody>
      </p:sp>
      <p:pic>
        <p:nvPicPr>
          <p:cNvPr id="4" name="Picture 5" descr="murrin_lep4e_ch22-2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057400"/>
            <a:ext cx="8654328" cy="44958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6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 Interventions in Latin America,                     1898 - 1934</a:t>
            </a:r>
            <a:endParaRPr lang="en-US" dirty="0"/>
          </a:p>
        </p:txBody>
      </p:sp>
      <p:pic>
        <p:nvPicPr>
          <p:cNvPr id="4" name="Picture 7" descr="map-American Imperialism-1895-1935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7"/>
          <a:stretch>
            <a:fillRect/>
          </a:stretch>
        </p:blipFill>
        <p:spPr bwMode="auto">
          <a:xfrm>
            <a:off x="381000" y="1816100"/>
            <a:ext cx="8382000" cy="45847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Uncle Sam: One of the Boys? </a:t>
            </a:r>
            <a:endParaRPr lang="en-US" dirty="0"/>
          </a:p>
        </p:txBody>
      </p:sp>
      <p:pic>
        <p:nvPicPr>
          <p:cNvPr id="4" name="Picture 4" descr="pol_cartoon-A Quiet Little Game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71625"/>
            <a:ext cx="7696200" cy="50577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Territories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www.youtube.com/watch?v=CesHr99ezWE&amp;t=1s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0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Darwinist Thinking</a:t>
            </a:r>
            <a:endParaRPr lang="en-US" dirty="0"/>
          </a:p>
        </p:txBody>
      </p:sp>
      <p:pic>
        <p:nvPicPr>
          <p:cNvPr id="4" name="Picture 4" descr="White Man's Burden-1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11852" r="4445" b="14075"/>
          <a:stretch>
            <a:fillRect/>
          </a:stretch>
        </p:blipFill>
        <p:spPr bwMode="auto">
          <a:xfrm>
            <a:off x="1371600" y="1681997"/>
            <a:ext cx="6614432" cy="418540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38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05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 Britain, model of imperialist thinking</a:t>
            </a:r>
            <a:endParaRPr lang="en-US" dirty="0"/>
          </a:p>
        </p:txBody>
      </p:sp>
      <p:pic>
        <p:nvPicPr>
          <p:cNvPr id="4" name="Picture 2" descr="britiainoctup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8768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4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SI97GtTpkQ0/TVi1tX6oLPI/AAAAAAAADfs/p4zz_4eGRDY/s1600/UKGreatBritainEngl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752600"/>
            <a:ext cx="8442361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858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 Britain, model of imperialist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310</TotalTime>
  <Words>1006</Words>
  <Application>Microsoft Macintosh PowerPoint</Application>
  <PresentationFormat>On-screen Show (4:3)</PresentationFormat>
  <Paragraphs>174</Paragraphs>
  <Slides>64</Slides>
  <Notes>2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 Black</vt:lpstr>
      <vt:lpstr>Calibri</vt:lpstr>
      <vt:lpstr>Wingdings</vt:lpstr>
      <vt:lpstr>Arial</vt:lpstr>
      <vt:lpstr>Essential</vt:lpstr>
      <vt:lpstr>American Imperialism </vt:lpstr>
      <vt:lpstr>Essential Question</vt:lpstr>
      <vt:lpstr>US Frontier, closed by 1890</vt:lpstr>
      <vt:lpstr>Commercial/ Business Interests</vt:lpstr>
      <vt:lpstr>Commercial/ Business Interests</vt:lpstr>
      <vt:lpstr>Military/Strategic Interests</vt:lpstr>
      <vt:lpstr>Social Darwinist Thinking</vt:lpstr>
      <vt:lpstr>Great Britain, model of imperialist thinking</vt:lpstr>
      <vt:lpstr>Great Britain, model of imperialist thinking</vt:lpstr>
      <vt:lpstr>Religious/Missionary Interests</vt:lpstr>
      <vt:lpstr>First Act of US Imperialism: Samoa</vt:lpstr>
      <vt:lpstr>2nd Act: HawaII</vt:lpstr>
      <vt:lpstr>US Business Interests in Hawaii</vt:lpstr>
      <vt:lpstr>US View of Hawaiians</vt:lpstr>
      <vt:lpstr>Queen Liliuokalani</vt:lpstr>
      <vt:lpstr>Hawaiian Annexation Ceremony, 1898</vt:lpstr>
      <vt:lpstr>The Imperialist Tailor</vt:lpstr>
      <vt:lpstr>Cuba</vt:lpstr>
      <vt:lpstr>Spanish Misrule in Cuba</vt:lpstr>
      <vt:lpstr>Valeriano Weyler’s  “Reconcentration” Policy</vt:lpstr>
      <vt:lpstr>Remember the Maine and to Hell with Spain!</vt:lpstr>
      <vt:lpstr>PowerPoint Presentation</vt:lpstr>
      <vt:lpstr>The Spanish-American War (1898): “That Splendid                       Little War”</vt:lpstr>
      <vt:lpstr>The Pacific Theatre: The Philippines &amp; Guam</vt:lpstr>
      <vt:lpstr>Dewey Captures Manila</vt:lpstr>
      <vt:lpstr>William H Taft, 1st Governor-General of the Philippines</vt:lpstr>
      <vt:lpstr>The Caribbean Theatre: Cuba</vt:lpstr>
      <vt:lpstr>PowerPoint Presentation</vt:lpstr>
      <vt:lpstr>Our Sphere of Influence</vt:lpstr>
      <vt:lpstr>Treaty of Paris, 1898</vt:lpstr>
      <vt:lpstr>The American Anti-Imperialist League</vt:lpstr>
      <vt:lpstr>Cuban Independence?</vt:lpstr>
      <vt:lpstr>Dilemma…  Did US Citizenship follow the flag?</vt:lpstr>
      <vt:lpstr>Puerto Rico</vt:lpstr>
      <vt:lpstr>Puerto Rico</vt:lpstr>
      <vt:lpstr>Puerto Rico</vt:lpstr>
      <vt:lpstr>Panama</vt:lpstr>
      <vt:lpstr>Save 9,000 miles!</vt:lpstr>
      <vt:lpstr>Panama Canal</vt:lpstr>
      <vt:lpstr>TR, the Imperialist 1903</vt:lpstr>
      <vt:lpstr>Travel the Panama Canal…</vt:lpstr>
      <vt:lpstr>The Roosevelt Corollary</vt:lpstr>
      <vt:lpstr>President Roosevelt: Big Stick Diplomacy</vt:lpstr>
      <vt:lpstr>Naval                Superpower: Great White Fleet (1907)</vt:lpstr>
      <vt:lpstr>PowerPoint Presentation</vt:lpstr>
      <vt:lpstr>Far East Imperialism</vt:lpstr>
      <vt:lpstr>China</vt:lpstr>
      <vt:lpstr>Japan</vt:lpstr>
      <vt:lpstr>Treaty of Kanagawa, 1854</vt:lpstr>
      <vt:lpstr>Gentlemen’s Agreement</vt:lpstr>
      <vt:lpstr>Root-Takahira Agreement: 1908</vt:lpstr>
      <vt:lpstr>America’s New Role?</vt:lpstr>
      <vt:lpstr>The Care of a growing Family</vt:lpstr>
      <vt:lpstr>Constable of the World</vt:lpstr>
      <vt:lpstr>Treaty Negotiator: Treaty of Portsmouth (1905)</vt:lpstr>
      <vt:lpstr>Additional Info</vt:lpstr>
      <vt:lpstr>Taft’s Dollar Diplomacy</vt:lpstr>
      <vt:lpstr>Mexican Revolution 1910s</vt:lpstr>
      <vt:lpstr>Wilson’s Moral Diplomacy</vt:lpstr>
      <vt:lpstr>Searching for Banditos</vt:lpstr>
      <vt:lpstr>US Global Investments in Latin America, 1914</vt:lpstr>
      <vt:lpstr>US Interventions in Latin America,                     1898 - 1934</vt:lpstr>
      <vt:lpstr>Uncle Sam: One of the Boys? </vt:lpstr>
      <vt:lpstr>The Territories</vt:lpstr>
    </vt:vector>
  </TitlesOfParts>
  <Company>Virginia Beach City Public Schools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Imperialism</dc:title>
  <dc:creator>Katherine Lacks</dc:creator>
  <cp:lastModifiedBy>Katherine Lacks</cp:lastModifiedBy>
  <cp:revision>38</cp:revision>
  <dcterms:created xsi:type="dcterms:W3CDTF">2012-02-03T17:00:13Z</dcterms:created>
  <dcterms:modified xsi:type="dcterms:W3CDTF">2020-02-18T14:09:28Z</dcterms:modified>
</cp:coreProperties>
</file>