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82" r:id="rId15"/>
    <p:sldId id="269" r:id="rId16"/>
    <p:sldId id="270" r:id="rId17"/>
    <p:sldId id="272" r:id="rId18"/>
    <p:sldId id="273" r:id="rId19"/>
    <p:sldId id="276" r:id="rId20"/>
    <p:sldId id="274" r:id="rId21"/>
    <p:sldId id="271" r:id="rId22"/>
    <p:sldId id="275" r:id="rId23"/>
    <p:sldId id="277" r:id="rId24"/>
    <p:sldId id="278" r:id="rId25"/>
    <p:sldId id="311" r:id="rId26"/>
    <p:sldId id="312" r:id="rId27"/>
    <p:sldId id="279" r:id="rId28"/>
    <p:sldId id="280" r:id="rId29"/>
    <p:sldId id="281" r:id="rId30"/>
    <p:sldId id="286" r:id="rId31"/>
    <p:sldId id="309" r:id="rId32"/>
    <p:sldId id="310" r:id="rId33"/>
    <p:sldId id="283" r:id="rId34"/>
    <p:sldId id="284" r:id="rId35"/>
    <p:sldId id="285" r:id="rId36"/>
    <p:sldId id="307" r:id="rId37"/>
    <p:sldId id="308" r:id="rId38"/>
    <p:sldId id="287" r:id="rId39"/>
    <p:sldId id="288" r:id="rId40"/>
    <p:sldId id="289" r:id="rId41"/>
    <p:sldId id="305" r:id="rId42"/>
    <p:sldId id="306" r:id="rId43"/>
    <p:sldId id="290" r:id="rId44"/>
    <p:sldId id="291" r:id="rId45"/>
    <p:sldId id="292" r:id="rId46"/>
    <p:sldId id="304" r:id="rId47"/>
    <p:sldId id="293" r:id="rId48"/>
    <p:sldId id="294" r:id="rId49"/>
    <p:sldId id="295" r:id="rId50"/>
    <p:sldId id="302" r:id="rId51"/>
    <p:sldId id="303" r:id="rId52"/>
    <p:sldId id="296" r:id="rId53"/>
    <p:sldId id="301" r:id="rId54"/>
    <p:sldId id="300" r:id="rId55"/>
    <p:sldId id="297" r:id="rId56"/>
    <p:sldId id="299" r:id="rId57"/>
    <p:sldId id="298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llocube.com/screendesign/harmonies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Design: Color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Connections Seminar</a:t>
            </a:r>
          </a:p>
        </p:txBody>
      </p:sp>
    </p:spTree>
    <p:extLst>
      <p:ext uri="{BB962C8B-B14F-4D97-AF65-F5344CB8AC3E}">
        <p14:creationId xmlns:p14="http://schemas.microsoft.com/office/powerpoint/2010/main" val="37842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visible spectrum of light breaks down into three color regions: RED, </a:t>
            </a:r>
            <a:r>
              <a:rPr lang="en-US" dirty="0" smtClean="0"/>
              <a:t>GREEN, and </a:t>
            </a:r>
            <a:r>
              <a:rPr lang="en-US" dirty="0"/>
              <a:t>BLUE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 </a:t>
            </a:r>
            <a:r>
              <a:rPr lang="en-US" dirty="0"/>
              <a:t>RED, GREEN, and BLUE (RGB) light to create WHITE light. Because you ADD the colors </a:t>
            </a:r>
            <a:r>
              <a:rPr lang="en-US" dirty="0" smtClean="0"/>
              <a:t>together to </a:t>
            </a:r>
            <a:r>
              <a:rPr lang="en-US" dirty="0"/>
              <a:t>get White, we call these the </a:t>
            </a:r>
            <a:r>
              <a:rPr lang="en-US" b="1" dirty="0"/>
              <a:t>additive primaries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Subtract </a:t>
            </a:r>
            <a:r>
              <a:rPr lang="en-US" dirty="0"/>
              <a:t>one of the colors from the other three and you are left with yet another color. </a:t>
            </a:r>
            <a:endParaRPr lang="en-US" dirty="0" smtClean="0"/>
          </a:p>
          <a:p>
            <a:pPr lvl="1"/>
            <a:r>
              <a:rPr lang="en-US" dirty="0" smtClean="0"/>
              <a:t>RGB minus RED </a:t>
            </a:r>
            <a:r>
              <a:rPr lang="en-US" dirty="0"/>
              <a:t>leaves CYAN. RGB minus the BLUE leaves YELLOW. </a:t>
            </a:r>
            <a:endParaRPr lang="en-US" dirty="0" smtClean="0"/>
          </a:p>
          <a:p>
            <a:pPr lvl="1"/>
            <a:r>
              <a:rPr lang="en-US" dirty="0" smtClean="0"/>
              <a:t>RGB </a:t>
            </a:r>
            <a:r>
              <a:rPr lang="en-US" dirty="0"/>
              <a:t>minus GREEN leaves MAGENTA. </a:t>
            </a:r>
          </a:p>
          <a:p>
            <a:pPr marL="392113" lvl="1" indent="-246063"/>
            <a:r>
              <a:rPr lang="en-US" dirty="0" smtClean="0">
                <a:solidFill>
                  <a:schemeClr val="tx1"/>
                </a:solidFill>
              </a:rPr>
              <a:t>These </a:t>
            </a:r>
            <a:r>
              <a:rPr lang="en-US" dirty="0">
                <a:solidFill>
                  <a:schemeClr val="tx1"/>
                </a:solidFill>
              </a:rPr>
              <a:t>are called the </a:t>
            </a:r>
            <a:r>
              <a:rPr lang="en-US" b="1" dirty="0">
                <a:solidFill>
                  <a:schemeClr val="tx1"/>
                </a:solidFill>
              </a:rPr>
              <a:t>subtractive primaries </a:t>
            </a:r>
            <a:r>
              <a:rPr lang="en-US" dirty="0">
                <a:solidFill>
                  <a:schemeClr val="tx1"/>
                </a:solidFill>
              </a:rPr>
              <a:t>(CMY)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3242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0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computer monitor emits light so it stands to reason that the computer uses the three </a:t>
            </a:r>
            <a:r>
              <a:rPr lang="en-US" dirty="0" smtClean="0"/>
              <a:t>color regions </a:t>
            </a:r>
            <a:r>
              <a:rPr lang="en-US" dirty="0"/>
              <a:t>of RED, GREEN, and BLUE to reproduce the colors we see.</a:t>
            </a:r>
          </a:p>
          <a:p>
            <a:r>
              <a:rPr lang="en-US" dirty="0"/>
              <a:t>Working with images destined for the </a:t>
            </a:r>
            <a:r>
              <a:rPr lang="en-US" b="1" dirty="0"/>
              <a:t>screen or the Web</a:t>
            </a:r>
            <a:r>
              <a:rPr lang="en-US" dirty="0"/>
              <a:t>, we designate colors by the amount of </a:t>
            </a:r>
            <a:r>
              <a:rPr lang="en-US" dirty="0" smtClean="0"/>
              <a:t>RED, GREEN</a:t>
            </a:r>
            <a:r>
              <a:rPr lang="en-US" dirty="0"/>
              <a:t>, or BLUE in the color. </a:t>
            </a:r>
            <a:endParaRPr lang="en-US" dirty="0" smtClean="0"/>
          </a:p>
          <a:p>
            <a:r>
              <a:rPr lang="en-US" dirty="0"/>
              <a:t>A number between 1-255 designates the amount of each color RED, GREEN, or BLUE.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68377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1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5186"/>
            <a:ext cx="2781984" cy="27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Hues, tints, shades, &amp; saturation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/>
              <a:t>we often depict the color wheel </a:t>
            </a:r>
            <a:r>
              <a:rPr lang="en-US" dirty="0" smtClean="0"/>
              <a:t>with </a:t>
            </a:r>
            <a:r>
              <a:rPr lang="en-US" dirty="0"/>
              <a:t>blocks of solid </a:t>
            </a:r>
            <a:r>
              <a:rPr lang="en-US" dirty="0" smtClean="0"/>
              <a:t>color, it </a:t>
            </a:r>
            <a:r>
              <a:rPr lang="en-US" dirty="0" smtClean="0"/>
              <a:t>is really </a:t>
            </a:r>
            <a:r>
              <a:rPr lang="en-US" dirty="0"/>
              <a:t>millions of colors that blend one into another as we move around the wheel. Similar to this </a:t>
            </a:r>
            <a:r>
              <a:rPr lang="en-US" dirty="0" smtClean="0"/>
              <a:t>color wheel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6891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Hues, tints, shades, &amp; saturation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of those individual colors is a </a:t>
            </a:r>
            <a:r>
              <a:rPr lang="en-US" b="1" dirty="0"/>
              <a:t>hue</a:t>
            </a:r>
            <a:r>
              <a:rPr lang="en-US" dirty="0"/>
              <a:t>. Red is a hue. Blue is a hue. Purple is a hue.</a:t>
            </a:r>
          </a:p>
          <a:p>
            <a:r>
              <a:rPr lang="en-US" dirty="0"/>
              <a:t>You can change the </a:t>
            </a:r>
            <a:r>
              <a:rPr lang="en-US" b="1" dirty="0"/>
              <a:t>saturation </a:t>
            </a:r>
            <a:r>
              <a:rPr lang="en-US" dirty="0"/>
              <a:t>of a </a:t>
            </a:r>
            <a:r>
              <a:rPr lang="en-US" b="1" dirty="0"/>
              <a:t>hue </a:t>
            </a:r>
            <a:r>
              <a:rPr lang="en-US" dirty="0"/>
              <a:t>by adding black (shadow) or white (light). The amount </a:t>
            </a:r>
            <a:r>
              <a:rPr lang="en-US" dirty="0" smtClean="0"/>
              <a:t>of saturation </a:t>
            </a:r>
            <a:r>
              <a:rPr lang="en-US" dirty="0"/>
              <a:t>gives us our </a:t>
            </a:r>
            <a:r>
              <a:rPr lang="en-US" b="1" dirty="0"/>
              <a:t>shades </a:t>
            </a:r>
            <a:r>
              <a:rPr lang="en-US" dirty="0"/>
              <a:t>and </a:t>
            </a:r>
            <a:r>
              <a:rPr lang="en-US" b="1" dirty="0"/>
              <a:t>tints</a:t>
            </a:r>
            <a:r>
              <a:rPr lang="en-US" dirty="0"/>
              <a:t>.</a:t>
            </a:r>
          </a:p>
          <a:p>
            <a:r>
              <a:rPr lang="en-US" dirty="0"/>
              <a:t>Add varying amounts of black to get </a:t>
            </a:r>
            <a:r>
              <a:rPr lang="en-US" b="1" dirty="0"/>
              <a:t>shades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/>
              <a:t>varying amounts of white to </a:t>
            </a:r>
            <a:r>
              <a:rPr lang="en-US" dirty="0" smtClean="0"/>
              <a:t>get </a:t>
            </a:r>
            <a:r>
              <a:rPr lang="en-US" b="1" dirty="0"/>
              <a:t>tints</a:t>
            </a:r>
            <a:r>
              <a:rPr lang="en-US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0" y="76200"/>
            <a:ext cx="43543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27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Combining/Contrasting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www.jellocube.com/screendesign/harmonies.swf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4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perception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perception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right colors </a:t>
            </a:r>
            <a:r>
              <a:rPr lang="en-US" dirty="0"/>
              <a:t>can bring a design to life, or destroy an otherwise excellent piece. </a:t>
            </a:r>
            <a:r>
              <a:rPr lang="en-US" dirty="0" smtClean="0"/>
              <a:t> However</a:t>
            </a:r>
            <a:r>
              <a:rPr lang="en-US" dirty="0"/>
              <a:t>, color can't rescue </a:t>
            </a:r>
            <a:r>
              <a:rPr lang="en-US" dirty="0" smtClean="0"/>
              <a:t>a piece </a:t>
            </a:r>
            <a:r>
              <a:rPr lang="en-US" dirty="0"/>
              <a:t>that isn't well-designed in the first place. </a:t>
            </a:r>
            <a:endParaRPr lang="en-US" dirty="0" smtClean="0"/>
          </a:p>
          <a:p>
            <a:r>
              <a:rPr lang="en-US" dirty="0" smtClean="0"/>
              <a:t>Colors </a:t>
            </a:r>
            <a:r>
              <a:rPr lang="en-US" dirty="0"/>
              <a:t>fall into three general categories: warm, cool, and neutral.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way we mix those colors </a:t>
            </a:r>
            <a:r>
              <a:rPr lang="en-US" dirty="0" smtClean="0"/>
              <a:t>along with </a:t>
            </a:r>
            <a:r>
              <a:rPr lang="en-US" dirty="0"/>
              <a:t>attention to value, can add interest, enhance the design concept, or convey specific messages.</a:t>
            </a:r>
          </a:p>
        </p:txBody>
      </p:sp>
    </p:spTree>
    <p:extLst>
      <p:ext uri="{BB962C8B-B14F-4D97-AF65-F5344CB8AC3E}">
        <p14:creationId xmlns:p14="http://schemas.microsoft.com/office/powerpoint/2010/main" val="426180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Warm Colors </a:t>
            </a:r>
            <a:r>
              <a:rPr lang="en-US" dirty="0"/>
              <a:t>(exciting): Red, Yellow, Orange (&amp; Black)</a:t>
            </a:r>
          </a:p>
        </p:txBody>
      </p:sp>
      <p:pic>
        <p:nvPicPr>
          <p:cNvPr id="12290" name="Picture 2" descr="Warm and coo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6984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0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Cool Colors </a:t>
            </a:r>
            <a:r>
              <a:rPr lang="en-US" dirty="0"/>
              <a:t>(calming): Blue, Green (&amp; White)</a:t>
            </a:r>
          </a:p>
        </p:txBody>
      </p:sp>
      <p:pic>
        <p:nvPicPr>
          <p:cNvPr id="4" name="Picture 2" descr="Warm and coo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6984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6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Cool/Warm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Mixed Cool/Warm Colors</a:t>
            </a:r>
            <a:r>
              <a:rPr lang="en-US" dirty="0"/>
              <a:t>: Purple</a:t>
            </a:r>
          </a:p>
        </p:txBody>
      </p:sp>
      <p:pic>
        <p:nvPicPr>
          <p:cNvPr id="4" name="Picture 2" descr="Warm and coo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6984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9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is not essential to a good design. </a:t>
            </a:r>
            <a:endParaRPr lang="en-US" dirty="0" smtClean="0"/>
          </a:p>
          <a:p>
            <a:r>
              <a:rPr lang="en-US" dirty="0" smtClean="0"/>
              <a:t>Black </a:t>
            </a:r>
            <a:r>
              <a:rPr lang="en-US" dirty="0"/>
              <a:t>and white and shades of gray can create 'color' that </a:t>
            </a:r>
            <a:r>
              <a:rPr lang="en-US" dirty="0" smtClean="0"/>
              <a:t>is just </a:t>
            </a:r>
            <a:r>
              <a:rPr lang="en-US" dirty="0"/>
              <a:t>as effective as reds, blues, and </a:t>
            </a:r>
            <a:r>
              <a:rPr lang="en-US" dirty="0" smtClean="0"/>
              <a:t>greens.</a:t>
            </a:r>
          </a:p>
          <a:p>
            <a:r>
              <a:rPr lang="en-US" dirty="0" smtClean="0"/>
              <a:t>However</a:t>
            </a:r>
            <a:r>
              <a:rPr lang="en-US" dirty="0"/>
              <a:t>, color is an added dimension that can </a:t>
            </a:r>
            <a:r>
              <a:rPr lang="en-US" dirty="0" smtClean="0"/>
              <a:t>evoke moods </a:t>
            </a:r>
            <a:r>
              <a:rPr lang="en-US" dirty="0"/>
              <a:t>and make powerful statements when used wisely.</a:t>
            </a:r>
          </a:p>
        </p:txBody>
      </p:sp>
    </p:spTree>
    <p:extLst>
      <p:ext uri="{BB962C8B-B14F-4D97-AF65-F5344CB8AC3E}">
        <p14:creationId xmlns:p14="http://schemas.microsoft.com/office/powerpoint/2010/main" val="389970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Neutral Colors </a:t>
            </a:r>
            <a:r>
              <a:rPr lang="en-US" dirty="0"/>
              <a:t>(good for backgrounds): Brown, Tan, Beige, Gray, Silver, Black, White</a:t>
            </a:r>
          </a:p>
        </p:txBody>
      </p:sp>
    </p:spTree>
    <p:extLst>
      <p:ext uri="{BB962C8B-B14F-4D97-AF65-F5344CB8AC3E}">
        <p14:creationId xmlns:p14="http://schemas.microsoft.com/office/powerpoint/2010/main" val="383425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Color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62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Color </a:t>
            </a:r>
            <a:r>
              <a:rPr lang="en-US" dirty="0" smtClean="0"/>
              <a:t>is </a:t>
            </a:r>
            <a:r>
              <a:rPr lang="en-US" dirty="0"/>
              <a:t>non-verbal communication.</a:t>
            </a:r>
          </a:p>
          <a:p>
            <a:r>
              <a:rPr lang="en-US" dirty="0"/>
              <a:t>Colors have symbolism and meanings that go beyond </a:t>
            </a:r>
            <a:r>
              <a:rPr lang="en-US" dirty="0" smtClean="0"/>
              <a:t>ink</a:t>
            </a:r>
          </a:p>
          <a:p>
            <a:r>
              <a:rPr lang="en-US" dirty="0"/>
              <a:t>t</a:t>
            </a:r>
            <a:r>
              <a:rPr lang="en-US" dirty="0" smtClean="0"/>
              <a:t>he eye and </a:t>
            </a:r>
            <a:r>
              <a:rPr lang="en-US" dirty="0"/>
              <a:t>the mind perceive certain </a:t>
            </a:r>
            <a:r>
              <a:rPr lang="en-US" dirty="0" smtClean="0"/>
              <a:t>colors differently</a:t>
            </a:r>
            <a:endParaRPr lang="en-US" dirty="0"/>
          </a:p>
          <a:p>
            <a:r>
              <a:rPr lang="en-US" dirty="0"/>
              <a:t>Sometimes colors create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physical reaction (red has been shown to </a:t>
            </a:r>
            <a:r>
              <a:rPr lang="en-US" dirty="0" smtClean="0"/>
              <a:t>raise blood pressure)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cultural reaction (in the </a:t>
            </a:r>
            <a:r>
              <a:rPr lang="en-US" dirty="0" smtClean="0"/>
              <a:t>U.S. white </a:t>
            </a:r>
            <a:r>
              <a:rPr lang="en-US" dirty="0"/>
              <a:t>is for weddings, in some Eastern cultures, white is the color </a:t>
            </a:r>
            <a:r>
              <a:rPr lang="en-US" dirty="0" smtClean="0"/>
              <a:t>for mourning </a:t>
            </a:r>
            <a:r>
              <a:rPr lang="en-US" dirty="0"/>
              <a:t>and funerals). </a:t>
            </a:r>
            <a:endParaRPr lang="en-US" dirty="0" smtClean="0"/>
          </a:p>
          <a:p>
            <a:r>
              <a:rPr lang="en-US" dirty="0" smtClean="0"/>
              <a:t>Colors </a:t>
            </a:r>
            <a:r>
              <a:rPr lang="en-US" dirty="0"/>
              <a:t>follow trends as well. </a:t>
            </a:r>
            <a:r>
              <a:rPr lang="en-US" dirty="0" smtClean="0"/>
              <a:t> Avocado</a:t>
            </a:r>
            <a:r>
              <a:rPr lang="en-US" dirty="0"/>
              <a:t>, a shade </a:t>
            </a:r>
            <a:r>
              <a:rPr lang="en-US" dirty="0" smtClean="0"/>
              <a:t>of green, is </a:t>
            </a:r>
            <a:r>
              <a:rPr lang="en-US" dirty="0" err="1" smtClean="0"/>
              <a:t>synomous</a:t>
            </a:r>
            <a:r>
              <a:rPr lang="en-US" dirty="0" smtClean="0"/>
              <a:t> with the 60s and 70s in the minds of some consumers.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84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Red &amp; Pink: Love &amp;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2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/>
              <a:t>Red is hot.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It's </a:t>
            </a:r>
            <a:r>
              <a:rPr lang="en-US" sz="2400" dirty="0"/>
              <a:t>a strong color that conjures up a range of seemingly conflicting emotions </a:t>
            </a:r>
            <a:r>
              <a:rPr lang="en-US" sz="2400" dirty="0" smtClean="0"/>
              <a:t>from passionate </a:t>
            </a:r>
            <a:r>
              <a:rPr lang="en-US" sz="2400" dirty="0"/>
              <a:t>love to violence and warfare. </a:t>
            </a:r>
            <a:endParaRPr lang="en-US" sz="2400" dirty="0" smtClean="0"/>
          </a:p>
          <a:p>
            <a:r>
              <a:rPr lang="en-US" sz="2400" dirty="0" smtClean="0"/>
              <a:t>Red </a:t>
            </a:r>
            <a:r>
              <a:rPr lang="en-US" sz="2400" dirty="0"/>
              <a:t>is Cupid and the devil. 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red to grab attention and to get people to take action.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9525000" cy="133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57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Red &amp; Pink: Love &amp;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24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/>
              <a:t>Red </a:t>
            </a:r>
            <a:endParaRPr lang="en-US" sz="2000" dirty="0" smtClean="0"/>
          </a:p>
          <a:p>
            <a:pPr lvl="1"/>
            <a:r>
              <a:rPr lang="en-US" sz="1800" dirty="0" smtClean="0"/>
              <a:t>Power (red carpet)</a:t>
            </a:r>
            <a:endParaRPr lang="en-US" sz="1800" dirty="0"/>
          </a:p>
          <a:p>
            <a:pPr lvl="1"/>
            <a:r>
              <a:rPr lang="en-US" sz="2000" dirty="0" smtClean="0"/>
              <a:t>speed (combined </a:t>
            </a:r>
            <a:r>
              <a:rPr lang="en-US" sz="2000" dirty="0"/>
              <a:t>with </a:t>
            </a:r>
            <a:r>
              <a:rPr lang="en-US" sz="2000" dirty="0" smtClean="0"/>
              <a:t>confidence or a </a:t>
            </a:r>
            <a:r>
              <a:rPr lang="en-US" sz="2000" dirty="0"/>
              <a:t>dash of </a:t>
            </a:r>
            <a:r>
              <a:rPr lang="en-US" sz="2000" dirty="0" smtClean="0"/>
              <a:t>danger)</a:t>
            </a:r>
          </a:p>
          <a:p>
            <a:pPr lvl="1"/>
            <a:r>
              <a:rPr lang="en-US" sz="2000" dirty="0" smtClean="0"/>
              <a:t>happiness and prosperity; attracts good luck (China) </a:t>
            </a:r>
          </a:p>
          <a:p>
            <a:pPr lvl="1"/>
            <a:r>
              <a:rPr lang="en-US" sz="2000" dirty="0" smtClean="0"/>
              <a:t>worn </a:t>
            </a:r>
            <a:r>
              <a:rPr lang="en-US" sz="2000" dirty="0"/>
              <a:t>by brides in </a:t>
            </a:r>
            <a:r>
              <a:rPr lang="en-US" sz="2000" dirty="0" smtClean="0"/>
              <a:t>the East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combination with green, red is a Christmas color — a joyful season. In some cultures, red </a:t>
            </a:r>
            <a:r>
              <a:rPr lang="en-US" sz="2000" dirty="0" smtClean="0"/>
              <a:t>denotes purity</a:t>
            </a:r>
            <a:r>
              <a:rPr lang="en-US" sz="2000" dirty="0"/>
              <a:t>, joy, and </a:t>
            </a:r>
            <a:r>
              <a:rPr lang="en-US" sz="2000" dirty="0" smtClean="0"/>
              <a:t>celebration</a:t>
            </a:r>
            <a:endParaRPr lang="en-US" sz="2000" dirty="0"/>
          </a:p>
          <a:p>
            <a:r>
              <a:rPr lang="en-US" sz="2000" dirty="0"/>
              <a:t>Pink is a softer, less violent red. </a:t>
            </a:r>
            <a:endParaRPr lang="en-US" sz="2000" dirty="0" smtClean="0"/>
          </a:p>
          <a:p>
            <a:pPr lvl="1"/>
            <a:r>
              <a:rPr lang="en-US" sz="1800" dirty="0" smtClean="0"/>
              <a:t>sweet </a:t>
            </a:r>
            <a:r>
              <a:rPr lang="en-US" sz="1800" dirty="0"/>
              <a:t>side of </a:t>
            </a:r>
            <a:r>
              <a:rPr lang="en-US" sz="1800" dirty="0" smtClean="0"/>
              <a:t>red (both </a:t>
            </a:r>
            <a:r>
              <a:rPr lang="en-US" sz="1800" dirty="0"/>
              <a:t>colors denote love but while red </a:t>
            </a:r>
            <a:r>
              <a:rPr lang="en-US" sz="1800" dirty="0" smtClean="0"/>
              <a:t>is hot </a:t>
            </a:r>
            <a:r>
              <a:rPr lang="en-US" sz="1800" dirty="0"/>
              <a:t>passion, pink is romantic and </a:t>
            </a:r>
            <a:r>
              <a:rPr lang="en-US" sz="1800" dirty="0" smtClean="0"/>
              <a:t>charming)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/>
              <a:t>pink to convey playfulness (hot pink flamingoes) </a:t>
            </a:r>
            <a:r>
              <a:rPr lang="en-US" sz="1800" dirty="0" smtClean="0"/>
              <a:t>and tenderness </a:t>
            </a:r>
            <a:r>
              <a:rPr lang="en-US" sz="1800" dirty="0"/>
              <a:t>(pastel pinks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1"/>
            <a:ext cx="952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9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24" y="3352800"/>
            <a:ext cx="58479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goes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Harmonizing </a:t>
            </a:r>
            <a:r>
              <a:rPr lang="en-US" dirty="0" smtClean="0"/>
              <a:t>(analogous) colors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Complimentary Colors:</a:t>
            </a:r>
          </a:p>
          <a:p>
            <a:r>
              <a:rPr lang="en-US" dirty="0" smtClean="0"/>
              <a:t>Opposite Color: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4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Combinations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3338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1520"/>
            <a:ext cx="67056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2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43025"/>
            <a:ext cx="66389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10100"/>
            <a:ext cx="6553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Yellow &amp; Gold: Hope &amp;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42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/>
              <a:t>Yellow </a:t>
            </a:r>
            <a:r>
              <a:rPr lang="en-US" sz="2400" dirty="0" smtClean="0"/>
              <a:t>is sunshine</a:t>
            </a:r>
          </a:p>
          <a:p>
            <a:r>
              <a:rPr lang="en-US" sz="2400" dirty="0" smtClean="0"/>
              <a:t>On </a:t>
            </a:r>
            <a:r>
              <a:rPr lang="en-US" sz="2400" dirty="0"/>
              <a:t>the one hand </a:t>
            </a:r>
            <a:r>
              <a:rPr lang="en-US" sz="2400" dirty="0" smtClean="0"/>
              <a:t>it denotes </a:t>
            </a:r>
            <a:r>
              <a:rPr lang="en-US" sz="2400" dirty="0"/>
              <a:t>happiness and joy but on the other hand it's the color of cowardice and </a:t>
            </a:r>
            <a:r>
              <a:rPr lang="en-US" sz="2400" dirty="0" smtClean="0"/>
              <a:t>deceit</a:t>
            </a:r>
            <a:endParaRPr lang="en-US" sz="2400" dirty="0"/>
          </a:p>
          <a:p>
            <a:r>
              <a:rPr lang="en-US" sz="2400" dirty="0"/>
              <a:t>Use the color to </a:t>
            </a:r>
            <a:endParaRPr lang="en-US" sz="2400" dirty="0" smtClean="0"/>
          </a:p>
          <a:p>
            <a:pPr lvl="1"/>
            <a:r>
              <a:rPr lang="en-US" sz="2200" dirty="0" smtClean="0"/>
              <a:t>lift </a:t>
            </a:r>
            <a:r>
              <a:rPr lang="en-US" sz="2200" dirty="0"/>
              <a:t>spirits and project </a:t>
            </a:r>
            <a:r>
              <a:rPr lang="en-US" sz="2200" dirty="0" smtClean="0"/>
              <a:t>optimism (yellow ribbons for loved ones deployed)</a:t>
            </a:r>
            <a:endParaRPr lang="en-US" sz="2200" dirty="0"/>
          </a:p>
          <a:p>
            <a:pPr lvl="1"/>
            <a:r>
              <a:rPr lang="en-US" sz="2400" dirty="0" smtClean="0"/>
              <a:t>welcome </a:t>
            </a:r>
            <a:r>
              <a:rPr lang="en-US" sz="2400" dirty="0"/>
              <a:t>home loved </a:t>
            </a:r>
            <a:r>
              <a:rPr lang="en-US" sz="2400" dirty="0" smtClean="0"/>
              <a:t>ones</a:t>
            </a:r>
          </a:p>
          <a:p>
            <a:pPr lvl="1"/>
            <a:r>
              <a:rPr lang="en-US" sz="2400" dirty="0"/>
              <a:t>perk up a more subdued palette of blues and </a:t>
            </a:r>
            <a:r>
              <a:rPr lang="en-US" sz="2400" dirty="0" smtClean="0"/>
              <a:t>grays</a:t>
            </a:r>
          </a:p>
          <a:p>
            <a:pPr lvl="1"/>
            <a:r>
              <a:rPr lang="en-US" sz="2400" dirty="0"/>
              <a:t>carry out a healthy, summery, citrus theme.</a:t>
            </a:r>
          </a:p>
          <a:p>
            <a:pPr lvl="1"/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24850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44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864"/>
            <a:ext cx="8229600" cy="1066800"/>
          </a:xfrm>
        </p:spPr>
        <p:txBody>
          <a:bodyPr/>
          <a:lstStyle/>
          <a:p>
            <a:r>
              <a:rPr lang="en-US" dirty="0"/>
              <a:t>Yellow &amp; Gold: Hope &amp;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288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Because </a:t>
            </a:r>
            <a:r>
              <a:rPr lang="en-US" sz="2400" dirty="0"/>
              <a:t>of the high visibility of bright yellow, it is often used for hazard signs and some emergency vehicles.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A cousin to yellow (and orange and brown) is gold. While green may be the color of money (</a:t>
            </a:r>
            <a:r>
              <a:rPr lang="en-US" sz="2400" dirty="0" smtClean="0"/>
              <a:t>U.S. money</a:t>
            </a:r>
            <a:r>
              <a:rPr lang="en-US" sz="2400" dirty="0"/>
              <a:t>, that is) gold is the color of riches. While 'all that glitters is not gold' the color gold </a:t>
            </a:r>
            <a:r>
              <a:rPr lang="en-US" sz="2400" dirty="0" smtClean="0"/>
              <a:t>still suggests </a:t>
            </a:r>
            <a:r>
              <a:rPr lang="en-US" sz="2400" dirty="0"/>
              <a:t>grandeur, and perhaps on the downside, the excesses of the rich. Glittery gold </a:t>
            </a:r>
            <a:r>
              <a:rPr lang="en-US" sz="2400" dirty="0" smtClean="0"/>
              <a:t>denotes richness </a:t>
            </a:r>
            <a:r>
              <a:rPr lang="en-US" sz="2400" dirty="0"/>
              <a:t>from money while an earthy, orange gold can suggest more emotional riches from family </a:t>
            </a:r>
            <a:r>
              <a:rPr lang="en-US" sz="2400" dirty="0" smtClean="0"/>
              <a:t>and friends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24850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84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24" y="3352800"/>
            <a:ext cx="58479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&amp; Gold: Hope &amp;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3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present in all design.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lightness or darkness of an object, regardless of color. </a:t>
            </a:r>
            <a:endParaRPr lang="en-US" dirty="0" smtClean="0"/>
          </a:p>
          <a:p>
            <a:r>
              <a:rPr lang="en-US" dirty="0" smtClean="0"/>
              <a:t>Value is relative </a:t>
            </a:r>
            <a:r>
              <a:rPr lang="en-US" dirty="0"/>
              <a:t>to the background color and other items on the page.</a:t>
            </a:r>
          </a:p>
        </p:txBody>
      </p:sp>
    </p:spTree>
    <p:extLst>
      <p:ext uri="{BB962C8B-B14F-4D97-AF65-F5344CB8AC3E}">
        <p14:creationId xmlns:p14="http://schemas.microsoft.com/office/powerpoint/2010/main" val="22417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990600"/>
            <a:ext cx="46291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43910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876925"/>
            <a:ext cx="2133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Victorian Colors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943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1960s Colors (slightly subdued for mellow effect)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Combinations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805113"/>
            <a:ext cx="6486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962400"/>
            <a:ext cx="59626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27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14363"/>
            <a:ext cx="69437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06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Orange is vibrant, denotes energy, warmth</a:t>
            </a:r>
          </a:p>
          <a:p>
            <a:r>
              <a:rPr lang="en-US" sz="2400" dirty="0" smtClean="0"/>
              <a:t>Less intensity than red, calmed cheerfulness of yellow</a:t>
            </a:r>
          </a:p>
          <a:p>
            <a:r>
              <a:rPr lang="en-US" sz="2400" dirty="0" smtClean="0"/>
              <a:t>Use orange to</a:t>
            </a:r>
          </a:p>
          <a:p>
            <a:pPr lvl="1"/>
            <a:r>
              <a:rPr lang="en-US" sz="2400" dirty="0" smtClean="0"/>
              <a:t>Stimulate emotions, even appetite</a:t>
            </a:r>
          </a:p>
          <a:p>
            <a:pPr lvl="1"/>
            <a:r>
              <a:rPr lang="en-US" sz="2400" dirty="0" smtClean="0"/>
              <a:t>Get attention without screaming</a:t>
            </a:r>
          </a:p>
          <a:p>
            <a:pPr lvl="1"/>
            <a:r>
              <a:rPr lang="en-US" sz="2400" dirty="0" smtClean="0"/>
              <a:t>Be friendly (like peaches)</a:t>
            </a:r>
          </a:p>
          <a:p>
            <a:pPr lvl="1"/>
            <a:r>
              <a:rPr lang="en-US" sz="2400" dirty="0" smtClean="0"/>
              <a:t>Promote good health (Vitamin C)</a:t>
            </a:r>
          </a:p>
          <a:p>
            <a:pPr lvl="1"/>
            <a:r>
              <a:rPr lang="en-US" sz="2400" dirty="0" smtClean="0"/>
              <a:t>Get people thinking/talking (sociable)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950"/>
            <a:ext cx="9144000" cy="13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09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24" y="3352800"/>
            <a:ext cx="58479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8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9787"/>
            <a:ext cx="5105400" cy="56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71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Combinations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14575"/>
            <a:ext cx="68961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09600"/>
            <a:ext cx="68961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64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Blue is calming</a:t>
            </a:r>
          </a:p>
          <a:p>
            <a:r>
              <a:rPr lang="en-US" sz="2400" dirty="0" smtClean="0"/>
              <a:t>Significant in many religious beliefs, blue brings peace and keeps evil away</a:t>
            </a:r>
          </a:p>
          <a:p>
            <a:r>
              <a:rPr lang="en-US" sz="2400" dirty="0" smtClean="0"/>
              <a:t>Often used by corporations</a:t>
            </a:r>
          </a:p>
          <a:p>
            <a:r>
              <a:rPr lang="en-US" sz="2400" dirty="0" smtClean="0"/>
              <a:t>Use blue to</a:t>
            </a:r>
          </a:p>
          <a:p>
            <a:pPr lvl="1"/>
            <a:r>
              <a:rPr lang="en-US" sz="2400" dirty="0" smtClean="0"/>
              <a:t>Show superiority (Navy)</a:t>
            </a:r>
          </a:p>
          <a:p>
            <a:pPr lvl="1"/>
            <a:r>
              <a:rPr lang="en-US" sz="2400" dirty="0" smtClean="0"/>
              <a:t>Bring confidence without being sinister</a:t>
            </a:r>
          </a:p>
          <a:p>
            <a:pPr lvl="1"/>
            <a:r>
              <a:rPr lang="en-US" sz="2400" dirty="0" smtClean="0"/>
              <a:t>Show intelligence, stability, unity, conservatism </a:t>
            </a:r>
          </a:p>
          <a:p>
            <a:pPr lvl="1"/>
            <a:r>
              <a:rPr lang="en-US" sz="2400" dirty="0" smtClean="0"/>
              <a:t>Light blue + dark blue = trust &amp; truthfulness (banking)</a:t>
            </a:r>
          </a:p>
          <a:p>
            <a:pPr lvl="1"/>
            <a:r>
              <a:rPr lang="en-US" sz="2400" dirty="0" smtClean="0"/>
              <a:t>Blue + green = nature, water</a:t>
            </a:r>
          </a:p>
          <a:p>
            <a:pPr lvl="1"/>
            <a:r>
              <a:rPr lang="en-US" sz="2400" dirty="0" smtClean="0"/>
              <a:t>Cools down reds and yellows</a:t>
            </a:r>
          </a:p>
          <a:p>
            <a:pPr marL="411480" lvl="1" indent="0"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5562600"/>
            <a:ext cx="9146309" cy="13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22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5022"/>
            <a:ext cx="5257800" cy="26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2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Value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Increase/Decrease Contrast</a:t>
            </a:r>
          </a:p>
          <a:p>
            <a:r>
              <a:rPr lang="en-US" sz="2400" dirty="0"/>
              <a:t>The greater the difference in value between an object and its background, the greater the </a:t>
            </a:r>
            <a:r>
              <a:rPr lang="en-US" sz="2400" dirty="0" smtClean="0"/>
              <a:t>contrast</a:t>
            </a:r>
          </a:p>
          <a:p>
            <a:r>
              <a:rPr lang="en-US" sz="2400" dirty="0"/>
              <a:t>Choose the value that creates the amount of contrast and effect that you want for your design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the examples</a:t>
            </a:r>
            <a:r>
              <a:rPr lang="en-US" sz="2400" dirty="0"/>
              <a:t>, the lighter value recedes into the light background.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design with the </a:t>
            </a:r>
            <a:r>
              <a:rPr lang="en-US" sz="2400" dirty="0" smtClean="0"/>
              <a:t>greatest contrast </a:t>
            </a:r>
            <a:r>
              <a:rPr lang="en-US" sz="2400" dirty="0"/>
              <a:t>makes the darker object more dominant.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47725"/>
            <a:ext cx="413798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55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"/>
            <a:ext cx="42005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66800"/>
            <a:ext cx="45053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6410325"/>
            <a:ext cx="2133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Atomic Age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87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Combinations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9436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6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647700"/>
            <a:ext cx="70485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45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and Teal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Green is life</a:t>
            </a:r>
          </a:p>
          <a:p>
            <a:r>
              <a:rPr lang="en-US" sz="2400" dirty="0" smtClean="0"/>
              <a:t>Teal reveals liveliness</a:t>
            </a:r>
          </a:p>
          <a:p>
            <a:r>
              <a:rPr lang="en-US" sz="2400" dirty="0" smtClean="0"/>
              <a:t>Use green to</a:t>
            </a:r>
          </a:p>
          <a:p>
            <a:pPr lvl="1"/>
            <a:r>
              <a:rPr lang="en-US" sz="2400" dirty="0" smtClean="0"/>
              <a:t>Show abundance, renewal, environment</a:t>
            </a:r>
          </a:p>
          <a:p>
            <a:pPr lvl="1"/>
            <a:r>
              <a:rPr lang="en-US" sz="2400" dirty="0" smtClean="0"/>
              <a:t>Create jealousy or envy</a:t>
            </a:r>
          </a:p>
          <a:p>
            <a:pPr lvl="1"/>
            <a:r>
              <a:rPr lang="en-US" sz="2400" dirty="0" smtClean="0"/>
              <a:t>Unveil inexperience</a:t>
            </a:r>
          </a:p>
          <a:p>
            <a:pPr lvl="1"/>
            <a:r>
              <a:rPr lang="en-US" sz="2400" dirty="0" smtClean="0"/>
              <a:t>Denote balance, harmony, and stability</a:t>
            </a:r>
          </a:p>
          <a:p>
            <a:pPr lvl="1"/>
            <a:r>
              <a:rPr lang="en-US" sz="2400" dirty="0" smtClean="0"/>
              <a:t>Convey quiet contemplation</a:t>
            </a:r>
          </a:p>
          <a:p>
            <a:pPr marL="411480" lvl="1" indent="0">
              <a:buNone/>
            </a:pPr>
            <a:r>
              <a:rPr lang="en-US" sz="2400" dirty="0" smtClean="0"/>
              <a:t> </a:t>
            </a:r>
          </a:p>
          <a:p>
            <a:pPr lvl="1"/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38800"/>
            <a:ext cx="9144001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04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5022"/>
            <a:ext cx="5257800" cy="26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62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04863"/>
            <a:ext cx="441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280727"/>
            <a:ext cx="2133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 Deco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37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39" y="124964"/>
            <a:ext cx="4467225" cy="29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96764"/>
            <a:ext cx="5188239" cy="36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68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&amp; Lavender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Purple is royalty, nobility, and spirituality</a:t>
            </a:r>
          </a:p>
          <a:p>
            <a:r>
              <a:rPr lang="en-US" sz="2400" dirty="0" smtClean="0"/>
              <a:t>Deep/bright purple suggests riches</a:t>
            </a:r>
          </a:p>
          <a:p>
            <a:r>
              <a:rPr lang="en-US" sz="2400" dirty="0" smtClean="0"/>
              <a:t>Lighter purples are more romantic and delicate</a:t>
            </a:r>
          </a:p>
          <a:p>
            <a:r>
              <a:rPr lang="en-US" sz="2400" dirty="0" smtClean="0"/>
              <a:t>Associated with creativity &amp; moodiness</a:t>
            </a:r>
          </a:p>
          <a:p>
            <a:r>
              <a:rPr lang="en-US" sz="2400" dirty="0" smtClean="0"/>
              <a:t>Eggplant + neutral tans = earthy, conservative, mysterious</a:t>
            </a:r>
          </a:p>
          <a:p>
            <a:r>
              <a:rPr lang="en-US" sz="2400" dirty="0" smtClean="0"/>
              <a:t>Sacred in nature (many purple flowers) suggest uniqueness, refinement, intrigue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72138"/>
            <a:ext cx="9144001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777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5022"/>
            <a:ext cx="5257800" cy="26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68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73282"/>
            <a:ext cx="44005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5825"/>
            <a:ext cx="441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2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Value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Create Movement</a:t>
            </a:r>
          </a:p>
          <a:p>
            <a:r>
              <a:rPr lang="en-US" dirty="0"/>
              <a:t>Objects of the same value create a static design with all objects equal in visual importance.</a:t>
            </a:r>
          </a:p>
          <a:p>
            <a:r>
              <a:rPr lang="en-US" dirty="0"/>
              <a:t>Introducing varying values gives the page a more dynamic appearance and creates a 'pecking </a:t>
            </a:r>
            <a:r>
              <a:rPr lang="en-US" dirty="0" smtClean="0"/>
              <a:t>order‘ among </a:t>
            </a:r>
            <a:r>
              <a:rPr lang="en-US" dirty="0"/>
              <a:t>the objects.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stand out while others recede</a:t>
            </a:r>
            <a:r>
              <a:rPr lang="en-US" dirty="0" smtClean="0"/>
              <a:t>.</a:t>
            </a:r>
          </a:p>
          <a:p>
            <a:r>
              <a:rPr lang="en-US" dirty="0"/>
              <a:t>Mix elements of different values to add visual movement to your design or to create </a:t>
            </a:r>
            <a:r>
              <a:rPr lang="en-US" dirty="0" smtClean="0"/>
              <a:t>a hierarchy </a:t>
            </a:r>
            <a:r>
              <a:rPr lang="en-US" dirty="0"/>
              <a:t>of importance.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14437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47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9" y="2552700"/>
            <a:ext cx="6677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3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61988"/>
            <a:ext cx="66579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6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Brown (neutrals)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/>
          <a:p>
            <a:r>
              <a:rPr lang="en-US" dirty="0" smtClean="0"/>
              <a:t>Brown is natural, down to earth</a:t>
            </a:r>
          </a:p>
          <a:p>
            <a:r>
              <a:rPr lang="en-US" dirty="0" smtClean="0"/>
              <a:t>Often used as an accent color</a:t>
            </a:r>
          </a:p>
          <a:p>
            <a:r>
              <a:rPr lang="en-US" dirty="0" smtClean="0"/>
              <a:t>Use brown to convey</a:t>
            </a:r>
          </a:p>
          <a:p>
            <a:pPr lvl="1"/>
            <a:r>
              <a:rPr lang="en-US" dirty="0" smtClean="0"/>
              <a:t>Wholesomeness</a:t>
            </a:r>
          </a:p>
          <a:p>
            <a:pPr lvl="1"/>
            <a:r>
              <a:rPr lang="en-US" dirty="0" smtClean="0"/>
              <a:t>Richness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Dependability</a:t>
            </a:r>
          </a:p>
          <a:p>
            <a:pPr lvl="1"/>
            <a:r>
              <a:rPr lang="en-US" dirty="0" smtClean="0"/>
              <a:t>Friendliness 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30584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227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Combinations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657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71850"/>
            <a:ext cx="7229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826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7150"/>
            <a:ext cx="68199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381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and Silver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60776"/>
          </a:xfrm>
        </p:spPr>
        <p:txBody>
          <a:bodyPr/>
          <a:lstStyle/>
          <a:p>
            <a:r>
              <a:rPr lang="en-US" dirty="0" smtClean="0"/>
              <a:t>Gray is neutral, balanced</a:t>
            </a:r>
          </a:p>
          <a:p>
            <a:r>
              <a:rPr lang="en-US" dirty="0" smtClean="0"/>
              <a:t>Usually cool and collected, rarely evoking emotion</a:t>
            </a:r>
          </a:p>
          <a:p>
            <a:r>
              <a:rPr lang="en-US" dirty="0" smtClean="0"/>
              <a:t>Can also be seen as cloudy or moody</a:t>
            </a:r>
          </a:p>
          <a:p>
            <a:r>
              <a:rPr lang="en-US" dirty="0" smtClean="0"/>
              <a:t>Dark, charcoal gray – strength, mystery of black</a:t>
            </a:r>
          </a:p>
          <a:p>
            <a:r>
              <a:rPr lang="en-US" dirty="0" smtClean="0"/>
              <a:t>Silver – lively, playful, sleek, elegant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2986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87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Color Combinations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943225"/>
            <a:ext cx="68294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554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"/>
            <a:ext cx="6848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381375"/>
            <a:ext cx="68675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1512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&amp;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and white are opposites, but share neutrality</a:t>
            </a:r>
          </a:p>
          <a:p>
            <a:r>
              <a:rPr lang="en-US" dirty="0" smtClean="0"/>
              <a:t>Black is conservative (goes with every color except very dark)</a:t>
            </a:r>
          </a:p>
          <a:p>
            <a:r>
              <a:rPr lang="en-US" dirty="0" smtClean="0"/>
              <a:t>Black is… serious, conventional, mysterious, sexy, sophisticated, both positive and negative</a:t>
            </a:r>
          </a:p>
          <a:p>
            <a:r>
              <a:rPr lang="en-US" dirty="0" smtClean="0"/>
              <a:t>In the West, it is the color of mourning</a:t>
            </a:r>
          </a:p>
          <a:p>
            <a:r>
              <a:rPr lang="en-US" dirty="0" smtClean="0"/>
              <a:t>Among youth, it is seen as rebellious</a:t>
            </a:r>
          </a:p>
          <a:p>
            <a:r>
              <a:rPr lang="en-US" dirty="0" smtClean="0"/>
              <a:t>Makes lighter colors pop out</a:t>
            </a:r>
          </a:p>
        </p:txBody>
      </p:sp>
    </p:spTree>
    <p:extLst>
      <p:ext uri="{BB962C8B-B14F-4D97-AF65-F5344CB8AC3E}">
        <p14:creationId xmlns:p14="http://schemas.microsoft.com/office/powerpoint/2010/main" val="1822478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&amp;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is purity, cleanliness, innocent</a:t>
            </a:r>
          </a:p>
          <a:p>
            <a:r>
              <a:rPr lang="en-US" dirty="0" smtClean="0"/>
              <a:t>Also goes with any color</a:t>
            </a:r>
          </a:p>
          <a:p>
            <a:r>
              <a:rPr lang="en-US" dirty="0" smtClean="0"/>
              <a:t>In West, color for brides; In East, color for funerals</a:t>
            </a:r>
          </a:p>
          <a:p>
            <a:r>
              <a:rPr lang="en-US" dirty="0" smtClean="0"/>
              <a:t>Often associated with hospitals, </a:t>
            </a:r>
            <a:r>
              <a:rPr lang="en-US" dirty="0" err="1" smtClean="0"/>
              <a:t>esp</a:t>
            </a:r>
            <a:r>
              <a:rPr lang="en-US" dirty="0" smtClean="0"/>
              <a:t> doctors, nurses, and dentists</a:t>
            </a:r>
          </a:p>
          <a:p>
            <a:r>
              <a:rPr lang="en-US" dirty="0" smtClean="0"/>
              <a:t>Light beiges and creams carry the same attributes as white, but are less blinding, more subdued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value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Lead the Eye</a:t>
            </a:r>
          </a:p>
          <a:p>
            <a:r>
              <a:rPr lang="en-US" dirty="0"/>
              <a:t>By creating a pattern of dark to light values, even when the objects are equal in shape and size, </a:t>
            </a:r>
            <a:r>
              <a:rPr lang="en-US" dirty="0" smtClean="0"/>
              <a:t>it leads </a:t>
            </a:r>
            <a:r>
              <a:rPr lang="en-US" dirty="0"/>
              <a:t>the eye in the direction of dark to </a:t>
            </a:r>
            <a:r>
              <a:rPr lang="en-US" dirty="0" smtClean="0"/>
              <a:t>light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159"/>
            <a:ext cx="8458200" cy="1924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559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109663"/>
            <a:ext cx="44577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9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 color to change </a:t>
            </a:r>
            <a:r>
              <a:rPr lang="en-US" b="1" dirty="0" smtClean="0"/>
              <a:t>                                                  the </a:t>
            </a:r>
            <a:r>
              <a:rPr lang="en-US" b="1" dirty="0"/>
              <a:t>effect of value: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 has the power to override the effects of </a:t>
            </a:r>
            <a:r>
              <a:rPr lang="en-US" dirty="0" smtClean="0"/>
              <a:t>value.</a:t>
            </a:r>
          </a:p>
          <a:p>
            <a:r>
              <a:rPr lang="en-US" dirty="0" smtClean="0"/>
              <a:t>In </a:t>
            </a:r>
            <a:r>
              <a:rPr lang="en-US" dirty="0"/>
              <a:t>a high contrast black &amp; white </a:t>
            </a:r>
            <a:r>
              <a:rPr lang="en-US" dirty="0" smtClean="0"/>
              <a:t>design, introducing </a:t>
            </a:r>
            <a:r>
              <a:rPr lang="en-US" dirty="0"/>
              <a:t>a single, small bit of color will change the focus and balance of the design</a:t>
            </a:r>
            <a:r>
              <a:rPr lang="en-US" dirty="0" smtClean="0"/>
              <a:t>.</a:t>
            </a:r>
          </a:p>
          <a:p>
            <a:r>
              <a:rPr lang="en-US" dirty="0"/>
              <a:t>The eye is drawn to that spot of color even if other elements are designed to draw the </a:t>
            </a:r>
            <a:r>
              <a:rPr lang="en-US" dirty="0" smtClean="0"/>
              <a:t>eye in </a:t>
            </a:r>
            <a:r>
              <a:rPr lang="en-US" dirty="0"/>
              <a:t>some other direction or the objects are otherwise equal.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297304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1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Aspects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works differently in print and digital displays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Colors</a:t>
            </a:r>
          </a:p>
          <a:p>
            <a:pPr lvl="1"/>
            <a:r>
              <a:rPr lang="en-US" dirty="0" smtClean="0"/>
              <a:t>RED</a:t>
            </a:r>
            <a:r>
              <a:rPr lang="en-US" dirty="0"/>
              <a:t>, YELLOW, and </a:t>
            </a:r>
            <a:r>
              <a:rPr lang="en-US" dirty="0" smtClean="0"/>
              <a:t>BLUE</a:t>
            </a:r>
            <a:endParaRPr lang="en-US" dirty="0"/>
          </a:p>
          <a:p>
            <a:pPr lvl="1"/>
            <a:r>
              <a:rPr lang="en-US" dirty="0" smtClean="0"/>
              <a:t>Mix </a:t>
            </a:r>
            <a:r>
              <a:rPr lang="en-US" dirty="0"/>
              <a:t>two primary colors to get the </a:t>
            </a:r>
            <a:r>
              <a:rPr lang="en-US" b="1" dirty="0"/>
              <a:t>complementary </a:t>
            </a:r>
            <a:r>
              <a:rPr lang="en-US" dirty="0" smtClean="0"/>
              <a:t>colors</a:t>
            </a:r>
            <a:endParaRPr lang="en-US" dirty="0"/>
          </a:p>
          <a:p>
            <a:pPr lvl="1"/>
            <a:r>
              <a:rPr lang="en-US" dirty="0" smtClean="0"/>
              <a:t>Traditional </a:t>
            </a:r>
            <a:r>
              <a:rPr lang="en-US" b="1" dirty="0"/>
              <a:t>complementary </a:t>
            </a:r>
            <a:r>
              <a:rPr lang="en-US" dirty="0"/>
              <a:t>colors are ORANGE (Red plus Yellow), GREEN (Yellow plus Blue</a:t>
            </a:r>
            <a:r>
              <a:rPr lang="en-US" dirty="0" smtClean="0"/>
              <a:t>), and </a:t>
            </a:r>
            <a:r>
              <a:rPr lang="en-US" dirty="0"/>
              <a:t>PURPLE (Blue plus Red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599"/>
            <a:ext cx="3469277" cy="17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73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193</TotalTime>
  <Words>1792</Words>
  <Application>Microsoft Office PowerPoint</Application>
  <PresentationFormat>On-screen Show (4:3)</PresentationFormat>
  <Paragraphs>204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Urban</vt:lpstr>
      <vt:lpstr>Elements of Design: Color</vt:lpstr>
      <vt:lpstr>Color</vt:lpstr>
      <vt:lpstr>Value</vt:lpstr>
      <vt:lpstr>Use Value to…</vt:lpstr>
      <vt:lpstr>Use Value to…</vt:lpstr>
      <vt:lpstr>Use value to…</vt:lpstr>
      <vt:lpstr>Use color to change                                                   the effect of value:</vt:lpstr>
      <vt:lpstr>Technical Aspects of Color</vt:lpstr>
      <vt:lpstr>Color Talk</vt:lpstr>
      <vt:lpstr>Color Talk</vt:lpstr>
      <vt:lpstr>Color Talk</vt:lpstr>
      <vt:lpstr>Hues, tints, shades, &amp; saturation </vt:lpstr>
      <vt:lpstr>Hues, tints, shades, &amp; saturation </vt:lpstr>
      <vt:lpstr>Combining/Contrasting Color</vt:lpstr>
      <vt:lpstr>Our perception of color</vt:lpstr>
      <vt:lpstr>Our perception of color</vt:lpstr>
      <vt:lpstr>Warm Colors</vt:lpstr>
      <vt:lpstr>Cool Colors</vt:lpstr>
      <vt:lpstr>Mixed Cool/Warm Colors</vt:lpstr>
      <vt:lpstr>Natural Colors</vt:lpstr>
      <vt:lpstr>Color perception</vt:lpstr>
      <vt:lpstr>Red &amp; Pink: Love &amp; War</vt:lpstr>
      <vt:lpstr>Red &amp; Pink: Love &amp; War</vt:lpstr>
      <vt:lpstr>Red goes with…</vt:lpstr>
      <vt:lpstr>Red Combinations</vt:lpstr>
      <vt:lpstr>PowerPoint Presentation</vt:lpstr>
      <vt:lpstr>Yellow &amp; Gold: Hope &amp; Happiness</vt:lpstr>
      <vt:lpstr>Yellow &amp; Gold: Hope &amp; Happiness</vt:lpstr>
      <vt:lpstr>Yellow &amp; Gold: Hope &amp; Happiness</vt:lpstr>
      <vt:lpstr>PowerPoint Presentation</vt:lpstr>
      <vt:lpstr>Yellow Combinations</vt:lpstr>
      <vt:lpstr>PowerPoint Presentation</vt:lpstr>
      <vt:lpstr>Orange</vt:lpstr>
      <vt:lpstr>Orange</vt:lpstr>
      <vt:lpstr>PowerPoint Presentation</vt:lpstr>
      <vt:lpstr>Orange Combinations</vt:lpstr>
      <vt:lpstr>PowerPoint Presentation</vt:lpstr>
      <vt:lpstr>Blue</vt:lpstr>
      <vt:lpstr>Blue</vt:lpstr>
      <vt:lpstr>PowerPoint Presentation</vt:lpstr>
      <vt:lpstr>Blue Combinations</vt:lpstr>
      <vt:lpstr>PowerPoint Presentation</vt:lpstr>
      <vt:lpstr>Green and Teal</vt:lpstr>
      <vt:lpstr>Green</vt:lpstr>
      <vt:lpstr>PowerPoint Presentation</vt:lpstr>
      <vt:lpstr>PowerPoint Presentation</vt:lpstr>
      <vt:lpstr>Purple &amp; Lavender</vt:lpstr>
      <vt:lpstr>Purple</vt:lpstr>
      <vt:lpstr>PowerPoint Presentation</vt:lpstr>
      <vt:lpstr>Purple Combinations</vt:lpstr>
      <vt:lpstr>PowerPoint Presentation</vt:lpstr>
      <vt:lpstr>Brown (neutrals)</vt:lpstr>
      <vt:lpstr>Brown Combinations</vt:lpstr>
      <vt:lpstr>PowerPoint Presentation</vt:lpstr>
      <vt:lpstr>Gray and Silver</vt:lpstr>
      <vt:lpstr>Gray Color Combinations</vt:lpstr>
      <vt:lpstr>PowerPoint Presentation</vt:lpstr>
      <vt:lpstr>Dark &amp; Light</vt:lpstr>
      <vt:lpstr>Dark &amp; Light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Design: Color</dc:title>
  <dc:creator>kesnyder</dc:creator>
  <cp:lastModifiedBy>Katherine Lacks</cp:lastModifiedBy>
  <cp:revision>27</cp:revision>
  <dcterms:created xsi:type="dcterms:W3CDTF">2012-01-30T18:23:05Z</dcterms:created>
  <dcterms:modified xsi:type="dcterms:W3CDTF">2012-02-03T14:26:03Z</dcterms:modified>
</cp:coreProperties>
</file>